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11"/>
  </p:notesMasterIdLst>
  <p:sldIdLst>
    <p:sldId id="256" r:id="rId2"/>
    <p:sldId id="257" r:id="rId3"/>
    <p:sldId id="282" r:id="rId4"/>
    <p:sldId id="259" r:id="rId5"/>
    <p:sldId id="280" r:id="rId6"/>
    <p:sldId id="281" r:id="rId7"/>
    <p:sldId id="278" r:id="rId8"/>
    <p:sldId id="279" r:id="rId9"/>
    <p:sldId id="266" r:id="rId10"/>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09AA66-AB97-4980-A1BB-62D634A74803}">
          <p14:sldIdLst>
            <p14:sldId id="256"/>
            <p14:sldId id="257"/>
            <p14:sldId id="282"/>
            <p14:sldId id="259"/>
            <p14:sldId id="280"/>
            <p14:sldId id="281"/>
            <p14:sldId id="278"/>
            <p14:sldId id="279"/>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FF99FF"/>
    <a:srgbClr val="CC00CC"/>
    <a:srgbClr val="0000FF"/>
    <a:srgbClr val="0099FF"/>
    <a:srgbClr val="3366FF"/>
    <a:srgbClr val="FF0066"/>
    <a:srgbClr val="D8846A"/>
    <a:srgbClr val="703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0" autoAdjust="0"/>
    <p:restoredTop sz="99637" autoAdjust="0"/>
  </p:normalViewPr>
  <p:slideViewPr>
    <p:cSldViewPr>
      <p:cViewPr>
        <p:scale>
          <a:sx n="100" d="100"/>
          <a:sy n="100" d="100"/>
        </p:scale>
        <p:origin x="-1728" y="157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36B91A7-17AD-440B-9E64-E87C2DA80E76}" type="datetimeFigureOut">
              <a:rPr lang="en-US" smtClean="0"/>
              <a:t>8/30/2019</a:t>
            </a:fld>
            <a:endParaRPr lang="en-US"/>
          </a:p>
        </p:txBody>
      </p:sp>
      <p:sp>
        <p:nvSpPr>
          <p:cNvPr id="4" name="Slide Image Placeholder 3"/>
          <p:cNvSpPr>
            <a:spLocks noGrp="1" noRot="1" noChangeAspect="1"/>
          </p:cNvSpPr>
          <p:nvPr>
            <p:ph type="sldImg" idx="2"/>
          </p:nvPr>
        </p:nvSpPr>
        <p:spPr>
          <a:xfrm>
            <a:off x="2232025" y="704850"/>
            <a:ext cx="26384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C99A173-6776-4076-8B3B-970C3318B4A8}" type="slidenum">
              <a:rPr lang="en-US" smtClean="0"/>
              <a:t>‹#›</a:t>
            </a:fld>
            <a:endParaRPr lang="en-US"/>
          </a:p>
        </p:txBody>
      </p:sp>
    </p:spTree>
    <p:extLst>
      <p:ext uri="{BB962C8B-B14F-4D97-AF65-F5344CB8AC3E}">
        <p14:creationId xmlns:p14="http://schemas.microsoft.com/office/powerpoint/2010/main" val="117881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2025" y="704850"/>
            <a:ext cx="26384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9A173-6776-4076-8B3B-970C3318B4A8}" type="slidenum">
              <a:rPr lang="en-US" smtClean="0"/>
              <a:t>2</a:t>
            </a:fld>
            <a:endParaRPr lang="en-US" dirty="0"/>
          </a:p>
        </p:txBody>
      </p:sp>
    </p:spTree>
    <p:extLst>
      <p:ext uri="{BB962C8B-B14F-4D97-AF65-F5344CB8AC3E}">
        <p14:creationId xmlns:p14="http://schemas.microsoft.com/office/powerpoint/2010/main" val="141608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C0B198-B984-409A-81DD-CC35B13F67C3}"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126820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0B198-B984-409A-81DD-CC35B13F67C3}"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349417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8"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0B198-B984-409A-81DD-CC35B13F67C3}"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257335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C0B198-B984-409A-81DD-CC35B13F67C3}"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428315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0B198-B984-409A-81DD-CC35B13F67C3}" type="datetimeFigureOut">
              <a:rPr lang="en-US" smtClean="0"/>
              <a:pPr/>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384435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C0B198-B984-409A-81DD-CC35B13F67C3}"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226054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0B198-B984-409A-81DD-CC35B13F67C3}" type="datetimeFigureOut">
              <a:rPr lang="en-US" smtClean="0"/>
              <a:pPr/>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153902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C0B198-B984-409A-81DD-CC35B13F67C3}" type="datetimeFigureOut">
              <a:rPr lang="en-US" smtClean="0"/>
              <a:pPr/>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18706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0B198-B984-409A-81DD-CC35B13F67C3}" type="datetimeFigureOut">
              <a:rPr lang="en-US" smtClean="0"/>
              <a:pPr/>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162706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0B198-B984-409A-81DD-CC35B13F67C3}"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229718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0B198-B984-409A-81DD-CC35B13F67C3}" type="datetimeFigureOut">
              <a:rPr lang="en-US" smtClean="0"/>
              <a:pPr/>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26FD8-6D77-4AD4-ABCD-E51E418A1807}" type="slidenum">
              <a:rPr lang="en-US" smtClean="0"/>
              <a:pPr/>
              <a:t>‹#›</a:t>
            </a:fld>
            <a:endParaRPr lang="en-US"/>
          </a:p>
        </p:txBody>
      </p:sp>
    </p:spTree>
    <p:extLst>
      <p:ext uri="{BB962C8B-B14F-4D97-AF65-F5344CB8AC3E}">
        <p14:creationId xmlns:p14="http://schemas.microsoft.com/office/powerpoint/2010/main" val="129832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DC0B198-B984-409A-81DD-CC35B13F67C3}" type="datetimeFigureOut">
              <a:rPr lang="en-US" smtClean="0"/>
              <a:pPr/>
              <a:t>8/30/2019</a:t>
            </a:fld>
            <a:endParaRPr lang="en-US"/>
          </a:p>
        </p:txBody>
      </p:sp>
      <p:sp>
        <p:nvSpPr>
          <p:cNvPr id="5" name="Footer Placeholder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5E26FD8-6D77-4AD4-ABCD-E51E418A1807}" type="slidenum">
              <a:rPr lang="en-US" smtClean="0"/>
              <a:pPr/>
              <a:t>‹#›</a:t>
            </a:fld>
            <a:endParaRPr lang="en-US"/>
          </a:p>
        </p:txBody>
      </p:sp>
    </p:spTree>
    <p:extLst>
      <p:ext uri="{BB962C8B-B14F-4D97-AF65-F5344CB8AC3E}">
        <p14:creationId xmlns:p14="http://schemas.microsoft.com/office/powerpoint/2010/main" val="18821846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popscc.racine@gmail.com"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princeofpeaceracine.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6200" y="76199"/>
            <a:ext cx="6705600" cy="2438404"/>
            <a:chOff x="0" y="0"/>
            <a:chExt cx="6705600" cy="2514600"/>
          </a:xfrm>
        </p:grpSpPr>
        <p:pic>
          <p:nvPicPr>
            <p:cNvPr id="4" name="Picture 3" descr="7AB8DA5"/>
            <p:cNvPicPr/>
            <p:nvPr/>
          </p:nvPicPr>
          <p:blipFill>
            <a:blip r:embed="rId2" cstate="print">
              <a:extLst>
                <a:ext uri="{28A0092B-C50C-407E-A947-70E740481C1C}">
                  <a14:useLocalDpi xmlns:a14="http://schemas.microsoft.com/office/drawing/2010/main" val="0"/>
                </a:ext>
              </a:extLst>
            </a:blip>
            <a:srcRect l="2811" t="1633" b="61430"/>
            <a:stretch>
              <a:fillRect/>
            </a:stretch>
          </p:blipFill>
          <p:spPr bwMode="auto">
            <a:xfrm>
              <a:off x="152400" y="0"/>
              <a:ext cx="6553200" cy="2514600"/>
            </a:xfrm>
            <a:prstGeom prst="rect">
              <a:avLst/>
            </a:prstGeom>
            <a:noFill/>
          </p:spPr>
        </p:pic>
        <p:sp>
          <p:nvSpPr>
            <p:cNvPr id="5" name="Rectangle 4"/>
            <p:cNvSpPr/>
            <p:nvPr/>
          </p:nvSpPr>
          <p:spPr>
            <a:xfrm>
              <a:off x="4800600" y="457200"/>
              <a:ext cx="157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457200"/>
              <a:ext cx="157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09600" y="2206826"/>
            <a:ext cx="2362200" cy="307777"/>
          </a:xfrm>
          <a:prstGeom prst="rect">
            <a:avLst/>
          </a:prstGeom>
          <a:noFill/>
        </p:spPr>
        <p:txBody>
          <a:bodyPr wrap="square" rtlCol="0">
            <a:spAutoFit/>
          </a:bodyPr>
          <a:lstStyle/>
          <a:p>
            <a:r>
              <a:rPr lang="en-US" sz="1400" dirty="0" smtClean="0">
                <a:solidFill>
                  <a:schemeClr val="bg1">
                    <a:lumMod val="50000"/>
                  </a:schemeClr>
                </a:solidFill>
                <a:latin typeface="Arial Black" pitchFamily="34" charset="0"/>
              </a:rPr>
              <a:t>    </a:t>
            </a:r>
            <a:r>
              <a:rPr lang="en-US" sz="1400" b="1" dirty="0" smtClean="0">
                <a:solidFill>
                  <a:schemeClr val="bg1">
                    <a:lumMod val="50000"/>
                  </a:schemeClr>
                </a:solidFill>
                <a:latin typeface="Arial Black" pitchFamily="34" charset="0"/>
              </a:rPr>
              <a:t>September 2019</a:t>
            </a:r>
            <a:endParaRPr lang="en-US" sz="1400" b="1" dirty="0">
              <a:solidFill>
                <a:schemeClr val="bg1">
                  <a:lumMod val="50000"/>
                </a:schemeClr>
              </a:solidFill>
              <a:latin typeface="Arial Black" pitchFamily="34" charset="0"/>
            </a:endParaRPr>
          </a:p>
        </p:txBody>
      </p:sp>
      <p:sp>
        <p:nvSpPr>
          <p:cNvPr id="12" name="TextBox 11"/>
          <p:cNvSpPr txBox="1"/>
          <p:nvPr/>
        </p:nvSpPr>
        <p:spPr>
          <a:xfrm>
            <a:off x="83820" y="2590800"/>
            <a:ext cx="6697980" cy="6461757"/>
          </a:xfrm>
          <a:prstGeom prst="rect">
            <a:avLst/>
          </a:prstGeom>
          <a:noFill/>
        </p:spPr>
        <p:txBody>
          <a:bodyPr wrap="square" rtlCol="0">
            <a:spAutoFit/>
          </a:bodyPr>
          <a:lstStyle/>
          <a:p>
            <a:r>
              <a:rPr lang="en-US" sz="1400" dirty="0" smtClean="0"/>
              <a:t>                           </a:t>
            </a:r>
            <a:r>
              <a:rPr lang="en-US" sz="1400" dirty="0"/>
              <a:t> </a:t>
            </a:r>
            <a:r>
              <a:rPr lang="en-US" sz="1400" dirty="0" smtClean="0"/>
              <a:t>	                 </a:t>
            </a:r>
            <a:r>
              <a:rPr lang="en-US" sz="1600" u="sng" dirty="0"/>
              <a:t>The State of Prince of Peace</a:t>
            </a:r>
            <a:endParaRPr lang="en-US" sz="1600" dirty="0"/>
          </a:p>
          <a:p>
            <a:r>
              <a:rPr lang="en-US" sz="1600" dirty="0"/>
              <a:t>	</a:t>
            </a:r>
            <a:r>
              <a:rPr lang="en-US" sz="1400" dirty="0"/>
              <a:t>Recently, I was reading through the epistle of Romans again and I ran across some familiar words of the apostle Paul.  The words, “I thank my God through Jesus Christ for all of you.”  If you haven’t noticed, it is something that Paul puts in most of his letters to the churches.   It is found in his letters to the churches in Rome, Corinth, Ephesus, Philippi, Colossae, and Thessalonica.   He does it to thank the Lord for them and the faith in Christ present in them by God’s grace, but also to thank the Lord for how their faith was being manifested in love and support toward him and their fellow saints in Christ. </a:t>
            </a:r>
          </a:p>
          <a:p>
            <a:r>
              <a:rPr lang="en-US" sz="1600" dirty="0"/>
              <a:t>	</a:t>
            </a:r>
            <a:r>
              <a:rPr lang="en-US" sz="1400" dirty="0"/>
              <a:t>As I read those words, it got me reflecting upon all of you and these last almost four years I have been with you.  They are four years that have gone fast, and upon reading those words, I led me to think about how thankful I am for all of you and my time with you.  I am thankful for the support you have shown me and my family.  I am thankful for the good work Christ is carrying out and completing among us, such as the baptisms and confirmations I have gotten to do since I came to Prince of Peace and for the new members the Lord has brought to us in that time.  I am thankful for how so many of you are involved in so many ways volunteering from the boards to VBS to the Rummage Sales to the Cookie Walk to the Youth Gathering to just all the ministries going on at Prince of Peace.  I am thankful for our musicians and singers and for all of you that come regularly to worship and give of your time and treasures, which allows me to be your pastor.  </a:t>
            </a:r>
          </a:p>
          <a:p>
            <a:r>
              <a:rPr lang="en-US" sz="1600" dirty="0"/>
              <a:t>	</a:t>
            </a:r>
            <a:r>
              <a:rPr lang="en-US" sz="1400" dirty="0"/>
              <a:t>Like Paul, I give thanks to you in my prayers for all those things and for the opportunity to minister to you these past four years.   They have truly been a blessing.  </a:t>
            </a:r>
          </a:p>
          <a:p>
            <a:r>
              <a:rPr lang="en-US" sz="1400" dirty="0"/>
              <a:t>	It also led me to reflect a lot recently on where we have come at Prince of Peace since I came four years ago.  As you know, the President gives his State of the Union address every year and I thought I would do the same. </a:t>
            </a:r>
          </a:p>
          <a:p>
            <a:r>
              <a:rPr lang="en-US" sz="1200" dirty="0"/>
              <a:t>	</a:t>
            </a:r>
            <a:r>
              <a:rPr lang="en-US" sz="1400" dirty="0"/>
              <a:t>On the positive, we have added 85 new communicant members since I came in 2015.  I am very thankful for that.  On the negative, our attendance numbers have not reflected that increase much since that time.  It is a conundrum that many churches face, but sadly has been our reality.  This summer attendance was down overall.   I ask that you please be in prayer about that regarding our church. </a:t>
            </a:r>
            <a:endParaRPr lang="en-US"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 y="76200"/>
            <a:ext cx="6705600" cy="253916"/>
          </a:xfrm>
          <a:prstGeom prst="rect">
            <a:avLst/>
          </a:prstGeom>
        </p:spPr>
        <p:txBody>
          <a:bodyPr wrap="square">
            <a:spAutoFit/>
          </a:bodyPr>
          <a:lstStyle/>
          <a:p>
            <a:r>
              <a:rPr lang="en-US" sz="1050" dirty="0" smtClean="0"/>
              <a:t>	</a:t>
            </a:r>
            <a:r>
              <a:rPr lang="en-US" sz="1050" dirty="0"/>
              <a:t>	</a:t>
            </a:r>
            <a:r>
              <a:rPr lang="en-US" sz="1050" dirty="0" smtClean="0"/>
              <a:t>		</a:t>
            </a:r>
            <a:endParaRPr lang="en-US" sz="1100" dirty="0"/>
          </a:p>
        </p:txBody>
      </p:sp>
      <p:sp>
        <p:nvSpPr>
          <p:cNvPr id="9" name="Rectangle 8"/>
          <p:cNvSpPr/>
          <p:nvPr/>
        </p:nvSpPr>
        <p:spPr>
          <a:xfrm>
            <a:off x="160020" y="76200"/>
            <a:ext cx="6568440" cy="8925520"/>
          </a:xfrm>
          <a:prstGeom prst="rect">
            <a:avLst/>
          </a:prstGeom>
        </p:spPr>
        <p:txBody>
          <a:bodyPr wrap="square">
            <a:spAutoFit/>
          </a:bodyPr>
          <a:lstStyle/>
          <a:p>
            <a:r>
              <a:rPr lang="en-US" sz="1400" dirty="0" smtClean="0"/>
              <a:t>	On </a:t>
            </a:r>
            <a:r>
              <a:rPr lang="en-US" sz="1400" dirty="0"/>
              <a:t>the positive, eleven of our youth went to the Youth Gathering this summer and we have more potential children and youth in the congregation to attend Sunday School or Youth group.  On the negative, while the children are here and we have gained more since I came, our Sunday School numbers are lower than I would like.   I please ask that you pray for our Sunday School and encourage you if you have children to bring them.  </a:t>
            </a:r>
          </a:p>
          <a:p>
            <a:r>
              <a:rPr lang="en-US" sz="1400" dirty="0"/>
              <a:t>	</a:t>
            </a:r>
            <a:r>
              <a:rPr lang="en-US" sz="1400" dirty="0" smtClean="0"/>
              <a:t>On </a:t>
            </a:r>
            <a:r>
              <a:rPr lang="en-US" sz="1400" dirty="0"/>
              <a:t>the positive, we have tried to add a little more variety in worship, while still trying to be true to our Lutheran roots.  I am thankful that we have the Praise group going and for the opportunity to offer variety in music.  I am thankful for our choir and how it had grown since I came.  On the negative, I would still love to see more involvement in both of those groups if you have those gifts.  Our choir has lost some members since last year and could use more voices.  I would also love to see the Praise service supported all the more because I think it is an opportunity for growth.  </a:t>
            </a:r>
          </a:p>
          <a:p>
            <a:r>
              <a:rPr lang="en-US" sz="1400" dirty="0"/>
              <a:t>	On the positive, we have tried to offer more Bible study opportunities in these four years.  We have the Men’s Bible Breakfast and I have been leading my Tuesday morning Bible class.  Both have been real positives for those who attend, but I would love to see more involvement in Bible study overall.  This is an opportunity for the Spirit to work in your life through His Word and I have witnessed over the years in my own life and in the life of others the fruits that study brings.  I would love to offer more Small Group Bible studies, but that takes leaders.  If any of you might be interested, please let me know.  </a:t>
            </a:r>
          </a:p>
          <a:p>
            <a:r>
              <a:rPr lang="en-US" sz="1400" dirty="0"/>
              <a:t>	On the positive, I am so thankful for our fellowship at Prince of Peace and the joys I have had with you since coming four years ago.  The talent show last year was a lot of fun.  I always look forward to Rally Day and the Outdoor Service coming up again.  Liz Fraser’s retirement celebration this summer was a special day, but on the negative, I would sure love to see more of you participate in our fellowship after church.  Our fellowship group has been working diligently to provide for you those snacks and opportunity to fellowship, but we haven’t had that many staying.  I think it is an important time to visit and catch up on what is going on in each other’s lives as believers in Christ.  I encourage you to do so.  </a:t>
            </a:r>
            <a:endParaRPr lang="en-US" sz="1400" dirty="0" smtClean="0"/>
          </a:p>
          <a:p>
            <a:r>
              <a:rPr lang="en-US" sz="1400" dirty="0" smtClean="0"/>
              <a:t>	On </a:t>
            </a:r>
            <a:r>
              <a:rPr lang="en-US" sz="1400" dirty="0"/>
              <a:t>the positive, we have a wonderful Preschool and Childcare that continues to provide excellent Christian education to our community.  I have seen the fruits of that ministry in that we have gained some new members since I have been here because they brought their children to our Preschool.  I am so thankful for our staff and their dedication to incorporating Christ into all they do.  On the negative, our numbers are down a bit this year.  Please be in prayer as well about our Preschool and Childcare and the continued opportunity it gives us to share the Word of Christ with young families and their children.  </a:t>
            </a:r>
          </a:p>
          <a:p>
            <a:r>
              <a:rPr lang="en-US" sz="1400" dirty="0"/>
              <a:t>	On the positive, I am so thankful for the support all of you have given our church.  I am so thankful for the money you raised towards our roof fund and your dedication to giving for the support of Christ’s church.  </a:t>
            </a:r>
            <a:endParaRPr 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63" y="6172200"/>
            <a:ext cx="6339840" cy="176971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t>	</a:t>
            </a:r>
            <a:r>
              <a:rPr lang="en-US" sz="1600" b="1" u="sng" dirty="0" smtClean="0"/>
              <a:t>Worshipped</a:t>
            </a:r>
            <a:r>
              <a:rPr lang="en-US" dirty="0" smtClean="0"/>
              <a:t>                </a:t>
            </a:r>
            <a:r>
              <a:rPr lang="en-US" sz="1600" b="1" u="sng" dirty="0" smtClean="0"/>
              <a:t>Communed</a:t>
            </a:r>
            <a:r>
              <a:rPr lang="en-US" dirty="0" smtClean="0"/>
              <a:t>                  </a:t>
            </a:r>
            <a:r>
              <a:rPr lang="en-US" sz="1600" b="1" u="sng" dirty="0" smtClean="0"/>
              <a:t>Offerings</a:t>
            </a:r>
          </a:p>
          <a:p>
            <a:r>
              <a:rPr lang="en-US" sz="1600" dirty="0"/>
              <a:t> </a:t>
            </a:r>
            <a:r>
              <a:rPr lang="en-US" sz="1600" dirty="0" smtClean="0"/>
              <a:t>                  </a:t>
            </a:r>
            <a:r>
              <a:rPr lang="en-US" sz="1400" b="1" u="sng" dirty="0" smtClean="0"/>
              <a:t>2019</a:t>
            </a:r>
            <a:r>
              <a:rPr lang="en-US" sz="1400" dirty="0" smtClean="0"/>
              <a:t>       </a:t>
            </a:r>
            <a:r>
              <a:rPr lang="en-US" sz="1400" u="sng" dirty="0" smtClean="0"/>
              <a:t>2018</a:t>
            </a:r>
            <a:r>
              <a:rPr lang="en-US" sz="1400" b="1" dirty="0" smtClean="0"/>
              <a:t>                       </a:t>
            </a:r>
            <a:r>
              <a:rPr lang="en-US" sz="1400" b="1" u="sng" dirty="0" smtClean="0"/>
              <a:t>2019</a:t>
            </a:r>
            <a:r>
              <a:rPr lang="en-US" sz="1400" dirty="0" smtClean="0"/>
              <a:t>      </a:t>
            </a:r>
            <a:r>
              <a:rPr lang="en-US" sz="1400" u="sng" dirty="0" smtClean="0"/>
              <a:t>2018</a:t>
            </a:r>
            <a:r>
              <a:rPr lang="en-US" sz="1400" dirty="0" smtClean="0"/>
              <a:t>	 </a:t>
            </a:r>
            <a:r>
              <a:rPr lang="en-US" sz="1400" b="1" u="sng" dirty="0" smtClean="0"/>
              <a:t>2019</a:t>
            </a:r>
            <a:r>
              <a:rPr lang="en-US" sz="1400" dirty="0" smtClean="0"/>
              <a:t>    </a:t>
            </a:r>
            <a:r>
              <a:rPr lang="en-US" sz="1400" u="sng" dirty="0" smtClean="0"/>
              <a:t>2018</a:t>
            </a:r>
          </a:p>
          <a:p>
            <a:endParaRPr lang="en-US" sz="300" dirty="0" smtClean="0"/>
          </a:p>
          <a:p>
            <a:r>
              <a:rPr lang="en-US" sz="1200" dirty="0" smtClean="0"/>
              <a:t>Aug.        4      	</a:t>
            </a:r>
            <a:r>
              <a:rPr lang="en-US" sz="1200" b="1" dirty="0" smtClean="0"/>
              <a:t>140            </a:t>
            </a:r>
            <a:r>
              <a:rPr lang="en-US" sz="1200" dirty="0" smtClean="0"/>
              <a:t>118 	    </a:t>
            </a:r>
            <a:r>
              <a:rPr lang="en-US" sz="1200" b="1" dirty="0" smtClean="0"/>
              <a:t>120</a:t>
            </a:r>
            <a:r>
              <a:rPr lang="en-US" sz="1200" dirty="0" smtClean="0"/>
              <a:t>         </a:t>
            </a:r>
            <a:r>
              <a:rPr lang="en-US" sz="1000" dirty="0" smtClean="0"/>
              <a:t>no communion</a:t>
            </a:r>
            <a:r>
              <a:rPr lang="en-US" sz="1200" b="1" dirty="0" smtClean="0"/>
              <a:t>	   5410      </a:t>
            </a:r>
            <a:r>
              <a:rPr lang="en-US" sz="1200" dirty="0" smtClean="0"/>
              <a:t>8088</a:t>
            </a:r>
          </a:p>
          <a:p>
            <a:r>
              <a:rPr lang="en-US" sz="1200" dirty="0" smtClean="0"/>
              <a:t>Aug.       11	</a:t>
            </a:r>
            <a:r>
              <a:rPr lang="en-US" sz="1200" b="1" dirty="0" smtClean="0"/>
              <a:t>129            </a:t>
            </a:r>
            <a:r>
              <a:rPr lang="en-US" sz="1200" dirty="0" smtClean="0"/>
              <a:t>138</a:t>
            </a:r>
            <a:r>
              <a:rPr lang="en-US" sz="1200" b="1" dirty="0" smtClean="0"/>
              <a:t>  	    107        </a:t>
            </a:r>
            <a:r>
              <a:rPr lang="en-US" sz="1200" dirty="0" smtClean="0"/>
              <a:t>  109                            </a:t>
            </a:r>
            <a:r>
              <a:rPr lang="en-US" sz="1200" b="1" dirty="0" smtClean="0"/>
              <a:t>5060</a:t>
            </a:r>
            <a:r>
              <a:rPr lang="en-US" sz="1200" dirty="0" smtClean="0"/>
              <a:t>      4897</a:t>
            </a:r>
          </a:p>
          <a:p>
            <a:r>
              <a:rPr lang="en-US" sz="1200" dirty="0" smtClean="0"/>
              <a:t>Aug.       16       </a:t>
            </a:r>
            <a:r>
              <a:rPr lang="en-US" sz="1200" b="1" dirty="0" smtClean="0"/>
              <a:t>137            </a:t>
            </a:r>
            <a:r>
              <a:rPr lang="en-US" sz="1200" dirty="0" smtClean="0"/>
              <a:t>186</a:t>
            </a:r>
            <a:r>
              <a:rPr lang="en-US" sz="1200" b="1" dirty="0" smtClean="0"/>
              <a:t>     </a:t>
            </a:r>
            <a:r>
              <a:rPr lang="en-US" sz="1200" dirty="0" smtClean="0"/>
              <a:t> 	    </a:t>
            </a:r>
            <a:r>
              <a:rPr lang="en-US" sz="1200" b="1" dirty="0" smtClean="0"/>
              <a:t>117          </a:t>
            </a:r>
            <a:r>
              <a:rPr lang="en-US" sz="1200" dirty="0" smtClean="0"/>
              <a:t>148	   </a:t>
            </a:r>
            <a:r>
              <a:rPr lang="en-US" sz="1200" b="1" dirty="0" smtClean="0"/>
              <a:t>6113     </a:t>
            </a:r>
            <a:r>
              <a:rPr lang="en-US" sz="1200" dirty="0" smtClean="0"/>
              <a:t> 5464</a:t>
            </a:r>
          </a:p>
          <a:p>
            <a:r>
              <a:rPr lang="en-US" sz="1200" dirty="0" smtClean="0"/>
              <a:t>Aug.       23       </a:t>
            </a:r>
            <a:r>
              <a:rPr lang="en-US" sz="1200" b="1" dirty="0" smtClean="0"/>
              <a:t>159            </a:t>
            </a:r>
            <a:r>
              <a:rPr lang="en-US" sz="1200" dirty="0" smtClean="0"/>
              <a:t>184 </a:t>
            </a:r>
            <a:r>
              <a:rPr lang="en-US" sz="1200" b="1" dirty="0" smtClean="0"/>
              <a:t>       </a:t>
            </a:r>
            <a:r>
              <a:rPr lang="en-US" sz="1200" dirty="0" smtClean="0"/>
              <a:t>                       </a:t>
            </a:r>
            <a:r>
              <a:rPr lang="en-US" sz="1200" b="1" dirty="0" smtClean="0"/>
              <a:t>136</a:t>
            </a:r>
            <a:r>
              <a:rPr lang="en-US" sz="1200" dirty="0" smtClean="0"/>
              <a:t>          130                            </a:t>
            </a:r>
            <a:r>
              <a:rPr lang="en-US" sz="1200" b="1" dirty="0" smtClean="0"/>
              <a:t>3996      </a:t>
            </a:r>
            <a:r>
              <a:rPr lang="en-US" sz="1200" dirty="0" smtClean="0"/>
              <a:t>5573</a:t>
            </a:r>
            <a:r>
              <a:rPr lang="en-US" sz="1200" b="1" dirty="0" smtClean="0"/>
              <a:t>     </a:t>
            </a:r>
            <a:r>
              <a:rPr lang="en-US" sz="1200" dirty="0" smtClean="0"/>
              <a:t>			</a:t>
            </a:r>
            <a:endParaRPr lang="en-US" sz="300" dirty="0" smtClean="0"/>
          </a:p>
          <a:p>
            <a:r>
              <a:rPr lang="en-US" sz="1200" b="1" dirty="0" smtClean="0"/>
              <a:t>Averages	141           </a:t>
            </a:r>
            <a:r>
              <a:rPr lang="en-US" sz="1200" dirty="0" smtClean="0"/>
              <a:t> 156</a:t>
            </a:r>
            <a:r>
              <a:rPr lang="en-US" sz="1200" b="1" dirty="0" smtClean="0"/>
              <a:t>   	    120          </a:t>
            </a:r>
            <a:r>
              <a:rPr lang="en-US" sz="1200" dirty="0" smtClean="0"/>
              <a:t>129</a:t>
            </a:r>
            <a:r>
              <a:rPr lang="en-US" sz="1200" b="1" dirty="0" smtClean="0"/>
              <a:t>                         $ 5144   </a:t>
            </a:r>
            <a:r>
              <a:rPr lang="en-US" sz="1200" dirty="0" smtClean="0"/>
              <a:t>$ 6005</a:t>
            </a:r>
          </a:p>
        </p:txBody>
      </p:sp>
      <p:sp>
        <p:nvSpPr>
          <p:cNvPr id="3" name="TextBox 2"/>
          <p:cNvSpPr txBox="1"/>
          <p:nvPr/>
        </p:nvSpPr>
        <p:spPr>
          <a:xfrm>
            <a:off x="805763" y="5029200"/>
            <a:ext cx="5151120" cy="110799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u="sng" dirty="0" smtClean="0">
                <a:ln>
                  <a:solidFill>
                    <a:schemeClr val="tx1"/>
                  </a:solidFill>
                </a:ln>
              </a:rPr>
              <a:t>Our Worship &amp; Our Gifts to the Lord</a:t>
            </a:r>
          </a:p>
          <a:p>
            <a:pPr algn="ctr"/>
            <a:endParaRPr lang="en-US" sz="800" dirty="0">
              <a:ln>
                <a:solidFill>
                  <a:schemeClr val="tx1"/>
                </a:solidFill>
              </a:ln>
            </a:endParaRPr>
          </a:p>
          <a:p>
            <a:pPr algn="ctr"/>
            <a:r>
              <a:rPr lang="en-US" sz="1200" i="1" dirty="0" smtClean="0">
                <a:ln>
                  <a:solidFill>
                    <a:schemeClr val="tx1"/>
                  </a:solidFill>
                </a:ln>
              </a:rPr>
              <a:t>“Observe my Sabbaths and have reverence for my sanctuary</a:t>
            </a:r>
          </a:p>
          <a:p>
            <a:pPr algn="ctr"/>
            <a:r>
              <a:rPr lang="en-US" sz="1200" i="1" dirty="0" smtClean="0">
                <a:ln>
                  <a:solidFill>
                    <a:schemeClr val="tx1"/>
                  </a:solidFill>
                </a:ln>
              </a:rPr>
              <a:t>I am the Lord.”</a:t>
            </a:r>
          </a:p>
          <a:p>
            <a:pPr algn="ctr"/>
            <a:endParaRPr lang="en-US" sz="800" i="1" dirty="0">
              <a:ln>
                <a:solidFill>
                  <a:schemeClr val="tx1"/>
                </a:solidFill>
              </a:ln>
            </a:endParaRPr>
          </a:p>
          <a:p>
            <a:pPr algn="ctr"/>
            <a:r>
              <a:rPr lang="en-US" sz="1200" dirty="0" smtClean="0">
                <a:ln>
                  <a:solidFill>
                    <a:schemeClr val="tx1"/>
                  </a:solidFill>
                </a:ln>
              </a:rPr>
              <a:t>Leviticus 19:30</a:t>
            </a:r>
          </a:p>
        </p:txBody>
      </p:sp>
      <p:sp>
        <p:nvSpPr>
          <p:cNvPr id="4" name="TextBox 3"/>
          <p:cNvSpPr txBox="1"/>
          <p:nvPr/>
        </p:nvSpPr>
        <p:spPr>
          <a:xfrm>
            <a:off x="159788" y="8001000"/>
            <a:ext cx="6526658" cy="1015663"/>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en-US" b="1" dirty="0" smtClean="0"/>
              <a:t>		          Rachel Meyer</a:t>
            </a:r>
          </a:p>
          <a:p>
            <a:r>
              <a:rPr lang="en-US" sz="1400" dirty="0" smtClean="0"/>
              <a:t>                          The missionary that we support from Uganda will be with us for worship </a:t>
            </a:r>
          </a:p>
          <a:p>
            <a:r>
              <a:rPr lang="en-US" sz="1400" dirty="0" smtClean="0"/>
              <a:t>                      on Sunday September 1</a:t>
            </a:r>
            <a:r>
              <a:rPr lang="en-US" sz="1400" baseline="30000" dirty="0" smtClean="0"/>
              <a:t>st</a:t>
            </a:r>
            <a:r>
              <a:rPr lang="en-US" sz="1400" dirty="0" smtClean="0"/>
              <a:t>. She will be giving a presentation about her </a:t>
            </a:r>
          </a:p>
          <a:p>
            <a:r>
              <a:rPr lang="en-US" sz="1400" dirty="0" smtClean="0"/>
              <a:t>work in Uganda.</a:t>
            </a:r>
            <a:endParaRPr lang="en-US" sz="1400" dirty="0"/>
          </a:p>
        </p:txBody>
      </p:sp>
      <p:pic>
        <p:nvPicPr>
          <p:cNvPr id="5" name="Picture 4"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 y="8077200"/>
            <a:ext cx="647700" cy="662940"/>
          </a:xfrm>
          <a:prstGeom prst="rect">
            <a:avLst/>
          </a:prstGeom>
          <a:noFill/>
          <a:ln>
            <a:noFill/>
          </a:ln>
        </p:spPr>
      </p:pic>
      <p:sp>
        <p:nvSpPr>
          <p:cNvPr id="6" name="TextBox 5"/>
          <p:cNvSpPr txBox="1"/>
          <p:nvPr/>
        </p:nvSpPr>
        <p:spPr>
          <a:xfrm>
            <a:off x="4648200" y="4583668"/>
            <a:ext cx="1712969" cy="369332"/>
          </a:xfrm>
          <a:prstGeom prst="rect">
            <a:avLst/>
          </a:prstGeom>
          <a:noFill/>
        </p:spPr>
        <p:txBody>
          <a:bodyPr wrap="none" rtlCol="0">
            <a:spAutoFit/>
          </a:bodyPr>
          <a:lstStyle/>
          <a:p>
            <a:r>
              <a:rPr lang="en-US" dirty="0" smtClean="0">
                <a:latin typeface="Brush Script MT" panose="03060802040406070304" pitchFamily="66" charset="0"/>
              </a:rPr>
              <a:t>Pastor Chris </a:t>
            </a:r>
            <a:r>
              <a:rPr lang="en-US" dirty="0" err="1" smtClean="0">
                <a:latin typeface="Brush Script MT" panose="03060802040406070304" pitchFamily="66" charset="0"/>
              </a:rPr>
              <a:t>Lockie</a:t>
            </a:r>
            <a:endParaRPr lang="en-US" dirty="0">
              <a:latin typeface="Brush Script MT" panose="03060802040406070304" pitchFamily="66" charset="0"/>
            </a:endParaRPr>
          </a:p>
        </p:txBody>
      </p:sp>
      <p:sp>
        <p:nvSpPr>
          <p:cNvPr id="7" name="Rectangle 6"/>
          <p:cNvSpPr/>
          <p:nvPr/>
        </p:nvSpPr>
        <p:spPr>
          <a:xfrm>
            <a:off x="76200" y="1371600"/>
            <a:ext cx="6610246" cy="3539430"/>
          </a:xfrm>
          <a:prstGeom prst="rect">
            <a:avLst/>
          </a:prstGeom>
        </p:spPr>
        <p:txBody>
          <a:bodyPr wrap="square">
            <a:spAutoFit/>
          </a:bodyPr>
          <a:lstStyle/>
          <a:p>
            <a:r>
              <a:rPr lang="en-US" sz="1400" dirty="0" smtClean="0"/>
              <a:t>	On </a:t>
            </a:r>
            <a:r>
              <a:rPr lang="en-US" sz="1400" dirty="0"/>
              <a:t>the positive, we moved to offering two services on Sunday mornings in January, which I know was the hope for many of you.  However, I have to admit I was disappointed that more people didn’t take advantage of that opportunity.  Our hope and prayer as elders and pastor was that it might bring back some of those folks who had drifted away and provide more people opportunities to worship at times that were more convenient.  Unfortunately, it did not seem to help attendance overall, nor did it lead by my observation to folks worshipping more regularly.  Please continue to be in prayer, as I have been, about that part of our ministry as well.  </a:t>
            </a:r>
          </a:p>
          <a:p>
            <a:r>
              <a:rPr lang="en-US" sz="1400" dirty="0"/>
              <a:t>	So with that being said, here is a snap shot for you of Prince of Peace at the moment.  It has been four years filled with many blessings for me and my family and I hope for you as well. </a:t>
            </a:r>
          </a:p>
          <a:p>
            <a:r>
              <a:rPr lang="en-US" sz="1400" dirty="0" smtClean="0"/>
              <a:t>	As </a:t>
            </a:r>
            <a:r>
              <a:rPr lang="en-US" sz="1400" dirty="0"/>
              <a:t>Paul writes and I echo, “I thank my God in all my remembrance of you, always in every prayer of mine for you all making my prayer with joy because of your partnership in the Gospel from the first day until now.”(Philippians 1:3-4).   God’s blessings to all of you as we continue our partnership in the Gospel together I hope and pray for many more years to come.  </a:t>
            </a:r>
          </a:p>
        </p:txBody>
      </p:sp>
      <p:sp>
        <p:nvSpPr>
          <p:cNvPr id="8" name="Rectangle 7"/>
          <p:cNvSpPr/>
          <p:nvPr/>
        </p:nvSpPr>
        <p:spPr>
          <a:xfrm>
            <a:off x="159788" y="76200"/>
            <a:ext cx="6526658" cy="1384995"/>
          </a:xfrm>
          <a:prstGeom prst="rect">
            <a:avLst/>
          </a:prstGeom>
        </p:spPr>
        <p:txBody>
          <a:bodyPr wrap="square">
            <a:spAutoFit/>
          </a:bodyPr>
          <a:lstStyle/>
          <a:p>
            <a:r>
              <a:rPr lang="en-US" sz="1400" dirty="0" smtClean="0"/>
              <a:t>	As </a:t>
            </a:r>
            <a:r>
              <a:rPr lang="en-US" sz="1400" dirty="0"/>
              <a:t>I look at our budget, I am truly amazed as to how much money we are able to raise and for the ministries and missions we are able to support as a result.  We are certainly in a better position than we were a few years ago.  However, on the negative side, we are still struggling to always cover our monthly expenses.  Last year was a much better year, but this year has been more of a struggle.  Please be in prayer about that as we enter into this Fall.  </a:t>
            </a:r>
            <a:endParaRPr lang="en-US" sz="1400" dirty="0"/>
          </a:p>
        </p:txBody>
      </p:sp>
    </p:spTree>
    <p:extLst>
      <p:ext uri="{BB962C8B-B14F-4D97-AF65-F5344CB8AC3E}">
        <p14:creationId xmlns:p14="http://schemas.microsoft.com/office/powerpoint/2010/main" val="21255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2" y="838200"/>
            <a:ext cx="6147880" cy="25468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endParaRPr lang="en-US" sz="1400" dirty="0" smtClean="0">
              <a:latin typeface="Kristen ITC" pitchFamily="66" charset="0"/>
            </a:endParaRPr>
          </a:p>
          <a:p>
            <a:pPr lvl="0"/>
            <a:endParaRPr lang="en-US" sz="1400" dirty="0">
              <a:latin typeface="Kristen ITC" pitchFamily="66" charset="0"/>
            </a:endParaRPr>
          </a:p>
          <a:p>
            <a:r>
              <a:rPr lang="en-US" sz="1050" dirty="0" smtClean="0">
                <a:latin typeface="Kristen ITC" panose="03050502040202030202" pitchFamily="66" charset="0"/>
              </a:rPr>
              <a:t> 		</a:t>
            </a:r>
          </a:p>
          <a:p>
            <a:r>
              <a:rPr lang="en-US" sz="1000" dirty="0">
                <a:latin typeface="Kristen ITC" panose="03050502040202030202" pitchFamily="66" charset="0"/>
              </a:rPr>
              <a:t> </a:t>
            </a:r>
            <a:r>
              <a:rPr lang="en-US" sz="1000" dirty="0" smtClean="0">
                <a:latin typeface="Kristen ITC" panose="03050502040202030202" pitchFamily="66" charset="0"/>
              </a:rPr>
              <a:t>    </a:t>
            </a:r>
          </a:p>
          <a:p>
            <a:endParaRPr lang="en-US" sz="1000" dirty="0" smtClean="0">
              <a:latin typeface="Kristen ITC" panose="03050502040202030202" pitchFamily="66" charset="0"/>
            </a:endParaRPr>
          </a:p>
          <a:p>
            <a:endParaRPr lang="en-US" sz="300" dirty="0">
              <a:latin typeface="Kristen ITC" panose="03050502040202030202" pitchFamily="66" charset="0"/>
            </a:endParaRPr>
          </a:p>
          <a:p>
            <a:r>
              <a:rPr lang="en-US" sz="1000" u="sng" dirty="0" smtClean="0">
                <a:latin typeface="Kristen ITC" panose="03050502040202030202" pitchFamily="66" charset="0"/>
              </a:rPr>
              <a:t>REGISTRATION:</a:t>
            </a:r>
            <a:r>
              <a:rPr lang="en-US" sz="1000" dirty="0" smtClean="0">
                <a:latin typeface="Kristen ITC" panose="03050502040202030202" pitchFamily="66" charset="0"/>
              </a:rPr>
              <a:t> We still have some openings in 3K, 4K and child care for the 2019-2020 school year. If you or someone you know may be interested, have them contact our Center at </a:t>
            </a:r>
            <a:r>
              <a:rPr lang="en-US" sz="1000" dirty="0" smtClean="0">
                <a:latin typeface="Kristen ITC" panose="03050502040202030202" pitchFamily="66" charset="0"/>
                <a:hlinkClick r:id="rId2"/>
              </a:rPr>
              <a:t>popscc.racine@gmail.com</a:t>
            </a:r>
            <a:r>
              <a:rPr lang="en-US" sz="1000" dirty="0" smtClean="0">
                <a:latin typeface="Kristen ITC" panose="03050502040202030202" pitchFamily="66" charset="0"/>
              </a:rPr>
              <a:t> or call (262)-639-1277 for registration information.</a:t>
            </a:r>
          </a:p>
          <a:p>
            <a:r>
              <a:rPr lang="en-US" sz="1000" dirty="0" smtClean="0">
                <a:latin typeface="Kristen ITC" panose="03050502040202030202" pitchFamily="66" charset="0"/>
              </a:rPr>
              <a:t>		</a:t>
            </a:r>
            <a:r>
              <a:rPr lang="en-US" sz="1000" b="1" dirty="0" smtClean="0">
                <a:latin typeface="Kristen ITC" panose="03050502040202030202" pitchFamily="66" charset="0"/>
              </a:rPr>
              <a:t>M-W-F (4 year olds) 9:00 am – 12:00 pm</a:t>
            </a:r>
          </a:p>
          <a:p>
            <a:r>
              <a:rPr lang="en-US" sz="1000" b="1" dirty="0">
                <a:latin typeface="Kristen ITC" panose="03050502040202030202" pitchFamily="66" charset="0"/>
              </a:rPr>
              <a:t>	</a:t>
            </a:r>
            <a:r>
              <a:rPr lang="en-US" sz="1000" b="1" dirty="0" smtClean="0">
                <a:latin typeface="Kristen ITC" panose="03050502040202030202" pitchFamily="66" charset="0"/>
              </a:rPr>
              <a:t>	T-</a:t>
            </a:r>
            <a:r>
              <a:rPr lang="en-US" sz="1000" b="1" dirty="0" err="1" smtClean="0">
                <a:latin typeface="Kristen ITC" panose="03050502040202030202" pitchFamily="66" charset="0"/>
              </a:rPr>
              <a:t>Th</a:t>
            </a:r>
            <a:r>
              <a:rPr lang="en-US" sz="1000" b="1" dirty="0" smtClean="0">
                <a:latin typeface="Kristen ITC" panose="03050502040202030202" pitchFamily="66" charset="0"/>
              </a:rPr>
              <a:t> Mornings (3 year olds) 9:00 am -  11:00 am</a:t>
            </a:r>
          </a:p>
          <a:p>
            <a:endParaRPr lang="en-US" sz="300" dirty="0" smtClean="0">
              <a:latin typeface="Kristen ITC" panose="03050502040202030202" pitchFamily="66" charset="0"/>
            </a:endParaRPr>
          </a:p>
          <a:p>
            <a:pPr lvl="0"/>
            <a:r>
              <a:rPr lang="en-US" sz="900" b="1" dirty="0">
                <a:latin typeface="Kristen ITC" pitchFamily="66" charset="0"/>
              </a:rPr>
              <a:t>CHILD CARE: </a:t>
            </a:r>
            <a:r>
              <a:rPr lang="en-US" sz="900" dirty="0">
                <a:latin typeface="Kristen ITC" pitchFamily="66" charset="0"/>
              </a:rPr>
              <a:t>Please remember that we are not a drop-in child care. You need to have a reservation so that we can meet the state </a:t>
            </a:r>
            <a:r>
              <a:rPr lang="en-US" sz="900" dirty="0" smtClean="0">
                <a:latin typeface="Kristen ITC" pitchFamily="66" charset="0"/>
              </a:rPr>
              <a:t>child: teacher </a:t>
            </a:r>
            <a:r>
              <a:rPr lang="en-US" sz="900" dirty="0">
                <a:latin typeface="Kristen ITC" pitchFamily="66" charset="0"/>
              </a:rPr>
              <a:t>ratio. We are unique in that you pay only for the hours you schedule in Child Care. Please also keep in mind that we need twenty-four notice for all reservation, changes in schedule or cancellations</a:t>
            </a:r>
            <a:r>
              <a:rPr lang="en-US" sz="900" dirty="0" smtClean="0">
                <a:latin typeface="Kristen ITC" pitchFamily="66" charset="0"/>
              </a:rPr>
              <a:t>. </a:t>
            </a:r>
          </a:p>
          <a:p>
            <a:pPr lvl="0"/>
            <a:r>
              <a:rPr lang="en-US" sz="900" b="1" i="1" dirty="0" smtClean="0">
                <a:latin typeface="Kristen ITC" pitchFamily="66" charset="0"/>
              </a:rPr>
              <a:t>FYI: we recently had our license revised to accept children through age 9.</a:t>
            </a:r>
          </a:p>
        </p:txBody>
      </p:sp>
      <p:sp>
        <p:nvSpPr>
          <p:cNvPr id="6" name="TextBox 5"/>
          <p:cNvSpPr txBox="1"/>
          <p:nvPr/>
        </p:nvSpPr>
        <p:spPr>
          <a:xfrm>
            <a:off x="335283" y="3472144"/>
            <a:ext cx="2646491" cy="14619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sng" dirty="0" smtClean="0">
                <a:solidFill>
                  <a:srgbClr val="FF0000"/>
                </a:solidFill>
                <a:latin typeface="Kristen ITC" pitchFamily="66" charset="0"/>
              </a:rPr>
              <a:t>Jesus Time </a:t>
            </a:r>
          </a:p>
          <a:p>
            <a:pPr algn="ctr"/>
            <a:r>
              <a:rPr lang="en-US" sz="1000" dirty="0" smtClean="0">
                <a:solidFill>
                  <a:schemeClr val="tx1"/>
                </a:solidFill>
                <a:latin typeface="Kristen ITC" pitchFamily="66" charset="0"/>
              </a:rPr>
              <a:t>Encourage your child to keep the Bible story pictures in the JESUS BOOK brought home from preschool.</a:t>
            </a:r>
          </a:p>
          <a:p>
            <a:pPr algn="ctr"/>
            <a:endParaRPr lang="en-US" sz="500" dirty="0" smtClean="0">
              <a:solidFill>
                <a:schemeClr val="tx1"/>
              </a:solidFill>
              <a:latin typeface="Kristen ITC" pitchFamily="66" charset="0"/>
            </a:endParaRPr>
          </a:p>
          <a:p>
            <a:pPr algn="ctr"/>
            <a:r>
              <a:rPr lang="en-US" sz="1000" dirty="0" smtClean="0">
                <a:solidFill>
                  <a:schemeClr val="tx1"/>
                </a:solidFill>
                <a:latin typeface="Kristen ITC" pitchFamily="66" charset="0"/>
              </a:rPr>
              <a:t>“</a:t>
            </a:r>
            <a:r>
              <a:rPr lang="en-US" sz="1000" i="1" dirty="0" smtClean="0">
                <a:solidFill>
                  <a:schemeClr val="tx1"/>
                </a:solidFill>
                <a:latin typeface="Kristen ITC" pitchFamily="66" charset="0"/>
              </a:rPr>
              <a:t>Train up a child in the way he should go, and wen he is old, he will not depart from it”</a:t>
            </a:r>
          </a:p>
          <a:p>
            <a:pPr algn="ctr"/>
            <a:r>
              <a:rPr lang="en-US" sz="1000" dirty="0" smtClean="0">
                <a:solidFill>
                  <a:schemeClr val="tx1"/>
                </a:solidFill>
                <a:latin typeface="Kristen ITC" pitchFamily="66" charset="0"/>
              </a:rPr>
              <a:t>Proverbs 22:6</a:t>
            </a:r>
            <a:endParaRPr lang="en-US" sz="1000" dirty="0">
              <a:solidFill>
                <a:schemeClr val="tx1"/>
              </a:solidFill>
              <a:latin typeface="Kristen ITC" pitchFamily="66" charset="0"/>
            </a:endParaRPr>
          </a:p>
        </p:txBody>
      </p:sp>
      <p:sp>
        <p:nvSpPr>
          <p:cNvPr id="16386" name="AutoShape 2" descr="Image result for enrollment clipart"/>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8" name="Picture 7" descr="children.jpg"/>
          <p:cNvPicPr>
            <a:picLocks noChangeAspect="1"/>
          </p:cNvPicPr>
          <p:nvPr/>
        </p:nvPicPr>
        <p:blipFill>
          <a:blip r:embed="rId3" cstate="print"/>
          <a:stretch>
            <a:fillRect/>
          </a:stretch>
        </p:blipFill>
        <p:spPr>
          <a:xfrm>
            <a:off x="1333503" y="762001"/>
            <a:ext cx="4190998" cy="882316"/>
          </a:xfrm>
          <a:prstGeom prst="rect">
            <a:avLst/>
          </a:prstGeom>
        </p:spPr>
      </p:pic>
      <p:sp>
        <p:nvSpPr>
          <p:cNvPr id="9" name="Rectangle 8"/>
          <p:cNvSpPr/>
          <p:nvPr/>
        </p:nvSpPr>
        <p:spPr>
          <a:xfrm>
            <a:off x="-1086818" y="0"/>
            <a:ext cx="9031640"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rPr>
              <a:t>Preschool &amp; Child Care</a:t>
            </a:r>
            <a:endParaRPr lang="en-US" sz="5400" b="1"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endParaRPr>
          </a:p>
        </p:txBody>
      </p:sp>
      <p:sp>
        <p:nvSpPr>
          <p:cNvPr id="11" name="TextBox 10"/>
          <p:cNvSpPr txBox="1"/>
          <p:nvPr/>
        </p:nvSpPr>
        <p:spPr>
          <a:xfrm>
            <a:off x="3406142" y="4157990"/>
            <a:ext cx="3276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buFont typeface="Arial" pitchFamily="34" charset="0"/>
              <a:buChar char="•"/>
            </a:pPr>
            <a:r>
              <a:rPr lang="en-US" sz="1400" dirty="0" smtClean="0">
                <a:latin typeface="Kristen ITC" pitchFamily="66" charset="0"/>
              </a:rPr>
              <a:t>Don’t forget to like us on Facebook!</a:t>
            </a:r>
          </a:p>
        </p:txBody>
      </p:sp>
      <p:sp>
        <p:nvSpPr>
          <p:cNvPr id="12" name="Rectangle 11"/>
          <p:cNvSpPr/>
          <p:nvPr/>
        </p:nvSpPr>
        <p:spPr>
          <a:xfrm>
            <a:off x="3886202" y="3464524"/>
            <a:ext cx="2362200" cy="615553"/>
          </a:xfrm>
          <a:prstGeom prst="rect">
            <a:avLst/>
          </a:prstGeom>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b="1" cap="none" spc="0" dirty="0" smtClean="0">
                <a:ln w="10541" cmpd="sng">
                  <a:solidFill>
                    <a:schemeClr val="accent1">
                      <a:shade val="88000"/>
                      <a:satMod val="110000"/>
                    </a:schemeClr>
                  </a:solidFill>
                  <a:prstDash val="solid"/>
                </a:ln>
                <a:solidFill>
                  <a:srgbClr val="FF0000"/>
                </a:solidFill>
                <a:effectLst/>
              </a:rPr>
              <a:t>This &amp; That</a:t>
            </a:r>
          </a:p>
          <a:p>
            <a:endParaRPr lang="en-US" sz="300" b="1" dirty="0" smtClean="0">
              <a:ln w="10541" cmpd="sng">
                <a:solidFill>
                  <a:schemeClr val="accent1">
                    <a:shade val="88000"/>
                    <a:satMod val="110000"/>
                  </a:schemeClr>
                </a:solidFill>
                <a:prstDash val="solid"/>
              </a:ln>
              <a:solidFill>
                <a:srgbClr val="FF0000"/>
              </a:solidFill>
            </a:endParaRPr>
          </a:p>
          <a:p>
            <a:r>
              <a:rPr lang="en-US" sz="1300" b="1" dirty="0" smtClean="0">
                <a:ln w="10541" cmpd="sng">
                  <a:solidFill>
                    <a:schemeClr val="accent1">
                      <a:shade val="88000"/>
                      <a:satMod val="110000"/>
                    </a:schemeClr>
                  </a:solidFill>
                  <a:prstDash val="solid"/>
                </a:ln>
                <a:solidFill>
                  <a:schemeClr val="accent1"/>
                </a:solidFill>
              </a:rPr>
              <a:t>.</a:t>
            </a:r>
          </a:p>
        </p:txBody>
      </p:sp>
      <p:sp>
        <p:nvSpPr>
          <p:cNvPr id="2" name="AutoShape 2" descr="Image result for back to preschool clipart"/>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back to preschool clipart"/>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Image result for stuffed animal day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99062" y="5029200"/>
            <a:ext cx="6705600" cy="2893100"/>
          </a:xfrm>
          <a:prstGeom prst="rect">
            <a:avLst/>
          </a:prstGeom>
          <a:solidFill>
            <a:srgbClr val="FFCCFF"/>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t>                          </a:t>
            </a:r>
            <a:r>
              <a:rPr lang="en-US" b="1" dirty="0" smtClean="0"/>
              <a:t>    </a:t>
            </a:r>
            <a:r>
              <a:rPr lang="en-US" sz="2000" b="1" dirty="0" smtClean="0"/>
              <a:t>NEW </a:t>
            </a:r>
            <a:r>
              <a:rPr lang="en-US" sz="2000" b="1" dirty="0" smtClean="0"/>
              <a:t>PICTURE CHURCH DIRECTORY</a:t>
            </a:r>
            <a:endParaRPr lang="en-US" sz="2000" dirty="0" smtClean="0"/>
          </a:p>
          <a:p>
            <a:r>
              <a:rPr lang="en-US" dirty="0" smtClean="0"/>
              <a:t>                              </a:t>
            </a:r>
            <a:r>
              <a:rPr lang="en-US" sz="1400" dirty="0" smtClean="0"/>
              <a:t>We </a:t>
            </a:r>
            <a:r>
              <a:rPr lang="en-US" sz="1400" dirty="0"/>
              <a:t>will be doing a new Picture Church Directory </a:t>
            </a:r>
            <a:r>
              <a:rPr lang="en-US" sz="1400" dirty="0" smtClean="0"/>
              <a:t>in</a:t>
            </a:r>
          </a:p>
          <a:p>
            <a:r>
              <a:rPr lang="en-US" sz="1400" dirty="0"/>
              <a:t> </a:t>
            </a:r>
            <a:r>
              <a:rPr lang="en-US" sz="1400" dirty="0" smtClean="0"/>
              <a:t>                            </a:t>
            </a:r>
            <a:r>
              <a:rPr lang="en-US" sz="1400" dirty="0" smtClean="0"/>
              <a:t>           </a:t>
            </a:r>
            <a:r>
              <a:rPr lang="en-US" sz="1400" dirty="0" smtClean="0"/>
              <a:t>November</a:t>
            </a:r>
            <a:r>
              <a:rPr lang="en-US" sz="1400" dirty="0"/>
              <a:t>.  We will be utilizing Signup Genius as </a:t>
            </a:r>
            <a:r>
              <a:rPr lang="en-US" sz="1400" dirty="0" smtClean="0"/>
              <a:t>a</a:t>
            </a:r>
          </a:p>
          <a:p>
            <a:r>
              <a:rPr lang="en-US" sz="1400" dirty="0"/>
              <a:t> </a:t>
            </a:r>
            <a:r>
              <a:rPr lang="en-US" sz="1400" dirty="0" smtClean="0"/>
              <a:t>                             </a:t>
            </a:r>
            <a:r>
              <a:rPr lang="en-US" sz="1400" dirty="0" smtClean="0"/>
              <a:t>          tool </a:t>
            </a:r>
            <a:r>
              <a:rPr lang="en-US" sz="1400" dirty="0" smtClean="0"/>
              <a:t>for reserving your </a:t>
            </a:r>
            <a:r>
              <a:rPr lang="en-US" sz="1400" dirty="0"/>
              <a:t>spot.  </a:t>
            </a:r>
            <a:endParaRPr lang="en-US" sz="1400" dirty="0" smtClean="0"/>
          </a:p>
          <a:p>
            <a:r>
              <a:rPr lang="en-US" sz="1400" dirty="0" smtClean="0"/>
              <a:t>An </a:t>
            </a:r>
            <a:r>
              <a:rPr lang="en-US" sz="1400" dirty="0"/>
              <a:t>email will be sent to those on the newsletter </a:t>
            </a:r>
            <a:r>
              <a:rPr lang="en-US" sz="1400" dirty="0" smtClean="0"/>
              <a:t>distribution</a:t>
            </a:r>
          </a:p>
          <a:p>
            <a:r>
              <a:rPr lang="en-US" sz="1400" dirty="0" smtClean="0"/>
              <a:t>list.      </a:t>
            </a:r>
          </a:p>
          <a:p>
            <a:pPr algn="ctr"/>
            <a:r>
              <a:rPr lang="en-US" sz="1600" dirty="0" smtClean="0"/>
              <a:t>The link to Signup Genius is:</a:t>
            </a:r>
          </a:p>
          <a:p>
            <a:r>
              <a:rPr lang="en-US" sz="1600" b="1" dirty="0" smtClean="0"/>
              <a:t>https//:www.signupgenius.com/go/8050E44AAA922AAF94-church.</a:t>
            </a:r>
          </a:p>
          <a:p>
            <a:r>
              <a:rPr lang="en-US" sz="1400" dirty="0" smtClean="0"/>
              <a:t>Please </a:t>
            </a:r>
            <a:r>
              <a:rPr lang="en-US" sz="1400" dirty="0"/>
              <a:t>select a time and reserve it.  We will also have a couple of </a:t>
            </a:r>
            <a:endParaRPr lang="en-US" sz="1400" dirty="0" smtClean="0"/>
          </a:p>
          <a:p>
            <a:r>
              <a:rPr lang="en-US" sz="1400" dirty="0" smtClean="0"/>
              <a:t>signups </a:t>
            </a:r>
            <a:r>
              <a:rPr lang="en-US" sz="1400" dirty="0"/>
              <a:t>after church in September and/or October. </a:t>
            </a:r>
            <a:endParaRPr lang="en-US" sz="1400" dirty="0" smtClean="0"/>
          </a:p>
          <a:p>
            <a:r>
              <a:rPr lang="en-US" sz="1400" dirty="0" smtClean="0"/>
              <a:t>The first sign up weekend we will have is Saturday 14</a:t>
            </a:r>
            <a:r>
              <a:rPr lang="en-US" sz="1400" baseline="30000" dirty="0" smtClean="0"/>
              <a:t>th</a:t>
            </a:r>
            <a:r>
              <a:rPr lang="en-US" sz="1400" dirty="0" smtClean="0"/>
              <a:t>, and Sunday 15</a:t>
            </a:r>
            <a:r>
              <a:rPr lang="en-US" sz="1400" baseline="30000" dirty="0" smtClean="0"/>
              <a:t>th</a:t>
            </a:r>
            <a:r>
              <a:rPr lang="en-US" sz="1400" dirty="0" smtClean="0"/>
              <a:t> after our weekend services. </a:t>
            </a:r>
            <a:endParaRPr lang="en-US" sz="1400" dirty="0"/>
          </a:p>
        </p:txBody>
      </p:sp>
      <p:pic>
        <p:nvPicPr>
          <p:cNvPr id="13" name="Picture 12"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447" y="5105400"/>
            <a:ext cx="1207455" cy="956935"/>
          </a:xfrm>
          <a:prstGeom prst="rect">
            <a:avLst/>
          </a:prstGeom>
          <a:noFill/>
          <a:ln>
            <a:noFill/>
          </a:ln>
        </p:spPr>
      </p:pic>
      <p:sp>
        <p:nvSpPr>
          <p:cNvPr id="14" name="TextBox 13"/>
          <p:cNvSpPr txBox="1"/>
          <p:nvPr/>
        </p:nvSpPr>
        <p:spPr>
          <a:xfrm>
            <a:off x="45722" y="8001000"/>
            <a:ext cx="6720840" cy="1015663"/>
          </a:xfrm>
          <a:prstGeom prst="rect">
            <a:avLst/>
          </a:prstGeom>
          <a:noFill/>
          <a:ln>
            <a:solidFill>
              <a:schemeClr val="accent1">
                <a:lumMod val="50000"/>
              </a:schemeClr>
            </a:solidFill>
          </a:ln>
        </p:spPr>
        <p:txBody>
          <a:bodyPr wrap="square" rtlCol="0">
            <a:spAutoFit/>
          </a:bodyPr>
          <a:lstStyle/>
          <a:p>
            <a:r>
              <a:rPr lang="en-US" dirty="0" smtClean="0"/>
              <a:t>           </a:t>
            </a:r>
            <a:r>
              <a:rPr lang="en-US" b="1" u="sng" dirty="0" smtClean="0"/>
              <a:t>Men's Bible Breakfast</a:t>
            </a:r>
          </a:p>
          <a:p>
            <a:r>
              <a:rPr lang="en-US" sz="1400" dirty="0" smtClean="0"/>
              <a:t>Will be held on Saturday September 21</a:t>
            </a:r>
            <a:r>
              <a:rPr lang="en-US" sz="1400" baseline="30000" dirty="0" smtClean="0"/>
              <a:t>st</a:t>
            </a:r>
            <a:r>
              <a:rPr lang="en-US" sz="1400" dirty="0" smtClean="0"/>
              <a:t> at 8:00 am.</a:t>
            </a:r>
          </a:p>
          <a:p>
            <a:r>
              <a:rPr lang="en-US" sz="1400" dirty="0" smtClean="0"/>
              <a:t>All men of our congregation are invited for a Bible Study, and of course breakfast.</a:t>
            </a:r>
          </a:p>
          <a:p>
            <a:r>
              <a:rPr lang="en-US" sz="1400" dirty="0" smtClean="0"/>
              <a:t> Bring a friend!</a:t>
            </a:r>
            <a:endParaRPr lang="en-US" sz="1400" dirty="0"/>
          </a:p>
        </p:txBody>
      </p:sp>
      <p:pic>
        <p:nvPicPr>
          <p:cNvPr id="15" name="Picture 14" descr="Image result for mens bible study clipar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7862" y="8053367"/>
            <a:ext cx="2355850" cy="47561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42" y="76200"/>
            <a:ext cx="6745662"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u="sng" dirty="0" smtClean="0"/>
              <a:t>BACK TO 2 SUNDAY SERVICES</a:t>
            </a:r>
          </a:p>
          <a:p>
            <a:r>
              <a:rPr lang="en-US" sz="1400" dirty="0" smtClean="0"/>
              <a:t>		Beginning on Sunday September 15</a:t>
            </a:r>
            <a:r>
              <a:rPr lang="en-US" sz="1400" baseline="30000" dirty="0" smtClean="0"/>
              <a:t>th</a:t>
            </a:r>
            <a:r>
              <a:rPr lang="en-US" sz="1400" dirty="0" smtClean="0"/>
              <a:t>, we will be going back to 			our fall Worship Schedule.</a:t>
            </a:r>
          </a:p>
          <a:p>
            <a:r>
              <a:rPr lang="en-US" sz="1400" dirty="0" smtClean="0"/>
              <a:t>Saturday’s Service will remain at 5:00 pm until Day Light Savings Time.</a:t>
            </a:r>
          </a:p>
          <a:p>
            <a:r>
              <a:rPr lang="en-US" sz="1400" dirty="0" smtClean="0"/>
              <a:t>Sunday’s Services will be 8:00 am and 10:30 am.</a:t>
            </a:r>
          </a:p>
          <a:p>
            <a:r>
              <a:rPr lang="en-US" sz="1400" dirty="0" smtClean="0"/>
              <a:t>Fellowship and Family Education Hour will be held between Services.</a:t>
            </a:r>
          </a:p>
          <a:p>
            <a:r>
              <a:rPr lang="en-US" sz="1400" dirty="0" smtClean="0"/>
              <a:t>Our Praise Service will be held the first Sunday of the month at our 10:30 am Service.</a:t>
            </a:r>
            <a:endParaRPr lang="en-US" sz="1400" dirty="0"/>
          </a:p>
        </p:txBody>
      </p:sp>
      <p:sp>
        <p:nvSpPr>
          <p:cNvPr id="4" name="TextBox 3"/>
          <p:cNvSpPr txBox="1"/>
          <p:nvPr/>
        </p:nvSpPr>
        <p:spPr>
          <a:xfrm>
            <a:off x="155575" y="1905000"/>
            <a:ext cx="6611331" cy="457048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b="1" dirty="0" smtClean="0"/>
          </a:p>
          <a:p>
            <a:endParaRPr lang="en-US" b="1" dirty="0"/>
          </a:p>
          <a:p>
            <a:endParaRPr lang="en-US" sz="1000" b="1" dirty="0"/>
          </a:p>
          <a:p>
            <a:endParaRPr lang="en-US" sz="600" b="1" dirty="0" smtClean="0"/>
          </a:p>
          <a:p>
            <a:endParaRPr lang="en-US" sz="600" b="1" dirty="0" smtClean="0"/>
          </a:p>
          <a:p>
            <a:r>
              <a:rPr lang="en-US" b="1" dirty="0" smtClean="0"/>
              <a:t>                </a:t>
            </a:r>
            <a:r>
              <a:rPr lang="en-US" sz="600" b="1" dirty="0"/>
              <a:t>	</a:t>
            </a:r>
            <a:r>
              <a:rPr lang="en-US" sz="600" b="1" dirty="0" smtClean="0"/>
              <a:t>                                                                      </a:t>
            </a:r>
            <a:r>
              <a:rPr lang="en-US" b="1" dirty="0" smtClean="0"/>
              <a:t>CHURCH PICNIC</a:t>
            </a:r>
          </a:p>
          <a:p>
            <a:r>
              <a:rPr lang="en-US" b="1" dirty="0" smtClean="0"/>
              <a:t>                                          Family Fun!</a:t>
            </a:r>
          </a:p>
          <a:p>
            <a:r>
              <a:rPr lang="en-US" sz="1300" dirty="0" smtClean="0"/>
              <a:t>When:   Sunday September 8, 2019</a:t>
            </a:r>
          </a:p>
          <a:p>
            <a:r>
              <a:rPr lang="en-US" sz="1300" dirty="0" smtClean="0"/>
              <a:t>Where: Prince of Peace</a:t>
            </a:r>
          </a:p>
          <a:p>
            <a:r>
              <a:rPr lang="en-US" sz="1300" dirty="0" smtClean="0"/>
              <a:t>Time:    After 9:00 am outdoor </a:t>
            </a:r>
          </a:p>
          <a:p>
            <a:r>
              <a:rPr lang="en-US" sz="1300" dirty="0"/>
              <a:t> </a:t>
            </a:r>
            <a:r>
              <a:rPr lang="en-US" sz="1300" dirty="0" smtClean="0"/>
              <a:t>                    Church Service</a:t>
            </a:r>
          </a:p>
          <a:p>
            <a:r>
              <a:rPr lang="en-US" sz="1600" dirty="0" smtClean="0"/>
              <a:t>                                       </a:t>
            </a:r>
            <a:r>
              <a:rPr lang="en-US" b="1" dirty="0" smtClean="0"/>
              <a:t>EVERYONE IS WELCOME!</a:t>
            </a:r>
          </a:p>
          <a:p>
            <a:r>
              <a:rPr lang="en-US" b="1" dirty="0" smtClean="0"/>
              <a:t>                                  Come join us for a day of</a:t>
            </a:r>
          </a:p>
          <a:p>
            <a:r>
              <a:rPr lang="en-US" b="1" dirty="0" smtClean="0"/>
              <a:t>                                    fun and fellowship.</a:t>
            </a:r>
          </a:p>
          <a:p>
            <a:r>
              <a:rPr lang="en-US" sz="1300" dirty="0" smtClean="0"/>
              <a:t>Please bring a dish to pass.</a:t>
            </a:r>
          </a:p>
          <a:p>
            <a:r>
              <a:rPr lang="en-US" sz="1300" dirty="0" smtClean="0"/>
              <a:t>Fellowship will be providing the meat, buns</a:t>
            </a:r>
          </a:p>
          <a:p>
            <a:r>
              <a:rPr lang="en-US" sz="1300" dirty="0" smtClean="0"/>
              <a:t>and beverages.</a:t>
            </a:r>
          </a:p>
          <a:p>
            <a:r>
              <a:rPr lang="en-US" sz="1300" dirty="0" smtClean="0"/>
              <a:t>Yard games and BINGO from 10:00 am</a:t>
            </a:r>
          </a:p>
          <a:p>
            <a:r>
              <a:rPr lang="en-US" sz="1300" dirty="0" smtClean="0"/>
              <a:t>to 11:00 am.</a:t>
            </a:r>
          </a:p>
          <a:p>
            <a:r>
              <a:rPr lang="en-US" sz="1300" dirty="0" smtClean="0"/>
              <a:t>Kids games, prizes and bouncy house.</a:t>
            </a:r>
          </a:p>
          <a:p>
            <a:r>
              <a:rPr lang="en-US" sz="1300" dirty="0" smtClean="0"/>
              <a:t>Adult outside games and BINGO with prizes.</a:t>
            </a:r>
          </a:p>
        </p:txBody>
      </p:sp>
      <p:pic>
        <p:nvPicPr>
          <p:cNvPr id="5" name="Picture 4" descr="Image result for rally day clipart"/>
          <p:cNvPicPr/>
          <p:nvPr/>
        </p:nvPicPr>
        <p:blipFill>
          <a:blip r:embed="rId2">
            <a:extLst>
              <a:ext uri="{28A0092B-C50C-407E-A947-70E740481C1C}">
                <a14:useLocalDpi xmlns:a14="http://schemas.microsoft.com/office/drawing/2010/main" val="0"/>
              </a:ext>
            </a:extLst>
          </a:blip>
          <a:srcRect/>
          <a:stretch>
            <a:fillRect/>
          </a:stretch>
        </p:blipFill>
        <p:spPr bwMode="auto">
          <a:xfrm>
            <a:off x="1897380" y="2019300"/>
            <a:ext cx="2819400" cy="838200"/>
          </a:xfrm>
          <a:prstGeom prst="rect">
            <a:avLst/>
          </a:prstGeom>
          <a:noFill/>
          <a:ln>
            <a:noFill/>
          </a:ln>
        </p:spPr>
      </p:pic>
      <p:sp>
        <p:nvSpPr>
          <p:cNvPr id="6" name="TextBox 5"/>
          <p:cNvSpPr txBox="1"/>
          <p:nvPr/>
        </p:nvSpPr>
        <p:spPr>
          <a:xfrm>
            <a:off x="771853" y="6629400"/>
            <a:ext cx="5845758" cy="227754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i="1" u="sng" dirty="0" smtClean="0"/>
              <a:t>SUNDAY SCHOOL TEACHERS NEEDED:</a:t>
            </a:r>
          </a:p>
          <a:p>
            <a:pPr algn="ctr"/>
            <a:r>
              <a:rPr lang="en-US" sz="1200" b="1" dirty="0" smtClean="0"/>
              <a:t>We are in need of Sunday School teachers for the 2019 – 2020 school year</a:t>
            </a:r>
          </a:p>
          <a:p>
            <a:pPr algn="ctr"/>
            <a:r>
              <a:rPr lang="en-US" sz="1200" b="1" dirty="0" smtClean="0"/>
              <a:t>For the following positions;</a:t>
            </a:r>
          </a:p>
          <a:p>
            <a:r>
              <a:rPr lang="en-US" sz="1200" b="1" dirty="0" smtClean="0"/>
              <a:t>2 – Preschool through kindergarten (every third week)</a:t>
            </a:r>
          </a:p>
          <a:p>
            <a:r>
              <a:rPr lang="en-US" sz="1200" b="1" dirty="0" smtClean="0"/>
              <a:t>1 – 1</a:t>
            </a:r>
            <a:r>
              <a:rPr lang="en-US" sz="1200" b="1" baseline="30000" dirty="0" smtClean="0"/>
              <a:t>st</a:t>
            </a:r>
            <a:r>
              <a:rPr lang="en-US" sz="1200" b="1" dirty="0" smtClean="0"/>
              <a:t> through 3</a:t>
            </a:r>
            <a:r>
              <a:rPr lang="en-US" sz="1200" b="1" baseline="30000" dirty="0" smtClean="0"/>
              <a:t>rd</a:t>
            </a:r>
            <a:r>
              <a:rPr lang="en-US" sz="1200" b="1" dirty="0" smtClean="0"/>
              <a:t> grade (every other week)</a:t>
            </a:r>
          </a:p>
          <a:p>
            <a:r>
              <a:rPr lang="en-US" sz="1200" b="1" dirty="0" smtClean="0"/>
              <a:t>1 – 4</a:t>
            </a:r>
            <a:r>
              <a:rPr lang="en-US" sz="1200" b="1" baseline="30000" dirty="0" smtClean="0"/>
              <a:t>th</a:t>
            </a:r>
            <a:r>
              <a:rPr lang="en-US" sz="1200" b="1" dirty="0" smtClean="0"/>
              <a:t>- 6</a:t>
            </a:r>
            <a:r>
              <a:rPr lang="en-US" sz="1200" b="1" baseline="30000" dirty="0" smtClean="0"/>
              <a:t>th</a:t>
            </a:r>
            <a:r>
              <a:rPr lang="en-US" sz="1200" b="1" dirty="0" smtClean="0"/>
              <a:t> grade (every other week</a:t>
            </a:r>
          </a:p>
          <a:p>
            <a:r>
              <a:rPr lang="en-US" sz="1200" b="1" dirty="0" smtClean="0"/>
              <a:t>1 – High School grades</a:t>
            </a:r>
          </a:p>
          <a:p>
            <a:r>
              <a:rPr lang="en-US" sz="1200" dirty="0" smtClean="0"/>
              <a:t>If you or someone you know is interested and available, please contact Julie </a:t>
            </a:r>
            <a:r>
              <a:rPr lang="en-US" sz="1200" dirty="0" err="1" smtClean="0"/>
              <a:t>Maiwald</a:t>
            </a:r>
            <a:r>
              <a:rPr lang="en-US" sz="1200" dirty="0" smtClean="0"/>
              <a:t> at (262)-884-8693 or Kelly </a:t>
            </a:r>
            <a:r>
              <a:rPr lang="en-US" sz="1200" dirty="0" err="1" smtClean="0"/>
              <a:t>Gehrke</a:t>
            </a:r>
            <a:r>
              <a:rPr lang="en-US" sz="1200" dirty="0" smtClean="0"/>
              <a:t> at (414)-507-5029 ASAP.</a:t>
            </a:r>
          </a:p>
          <a:p>
            <a:endParaRPr lang="en-US" sz="600" dirty="0" smtClean="0"/>
          </a:p>
          <a:p>
            <a:r>
              <a:rPr lang="en-US" sz="1200" b="1" u="sng" dirty="0" smtClean="0"/>
              <a:t>MARK YOUR CALENDARS: </a:t>
            </a:r>
            <a:r>
              <a:rPr lang="en-US" sz="1200" dirty="0" smtClean="0"/>
              <a:t> There will be a meeting for all Sunday School teachers on Wednesday September </a:t>
            </a:r>
            <a:r>
              <a:rPr lang="en-US" sz="1200" dirty="0" smtClean="0"/>
              <a:t>4</a:t>
            </a:r>
            <a:r>
              <a:rPr lang="en-US" sz="1200" baseline="30000" dirty="0" smtClean="0"/>
              <a:t>th</a:t>
            </a:r>
            <a:r>
              <a:rPr lang="en-US" sz="1200" dirty="0" smtClean="0"/>
              <a:t>, 6:00 pm, here at Prince of Peace.</a:t>
            </a:r>
            <a:endParaRPr lang="en-US" sz="1200" b="1" u="sng" dirty="0"/>
          </a:p>
        </p:txBody>
      </p:sp>
      <p:sp>
        <p:nvSpPr>
          <p:cNvPr id="7" name="AutoShape 2" descr="Image result for sunday school teachers needed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7" y="7315200"/>
            <a:ext cx="641350" cy="1186815"/>
          </a:xfrm>
          <a:prstGeom prst="rect">
            <a:avLst/>
          </a:prstGeom>
          <a:noFill/>
          <a:ln>
            <a:noFill/>
          </a:ln>
        </p:spPr>
      </p:pic>
      <p:pic>
        <p:nvPicPr>
          <p:cNvPr id="9" name="Picture 8" descr="Image result for church picnic clipart"/>
          <p:cNvPicPr/>
          <p:nvPr/>
        </p:nvPicPr>
        <p:blipFill>
          <a:blip r:embed="rId4">
            <a:extLst>
              <a:ext uri="{28A0092B-C50C-407E-A947-70E740481C1C}">
                <a14:useLocalDpi xmlns:a14="http://schemas.microsoft.com/office/drawing/2010/main" val="0"/>
              </a:ext>
            </a:extLst>
          </a:blip>
          <a:srcRect/>
          <a:stretch>
            <a:fillRect/>
          </a:stretch>
        </p:blipFill>
        <p:spPr bwMode="auto">
          <a:xfrm>
            <a:off x="3875939" y="5105400"/>
            <a:ext cx="2622550" cy="1041400"/>
          </a:xfrm>
          <a:prstGeom prst="rect">
            <a:avLst/>
          </a:prstGeom>
          <a:noFill/>
          <a:ln>
            <a:noFill/>
          </a:ln>
        </p:spPr>
      </p:pic>
      <p:pic>
        <p:nvPicPr>
          <p:cNvPr id="1026" name="Picture 2" descr="Image result for fall worship schedu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252" y="115163"/>
            <a:ext cx="114920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0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usic text box"/>
          <p:cNvPicPr>
            <a:picLocks noChangeAspect="1" noChangeArrowheads="1"/>
          </p:cNvPicPr>
          <p:nvPr/>
        </p:nvPicPr>
        <p:blipFill rotWithShape="1">
          <a:blip r:embed="rId2">
            <a:extLst>
              <a:ext uri="{28A0092B-C50C-407E-A947-70E740481C1C}">
                <a14:useLocalDpi xmlns:a14="http://schemas.microsoft.com/office/drawing/2010/main" val="0"/>
              </a:ext>
            </a:extLst>
          </a:blip>
          <a:srcRect l="3786" t="10556" r="4233" b="10556"/>
          <a:stretch/>
        </p:blipFill>
        <p:spPr bwMode="auto">
          <a:xfrm>
            <a:off x="263504" y="101501"/>
            <a:ext cx="6365896"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457200"/>
            <a:ext cx="4648200" cy="2616101"/>
          </a:xfrm>
          <a:prstGeom prst="rect">
            <a:avLst/>
          </a:prstGeom>
          <a:noFill/>
        </p:spPr>
        <p:txBody>
          <a:bodyPr wrap="square" rtlCol="0">
            <a:spAutoFit/>
          </a:bodyPr>
          <a:lstStyle/>
          <a:p>
            <a:r>
              <a:rPr lang="en-US" dirty="0" smtClean="0"/>
              <a:t>        </a:t>
            </a:r>
            <a:r>
              <a:rPr lang="en-US" b="1" dirty="0" smtClean="0"/>
              <a:t>RAISE YOUR VOICE TO THE LORD!!!!</a:t>
            </a:r>
          </a:p>
          <a:p>
            <a:r>
              <a:rPr lang="en-US" sz="1600" dirty="0" smtClean="0"/>
              <a:t>If you love to sing, then use that love and join our choir.</a:t>
            </a:r>
          </a:p>
          <a:p>
            <a:r>
              <a:rPr lang="en-US" sz="1600" dirty="0" smtClean="0"/>
              <a:t>We are looking for some new choir members.</a:t>
            </a:r>
          </a:p>
          <a:p>
            <a:r>
              <a:rPr lang="en-US" sz="1600" dirty="0" smtClean="0"/>
              <a:t>We meet for Choir Practice every Tuesday evening at</a:t>
            </a:r>
          </a:p>
          <a:p>
            <a:r>
              <a:rPr lang="en-US" sz="1600" dirty="0" smtClean="0"/>
              <a:t>6:30 pm in </a:t>
            </a:r>
            <a:r>
              <a:rPr lang="en-US" sz="1600" smtClean="0"/>
              <a:t>the Fellowship Hall.</a:t>
            </a:r>
            <a:endParaRPr lang="en-US" sz="1600" dirty="0" smtClean="0"/>
          </a:p>
          <a:p>
            <a:r>
              <a:rPr lang="en-US" sz="1600" dirty="0" smtClean="0"/>
              <a:t>If this sounds like something you may be interested in, and want a way to serve the Lord, just show up any Tuesday, and Raise Your Voice to the LORD!</a:t>
            </a:r>
          </a:p>
          <a:p>
            <a:endParaRPr lang="en-US" dirty="0" smtClean="0"/>
          </a:p>
        </p:txBody>
      </p:sp>
      <p:sp>
        <p:nvSpPr>
          <p:cNvPr id="4" name="TextBox 3"/>
          <p:cNvSpPr txBox="1"/>
          <p:nvPr/>
        </p:nvSpPr>
        <p:spPr>
          <a:xfrm>
            <a:off x="228600" y="3200400"/>
            <a:ext cx="6400800" cy="1600438"/>
          </a:xfrm>
          <a:prstGeom prst="rect">
            <a:avLst/>
          </a:prstGeom>
          <a:solidFill>
            <a:srgbClr val="FF99FF"/>
          </a:solidFill>
          <a:ln>
            <a:solidFill>
              <a:srgbClr val="CC00CC"/>
            </a:solidFill>
          </a:ln>
        </p:spPr>
        <p:txBody>
          <a:bodyPr wrap="square" rtlCol="0">
            <a:spAutoFit/>
          </a:bodyPr>
          <a:lstStyle/>
          <a:p>
            <a:pPr algn="ctr"/>
            <a:r>
              <a:rPr lang="en-US" sz="1400" dirty="0" smtClean="0"/>
              <a:t>Women's Bible Study will resume on</a:t>
            </a:r>
          </a:p>
          <a:p>
            <a:pPr algn="ctr"/>
            <a:r>
              <a:rPr lang="en-US" sz="1400" dirty="0" smtClean="0"/>
              <a:t>Wednesday September 4</a:t>
            </a:r>
            <a:r>
              <a:rPr lang="en-US" sz="1400" baseline="30000" dirty="0" smtClean="0"/>
              <a:t>th</a:t>
            </a:r>
            <a:r>
              <a:rPr lang="en-US" sz="1400" dirty="0" smtClean="0"/>
              <a:t> at 6:30 pm.</a:t>
            </a:r>
          </a:p>
          <a:p>
            <a:pPr algn="ctr"/>
            <a:r>
              <a:rPr lang="en-US" sz="1400" dirty="0" smtClean="0"/>
              <a:t>The group meets at Tracie </a:t>
            </a:r>
            <a:r>
              <a:rPr lang="en-US" sz="1400" dirty="0" err="1" smtClean="0"/>
              <a:t>Ratz’s</a:t>
            </a:r>
            <a:r>
              <a:rPr lang="en-US" sz="1400" dirty="0" smtClean="0"/>
              <a:t> home. </a:t>
            </a:r>
          </a:p>
          <a:p>
            <a:pPr algn="ctr"/>
            <a:r>
              <a:rPr lang="en-US" sz="1400" dirty="0" smtClean="0"/>
              <a:t>The study will be led by Natalie </a:t>
            </a:r>
            <a:r>
              <a:rPr lang="en-US" sz="1400" dirty="0" err="1" smtClean="0"/>
              <a:t>Bissegger</a:t>
            </a:r>
            <a:r>
              <a:rPr lang="en-US" sz="1400" dirty="0" smtClean="0"/>
              <a:t>,</a:t>
            </a:r>
          </a:p>
          <a:p>
            <a:pPr algn="ctr"/>
            <a:r>
              <a:rPr lang="en-US" sz="1400" dirty="0" smtClean="0"/>
              <a:t>and will be on Philippians.</a:t>
            </a:r>
          </a:p>
          <a:p>
            <a:pPr algn="ctr"/>
            <a:r>
              <a:rPr lang="en-US" sz="1400" dirty="0" smtClean="0"/>
              <a:t>For more information please call the church</a:t>
            </a:r>
          </a:p>
          <a:p>
            <a:pPr algn="ctr"/>
            <a:r>
              <a:rPr lang="en-US" sz="1400" dirty="0" smtClean="0"/>
              <a:t>Office at (262)-639-1277</a:t>
            </a:r>
          </a:p>
        </p:txBody>
      </p:sp>
      <p:pic>
        <p:nvPicPr>
          <p:cNvPr id="2052" name="Picture 4" descr="Image result for womens bible study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84" y="3512820"/>
            <a:ext cx="1585283" cy="7946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womens bible study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4029" y="3512820"/>
            <a:ext cx="1220754" cy="8463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504" y="4884420"/>
            <a:ext cx="3322320" cy="2462213"/>
          </a:xfrm>
          <a:prstGeom prst="rect">
            <a:avLst/>
          </a:prstGeom>
          <a:noFill/>
          <a:ln>
            <a:solidFill>
              <a:schemeClr val="accent5">
                <a:lumMod val="50000"/>
              </a:schemeClr>
            </a:solidFill>
          </a:ln>
        </p:spPr>
        <p:txBody>
          <a:bodyPr wrap="square" rtlCol="0">
            <a:spAutoFit/>
          </a:bodyPr>
          <a:lstStyle/>
          <a:p>
            <a:r>
              <a:rPr lang="en-US" dirty="0" smtClean="0"/>
              <a:t>             </a:t>
            </a:r>
          </a:p>
          <a:p>
            <a:endParaRPr lang="en-US" dirty="0" smtClean="0"/>
          </a:p>
          <a:p>
            <a:endParaRPr lang="en-US" sz="600" dirty="0"/>
          </a:p>
          <a:p>
            <a:r>
              <a:rPr lang="en-US" sz="1600" dirty="0" smtClean="0"/>
              <a:t>On Friday September 13</a:t>
            </a:r>
            <a:r>
              <a:rPr lang="en-US" sz="1600" baseline="30000" dirty="0" smtClean="0"/>
              <a:t>th</a:t>
            </a:r>
            <a:r>
              <a:rPr lang="en-US" sz="1600" dirty="0" smtClean="0"/>
              <a:t>, we </a:t>
            </a:r>
          </a:p>
          <a:p>
            <a:r>
              <a:rPr lang="en-US" sz="1600" dirty="0" smtClean="0"/>
              <a:t>will be having a Night Out for</a:t>
            </a:r>
          </a:p>
          <a:p>
            <a:r>
              <a:rPr lang="en-US" sz="1600" dirty="0" smtClean="0"/>
              <a:t>our youth  6</a:t>
            </a:r>
            <a:r>
              <a:rPr lang="en-US" sz="1600" baseline="30000" dirty="0" smtClean="0"/>
              <a:t>th</a:t>
            </a:r>
            <a:r>
              <a:rPr lang="en-US" sz="1600" dirty="0" smtClean="0"/>
              <a:t> grade and up, from </a:t>
            </a:r>
          </a:p>
          <a:p>
            <a:r>
              <a:rPr lang="en-US" sz="1600" dirty="0" smtClean="0"/>
              <a:t>7 to 9 pm.</a:t>
            </a:r>
          </a:p>
          <a:p>
            <a:r>
              <a:rPr lang="en-US" sz="1600" dirty="0" smtClean="0"/>
              <a:t>All Youth are invited to attend for fun, fellowship, and a bible study.</a:t>
            </a:r>
          </a:p>
          <a:p>
            <a:r>
              <a:rPr lang="en-US" sz="1600" dirty="0" smtClean="0"/>
              <a:t>Bring a friend!</a:t>
            </a:r>
            <a:endParaRPr lang="en-US" sz="1600" dirty="0"/>
          </a:p>
        </p:txBody>
      </p:sp>
      <p:sp>
        <p:nvSpPr>
          <p:cNvPr id="6" name="TextBox 5"/>
          <p:cNvSpPr txBox="1"/>
          <p:nvPr/>
        </p:nvSpPr>
        <p:spPr>
          <a:xfrm>
            <a:off x="3657600" y="6019800"/>
            <a:ext cx="3124200" cy="2954655"/>
          </a:xfrm>
          <a:prstGeom prst="rect">
            <a:avLst/>
          </a:prstGeom>
          <a:noFill/>
        </p:spPr>
        <p:txBody>
          <a:bodyPr wrap="square" rtlCol="0">
            <a:spAutoFit/>
          </a:bodyPr>
          <a:lstStyle/>
          <a:p>
            <a:r>
              <a:rPr lang="en-US" sz="1550" dirty="0" smtClean="0"/>
              <a:t>Pastor Chris will be starting a new members class </a:t>
            </a:r>
            <a:r>
              <a:rPr lang="en-US" sz="1550" dirty="0" smtClean="0"/>
              <a:t>Starting Tuesday September 3</a:t>
            </a:r>
            <a:r>
              <a:rPr lang="en-US" sz="1550" baseline="30000" dirty="0" smtClean="0"/>
              <a:t>rd</a:t>
            </a:r>
            <a:r>
              <a:rPr lang="en-US" sz="1550" dirty="0"/>
              <a:t> </a:t>
            </a:r>
            <a:r>
              <a:rPr lang="en-US" sz="1550" dirty="0" smtClean="0"/>
              <a:t>for </a:t>
            </a:r>
            <a:r>
              <a:rPr lang="en-US" sz="1550" dirty="0" smtClean="0"/>
              <a:t>anyone interested in joining our church, or any member that just wants a refresher on the Lutheran Church Missouri Synod. Classes will be held on Tuesday evenings from 5:30 to 6:30 pm.</a:t>
            </a:r>
          </a:p>
          <a:p>
            <a:r>
              <a:rPr lang="en-US" sz="1550" dirty="0" smtClean="0"/>
              <a:t>If you or someone you know would be interested in this class, please talk to Pastor Chris</a:t>
            </a:r>
            <a:r>
              <a:rPr lang="en-US" sz="1550" dirty="0" smtClean="0"/>
              <a:t>.</a:t>
            </a:r>
            <a:endParaRPr lang="en-US" sz="1550" dirty="0" smtClean="0"/>
          </a:p>
        </p:txBody>
      </p:sp>
      <p:pic>
        <p:nvPicPr>
          <p:cNvPr id="9" name="Picture 8" descr="Related image"/>
          <p:cNvPicPr/>
          <p:nvPr/>
        </p:nvPicPr>
        <p:blipFill rotWithShape="1">
          <a:blip r:embed="rId5" cstate="print">
            <a:extLst>
              <a:ext uri="{28A0092B-C50C-407E-A947-70E740481C1C}">
                <a14:useLocalDpi xmlns:a14="http://schemas.microsoft.com/office/drawing/2010/main" val="0"/>
              </a:ext>
            </a:extLst>
          </a:blip>
          <a:srcRect t="17857"/>
          <a:stretch/>
        </p:blipFill>
        <p:spPr bwMode="auto">
          <a:xfrm>
            <a:off x="807704" y="4953000"/>
            <a:ext cx="1921693" cy="533400"/>
          </a:xfrm>
          <a:prstGeom prst="rect">
            <a:avLst/>
          </a:prstGeom>
          <a:noFill/>
          <a:ln>
            <a:noFill/>
          </a:ln>
          <a:extLst>
            <a:ext uri="{53640926-AAD7-44D8-BBD7-CCE9431645EC}">
              <a14:shadowObscured xmlns:a14="http://schemas.microsoft.com/office/drawing/2010/main"/>
            </a:ext>
          </a:extLst>
        </p:spPr>
      </p:pic>
      <p:pic>
        <p:nvPicPr>
          <p:cNvPr id="10" name="Picture 9" descr="Image result for new members class clipart"/>
          <p:cNvPicPr/>
          <p:nvPr/>
        </p:nvPicPr>
        <p:blipFill rotWithShape="1">
          <a:blip r:embed="rId6">
            <a:extLst>
              <a:ext uri="{28A0092B-C50C-407E-A947-70E740481C1C}">
                <a14:useLocalDpi xmlns:a14="http://schemas.microsoft.com/office/drawing/2010/main" val="0"/>
              </a:ext>
            </a:extLst>
          </a:blip>
          <a:srcRect l="4068" t="6471" b="5882"/>
          <a:stretch/>
        </p:blipFill>
        <p:spPr bwMode="auto">
          <a:xfrm>
            <a:off x="4085799" y="4884420"/>
            <a:ext cx="2156460" cy="1135380"/>
          </a:xfrm>
          <a:prstGeom prst="rect">
            <a:avLst/>
          </a:prstGeom>
          <a:noFill/>
          <a:ln>
            <a:noFill/>
          </a:ln>
        </p:spPr>
      </p:pic>
      <p:pic>
        <p:nvPicPr>
          <p:cNvPr id="7" name="Picture 4" descr="Image result for newsletter deadline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5123" y="7467600"/>
            <a:ext cx="1618314" cy="4854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600" y="8077200"/>
            <a:ext cx="3357223" cy="923330"/>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latin typeface="Arial Narrow" panose="020B0606020202030204" pitchFamily="34" charset="0"/>
              </a:rPr>
              <a:t>The October Newsletter deadline is Monday September 23</a:t>
            </a:r>
            <a:r>
              <a:rPr lang="en-US" baseline="30000" dirty="0" smtClean="0">
                <a:latin typeface="Arial Narrow" panose="020B0606020202030204" pitchFamily="34" charset="0"/>
              </a:rPr>
              <a:t>rd</a:t>
            </a:r>
            <a:r>
              <a:rPr lang="en-US" dirty="0" smtClean="0">
                <a:latin typeface="Arial Narrow" panose="020B0606020202030204" pitchFamily="34" charset="0"/>
              </a:rPr>
              <a:t>.</a:t>
            </a:r>
          </a:p>
          <a:p>
            <a:r>
              <a:rPr lang="en-US" smtClean="0">
                <a:latin typeface="Arial Narrow" panose="020B0606020202030204" pitchFamily="34" charset="0"/>
              </a:rPr>
              <a:t>                      Thank-you</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41092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6400800" cy="8448467"/>
          </a:xfrm>
          <a:prstGeom prst="rect">
            <a:avLst/>
          </a:prstGeom>
          <a:noFill/>
          <a:ln>
            <a:solidFill>
              <a:srgbClr val="7030A0"/>
            </a:solidFill>
          </a:ln>
        </p:spPr>
        <p:txBody>
          <a:bodyPr wrap="square" rtlCol="0">
            <a:spAutoFit/>
          </a:bodyPr>
          <a:lstStyle/>
          <a:p>
            <a:pPr algn="ctr" fontAlgn="t"/>
            <a:r>
              <a:rPr lang="en-US" sz="3600" b="1" dirty="0" smtClean="0">
                <a:latin typeface="KG Ways to Say Goodbye" pitchFamily="2" charset="0"/>
              </a:rPr>
              <a:t>Lutherans For Life</a:t>
            </a:r>
          </a:p>
          <a:p>
            <a:pPr algn="ctr" fontAlgn="t"/>
            <a:endParaRPr lang="en-US" sz="800" b="1" dirty="0" smtClean="0">
              <a:latin typeface="KG Ways to Say Goodbye" pitchFamily="2" charset="0"/>
            </a:endParaRPr>
          </a:p>
          <a:p>
            <a:pPr fontAlgn="t"/>
            <a:r>
              <a:rPr lang="en-US" sz="1600" b="1" dirty="0" smtClean="0"/>
              <a:t>September </a:t>
            </a:r>
            <a:r>
              <a:rPr lang="en-US" sz="1600" b="1" dirty="0"/>
              <a:t>1 – Pentecost XII </a:t>
            </a:r>
          </a:p>
          <a:p>
            <a:pPr fontAlgn="t"/>
            <a:r>
              <a:rPr lang="en-US" sz="1600" b="1" dirty="0"/>
              <a:t> </a:t>
            </a:r>
            <a:r>
              <a:rPr lang="en-US" sz="1400" dirty="0"/>
              <a:t>Supporters of abortion suggest babies with disabilities are better off not being born. Advocates of assisted suicide also presume certain injuries and illnesses make life too burdensome. But Jesus calls us all fallen and helpless—and then rewrites His commandments to save us as sons and daughters (Luke 14:2-5). He receives “the poor, the crippled, the lame, the blind” (Luke 14:13) as honored guests, and invites us also to celebrate the blessing of each one</a:t>
            </a:r>
            <a:r>
              <a:rPr lang="en-US" sz="1400" dirty="0" smtClean="0"/>
              <a:t>.</a:t>
            </a:r>
          </a:p>
          <a:p>
            <a:pPr fontAlgn="t"/>
            <a:endParaRPr lang="en-US" sz="500" dirty="0"/>
          </a:p>
          <a:p>
            <a:pPr fontAlgn="t"/>
            <a:r>
              <a:rPr lang="en-US" sz="1600" b="1" dirty="0"/>
              <a:t>September 8 – Pentecost XIII </a:t>
            </a:r>
            <a:endParaRPr lang="en-US" sz="1600" b="1" dirty="0" smtClean="0"/>
          </a:p>
          <a:p>
            <a:pPr fontAlgn="t"/>
            <a:r>
              <a:rPr lang="en-US" sz="1400" dirty="0" smtClean="0"/>
              <a:t>Philemon </a:t>
            </a:r>
            <a:r>
              <a:rPr lang="en-US" sz="1400" dirty="0"/>
              <a:t>viewed </a:t>
            </a:r>
            <a:r>
              <a:rPr lang="en-US" sz="1400" dirty="0" err="1"/>
              <a:t>Onesimus</a:t>
            </a:r>
            <a:r>
              <a:rPr lang="en-US" sz="1400" dirty="0"/>
              <a:t> as a slave (Philemon 16). The Apostle Paul knew </a:t>
            </a:r>
            <a:r>
              <a:rPr lang="en-US" sz="1400" dirty="0" err="1"/>
              <a:t>Onesimus</a:t>
            </a:r>
            <a:r>
              <a:rPr lang="en-US" sz="1400" dirty="0"/>
              <a:t> as a brother created, redeemed, and called by their one Lord Jesus. A clump of cells? A blob of tissue? A tumor and a parasite? Vegetative or better off dead? Definitely not! A human being! A fellow member of our sacred race! A bearer of God’s own image! Precious treasure, gift and privilege, just like you</a:t>
            </a:r>
            <a:r>
              <a:rPr lang="en-US" sz="1400" dirty="0" smtClean="0"/>
              <a:t>!</a:t>
            </a:r>
          </a:p>
          <a:p>
            <a:pPr fontAlgn="t"/>
            <a:endParaRPr lang="en-US" sz="500" dirty="0"/>
          </a:p>
          <a:p>
            <a:pPr fontAlgn="t"/>
            <a:r>
              <a:rPr lang="en-US" sz="1600" b="1" dirty="0"/>
              <a:t>September 15 – Pentecost XIV </a:t>
            </a:r>
            <a:endParaRPr lang="en-US" sz="1600" b="1" dirty="0" smtClean="0"/>
          </a:p>
          <a:p>
            <a:pPr fontAlgn="t"/>
            <a:r>
              <a:rPr lang="en-US" sz="1400" dirty="0" smtClean="0"/>
              <a:t>Paul </a:t>
            </a:r>
            <a:r>
              <a:rPr lang="en-US" sz="1400" dirty="0"/>
              <a:t>confesses to some serious wickedness: “I was a blasphemer, persecutor, and insolent opponent” (1 Timothy 1:13). Abortion also belongs to this list of severe sins. Only His own even greater mercy compelled Christ Jesus to come into the world, bringing precisely the grace, love, patience, and eternal life that our evil deeds attempted but failed to obtain for us. He saves nobody but sinners and forgives even the foremost </a:t>
            </a:r>
            <a:r>
              <a:rPr lang="en-US" sz="1400" dirty="0" err="1"/>
              <a:t>violences</a:t>
            </a:r>
            <a:r>
              <a:rPr lang="en-US" sz="1400" dirty="0"/>
              <a:t> against life (1 Timothy 1:15</a:t>
            </a:r>
            <a:r>
              <a:rPr lang="en-US" sz="1400" dirty="0" smtClean="0"/>
              <a:t>).</a:t>
            </a:r>
          </a:p>
          <a:p>
            <a:pPr fontAlgn="t"/>
            <a:endParaRPr lang="en-US" sz="500" dirty="0"/>
          </a:p>
          <a:p>
            <a:pPr fontAlgn="t"/>
            <a:r>
              <a:rPr lang="en-US" sz="1600" b="1" dirty="0"/>
              <a:t>September 22 – Pentecost XV </a:t>
            </a:r>
            <a:endParaRPr lang="en-US" sz="1600" b="1" dirty="0" smtClean="0"/>
          </a:p>
          <a:p>
            <a:pPr fontAlgn="t"/>
            <a:r>
              <a:rPr lang="en-US" sz="1600" b="1" dirty="0"/>
              <a:t> </a:t>
            </a:r>
            <a:r>
              <a:rPr lang="en-US" sz="1400" dirty="0"/>
              <a:t>God “desires all people to be saved and to come to the knowledge of the truth” (1 Timothy 2:4). Doesn’t “all people” include every genetic member of our species? Doesn’t “be saved” mean live, from this time forth even unto forevermore? Doesn’t “God desires” indicate not limited to a certain age or conditional upon a particular ability? And doesn’t “come to the knowledge of the truth” motivate us to speak</a:t>
            </a:r>
            <a:r>
              <a:rPr lang="en-US" sz="1400" dirty="0" smtClean="0"/>
              <a:t>?</a:t>
            </a:r>
          </a:p>
          <a:p>
            <a:pPr fontAlgn="t"/>
            <a:endParaRPr lang="en-US" sz="500" dirty="0"/>
          </a:p>
          <a:p>
            <a:pPr fontAlgn="t"/>
            <a:r>
              <a:rPr lang="en-US" sz="1600" b="1" dirty="0"/>
              <a:t>September 29 – Pentecost XVI </a:t>
            </a:r>
            <a:endParaRPr lang="en-US" sz="1600" b="1" dirty="0" smtClean="0"/>
          </a:p>
          <a:p>
            <a:pPr fontAlgn="t"/>
            <a:r>
              <a:rPr lang="en-US" sz="1600" b="1" dirty="0"/>
              <a:t> </a:t>
            </a:r>
            <a:r>
              <a:rPr lang="en-US" sz="1400" dirty="0"/>
              <a:t>The rich man knew Lazarus’s name (Luke 16:24) but refused to treat him as a human being (Luke 16:19-21). Categorizing Lazarus as a nonentity enabled him to “feast sumptuously.” When we neglect to speak for the unborn or the elderly, when we avoid getting involved in their survival, we join the rich man’s callous carousing. But when we embrace them with our voices and our service, we take our place beside Abraham in heaven’s festivities.</a:t>
            </a:r>
          </a:p>
        </p:txBody>
      </p:sp>
    </p:spTree>
    <p:extLst>
      <p:ext uri="{BB962C8B-B14F-4D97-AF65-F5344CB8AC3E}">
        <p14:creationId xmlns:p14="http://schemas.microsoft.com/office/powerpoint/2010/main" val="1950122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282979"/>
              </p:ext>
            </p:extLst>
          </p:nvPr>
        </p:nvGraphicFramePr>
        <p:xfrm>
          <a:off x="0" y="152400"/>
          <a:ext cx="6858000" cy="8702040"/>
        </p:xfrm>
        <a:graphic>
          <a:graphicData uri="http://schemas.openxmlformats.org/drawingml/2006/table">
            <a:tbl>
              <a:tblPr/>
              <a:tblGrid>
                <a:gridCol w="1288683"/>
                <a:gridCol w="753363"/>
                <a:gridCol w="926213"/>
                <a:gridCol w="924886"/>
                <a:gridCol w="927547"/>
                <a:gridCol w="756026"/>
                <a:gridCol w="1281282"/>
              </a:tblGrid>
              <a:tr h="26988">
                <a:tc>
                  <a:txBody>
                    <a:bodyPr/>
                    <a:lstStyle/>
                    <a:p>
                      <a:pPr marL="0" marR="0">
                        <a:lnSpc>
                          <a:spcPct val="107000"/>
                        </a:lnSpc>
                        <a:spcBef>
                          <a:spcPts val="0"/>
                        </a:spcBef>
                        <a:spcAft>
                          <a:spcPts val="0"/>
                        </a:spcAft>
                      </a:pP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gridSpan="5">
                  <a:txBody>
                    <a:bodyPr/>
                    <a:lstStyle/>
                    <a:p>
                      <a:pPr marL="0" marR="0" algn="ctr">
                        <a:lnSpc>
                          <a:spcPct val="107000"/>
                        </a:lnSpc>
                        <a:spcBef>
                          <a:spcPts val="0"/>
                        </a:spcBef>
                        <a:spcAft>
                          <a:spcPts val="0"/>
                        </a:spcAft>
                      </a:pPr>
                      <a:r>
                        <a:rPr lang="en-US" sz="1100" b="1" dirty="0" smtClean="0">
                          <a:solidFill>
                            <a:srgbClr val="FFFFFF"/>
                          </a:solidFill>
                          <a:latin typeface="Arial"/>
                          <a:ea typeface="Calibri"/>
                          <a:cs typeface="Arial"/>
                        </a:rPr>
                        <a:t>September 2019</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174311">
                <a:tc>
                  <a:txBody>
                    <a:bodyPr/>
                    <a:lstStyle/>
                    <a:p>
                      <a:pPr marL="0" marR="0" algn="ctr">
                        <a:lnSpc>
                          <a:spcPct val="107000"/>
                        </a:lnSpc>
                        <a:spcBef>
                          <a:spcPts val="100"/>
                        </a:spcBef>
                        <a:spcAft>
                          <a:spcPts val="0"/>
                        </a:spcAft>
                      </a:pPr>
                      <a:r>
                        <a:rPr lang="en-US" sz="1100" b="1" dirty="0" smtClean="0">
                          <a:latin typeface="Arial"/>
                          <a:ea typeface="Calibri"/>
                          <a:cs typeface="Arial"/>
                        </a:rPr>
                        <a:t>Sun</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100"/>
                        </a:spcBef>
                        <a:spcAft>
                          <a:spcPts val="0"/>
                        </a:spcAft>
                      </a:pPr>
                      <a:r>
                        <a:rPr lang="en-US" sz="1100" b="1" dirty="0">
                          <a:latin typeface="Arial"/>
                          <a:ea typeface="Calibri"/>
                          <a:cs typeface="Arial"/>
                        </a:rPr>
                        <a:t>Mon</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100"/>
                        </a:spcBef>
                        <a:spcAft>
                          <a:spcPts val="0"/>
                        </a:spcAft>
                      </a:pPr>
                      <a:r>
                        <a:rPr lang="en-US" sz="1100" b="1" dirty="0">
                          <a:latin typeface="Arial"/>
                          <a:ea typeface="Calibri"/>
                          <a:cs typeface="Arial"/>
                        </a:rPr>
                        <a:t>Tue</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100"/>
                        </a:spcBef>
                        <a:spcAft>
                          <a:spcPts val="0"/>
                        </a:spcAft>
                      </a:pPr>
                      <a:r>
                        <a:rPr lang="en-US" sz="1100" b="1" dirty="0">
                          <a:latin typeface="Arial"/>
                          <a:ea typeface="Calibri"/>
                          <a:cs typeface="Arial"/>
                        </a:rPr>
                        <a:t>Wed</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100"/>
                        </a:spcBef>
                        <a:spcAft>
                          <a:spcPts val="0"/>
                        </a:spcAft>
                      </a:pPr>
                      <a:r>
                        <a:rPr lang="en-US" sz="1100" b="1" dirty="0">
                          <a:latin typeface="Arial"/>
                          <a:ea typeface="Calibri"/>
                          <a:cs typeface="Arial"/>
                        </a:rPr>
                        <a:t>Thu</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100"/>
                        </a:spcBef>
                        <a:spcAft>
                          <a:spcPts val="0"/>
                        </a:spcAft>
                      </a:pPr>
                      <a:r>
                        <a:rPr lang="en-US" sz="1100" b="1" dirty="0">
                          <a:latin typeface="Arial"/>
                          <a:ea typeface="Calibri"/>
                          <a:cs typeface="Arial"/>
                        </a:rPr>
                        <a:t>Fri</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100"/>
                        </a:spcBef>
                        <a:spcAft>
                          <a:spcPts val="0"/>
                        </a:spcAft>
                      </a:pPr>
                      <a:r>
                        <a:rPr lang="en-US" sz="1100" b="1" dirty="0">
                          <a:latin typeface="Arial"/>
                          <a:ea typeface="Calibri"/>
                          <a:cs typeface="Arial"/>
                        </a:rPr>
                        <a:t>Sat</a:t>
                      </a:r>
                      <a:endParaRPr lang="en-US" sz="1100" dirty="0">
                        <a:latin typeface="Arial"/>
                        <a:ea typeface="Calibri"/>
                        <a:cs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631824">
                <a:tc>
                  <a:txBody>
                    <a:bodyPr/>
                    <a:lstStyle/>
                    <a:p>
                      <a:pPr marL="0" marR="0" algn="ctr">
                        <a:spcBef>
                          <a:spcPts val="0"/>
                        </a:spcBef>
                        <a:spcAft>
                          <a:spcPts val="0"/>
                        </a:spcAft>
                      </a:pPr>
                      <a:r>
                        <a:rPr lang="en-US" sz="1100" b="1" dirty="0" smtClean="0">
                          <a:solidFill>
                            <a:srgbClr val="000000"/>
                          </a:solidFill>
                          <a:latin typeface="Arial"/>
                          <a:ea typeface="Times New Roman"/>
                        </a:rPr>
                        <a:t>1</a:t>
                      </a:r>
                    </a:p>
                    <a:p>
                      <a:pPr marL="0" marR="0" algn="ctr">
                        <a:spcBef>
                          <a:spcPts val="0"/>
                        </a:spcBef>
                        <a:spcAft>
                          <a:spcPts val="0"/>
                        </a:spcAft>
                      </a:pPr>
                      <a:r>
                        <a:rPr lang="en-US" sz="1000" b="1" dirty="0" smtClean="0">
                          <a:solidFill>
                            <a:srgbClr val="000000"/>
                          </a:solidFill>
                          <a:latin typeface="Arial"/>
                          <a:ea typeface="Times New Roman"/>
                        </a:rPr>
                        <a:t>RACHEL MEYER</a:t>
                      </a:r>
                    </a:p>
                    <a:p>
                      <a:pPr marL="0" marR="0" algn="ctr">
                        <a:spcBef>
                          <a:spcPts val="0"/>
                        </a:spcBef>
                        <a:spcAft>
                          <a:spcPts val="0"/>
                        </a:spcAft>
                      </a:pPr>
                      <a:r>
                        <a:rPr lang="en-US" sz="1000" b="1" dirty="0" smtClean="0">
                          <a:solidFill>
                            <a:srgbClr val="000000"/>
                          </a:solidFill>
                          <a:latin typeface="Arial Narrow"/>
                          <a:ea typeface="Times New Roman"/>
                        </a:rPr>
                        <a:t>Worship/Communion</a:t>
                      </a:r>
                      <a:endParaRPr lang="en-US" sz="1000" dirty="0" smtClean="0">
                        <a:solidFill>
                          <a:srgbClr val="000000"/>
                        </a:solidFill>
                        <a:latin typeface="Arial"/>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Praise Service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Arial Narrow"/>
                          <a:ea typeface="Times New Roman"/>
                        </a:rPr>
                        <a:t>9:00 am</a:t>
                      </a:r>
                    </a:p>
                    <a:p>
                      <a:pPr marL="0" marR="0" algn="ctr">
                        <a:spcBef>
                          <a:spcPts val="0"/>
                        </a:spcBef>
                        <a:spcAft>
                          <a:spcPts val="0"/>
                        </a:spcAft>
                      </a:pPr>
                      <a:endParaRPr lang="en-US" sz="200" b="1" dirty="0" smtClean="0">
                        <a:solidFill>
                          <a:srgbClr val="000000"/>
                        </a:solidFill>
                        <a:latin typeface="Arial Narrow"/>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Fellowship</a:t>
                      </a:r>
                      <a:endParaRPr lang="en-US" sz="1000" dirty="0" smtClean="0">
                        <a:solidFill>
                          <a:srgbClr val="000000"/>
                        </a:solidFill>
                        <a:latin typeface="Arial"/>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10:00 am</a:t>
                      </a:r>
                    </a:p>
                    <a:p>
                      <a:pPr marL="0" marR="0" algn="ctr">
                        <a:spcBef>
                          <a:spcPts val="0"/>
                        </a:spcBef>
                        <a:spcAft>
                          <a:spcPts val="0"/>
                        </a:spcAft>
                      </a:pPr>
                      <a:r>
                        <a:rPr lang="en-US" sz="1000" b="1" dirty="0" smtClean="0">
                          <a:solidFill>
                            <a:srgbClr val="000000"/>
                          </a:solidFill>
                          <a:latin typeface="Arial Narrow"/>
                          <a:ea typeface="Times New Roman"/>
                        </a:rPr>
                        <a:t>Family Education Hour</a:t>
                      </a:r>
                    </a:p>
                    <a:p>
                      <a:pPr marL="0" marR="0" algn="ctr">
                        <a:spcBef>
                          <a:spcPts val="0"/>
                        </a:spcBef>
                        <a:spcAft>
                          <a:spcPts val="0"/>
                        </a:spcAft>
                      </a:pPr>
                      <a:r>
                        <a:rPr lang="en-US" sz="1000" b="1" dirty="0" smtClean="0">
                          <a:solidFill>
                            <a:srgbClr val="000000"/>
                          </a:solidFill>
                          <a:latin typeface="Arial Narrow"/>
                          <a:ea typeface="Times New Roman"/>
                        </a:rPr>
                        <a:t>10:15 am</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rgbClr val="000000"/>
                          </a:solidFill>
                          <a:latin typeface="Arial" panose="020B0604020202020204" pitchFamily="34" charset="0"/>
                          <a:ea typeface="Times New Roman"/>
                          <a:cs typeface="Arial" panose="020B0604020202020204" pitchFamily="34" charset="0"/>
                        </a:rPr>
                        <a:t>2</a:t>
                      </a:r>
                    </a:p>
                    <a:p>
                      <a:pPr marL="0" marR="0" algn="ctr">
                        <a:spcBef>
                          <a:spcPts val="0"/>
                        </a:spcBef>
                        <a:spcAft>
                          <a:spcPts val="0"/>
                        </a:spcAft>
                      </a:pPr>
                      <a:endParaRPr lang="en-US" sz="1000" b="1" dirty="0" smtClean="0">
                        <a:solidFill>
                          <a:srgbClr val="000000"/>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rgbClr val="000000"/>
                          </a:solidFill>
                          <a:latin typeface="Arial Narrow" panose="020B0606020202030204" pitchFamily="34" charset="0"/>
                          <a:ea typeface="Times New Roman"/>
                          <a:cs typeface="Arial" panose="020B0604020202020204" pitchFamily="34" charset="0"/>
                        </a:rPr>
                        <a:t>Labor Day</a:t>
                      </a:r>
                    </a:p>
                    <a:p>
                      <a:pPr marL="0" marR="0" algn="ctr">
                        <a:spcBef>
                          <a:spcPts val="0"/>
                        </a:spcBef>
                        <a:spcAft>
                          <a:spcPts val="0"/>
                        </a:spcAft>
                      </a:pPr>
                      <a:r>
                        <a:rPr lang="en-US" sz="1000" b="1" dirty="0" smtClean="0">
                          <a:solidFill>
                            <a:srgbClr val="000000"/>
                          </a:solidFill>
                          <a:latin typeface="Arial Narrow" panose="020B0606020202030204" pitchFamily="34" charset="0"/>
                          <a:ea typeface="Times New Roman"/>
                          <a:cs typeface="Arial" panose="020B0604020202020204" pitchFamily="34" charset="0"/>
                        </a:rPr>
                        <a:t>Church Office Closed</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panose="020B0604020202020204" pitchFamily="34" charset="0"/>
                          <a:ea typeface="Times New Roman"/>
                          <a:cs typeface="Arial" panose="020B0604020202020204" pitchFamily="34" charset="0"/>
                        </a:rPr>
                        <a:t>3</a:t>
                      </a:r>
                    </a:p>
                    <a:p>
                      <a:pPr marL="0" marR="0" algn="ctr">
                        <a:spcBef>
                          <a:spcPts val="0"/>
                        </a:spcBef>
                        <a:spcAft>
                          <a:spcPts val="0"/>
                        </a:spcAft>
                      </a:pPr>
                      <a:endParaRPr lang="en-US" sz="10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PS Begins</a:t>
                      </a:r>
                    </a:p>
                    <a:p>
                      <a:pPr marL="0" marR="0" algn="ctr">
                        <a:spcBef>
                          <a:spcPts val="0"/>
                        </a:spcBef>
                        <a:spcAft>
                          <a:spcPts val="0"/>
                        </a:spcAft>
                      </a:pPr>
                      <a:endParaRPr lang="en-US" sz="200" b="0"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5:30 to 6:30 </a:t>
                      </a: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New Member Class</a:t>
                      </a:r>
                    </a:p>
                    <a:p>
                      <a:pPr marL="0" marR="0" algn="ctr">
                        <a:spcBef>
                          <a:spcPts val="0"/>
                        </a:spcBef>
                        <a:spcAft>
                          <a:spcPts val="0"/>
                        </a:spcAft>
                      </a:pPr>
                      <a:endParaRPr lang="en-US" sz="200" b="0"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6:30 Choir Practice</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panose="020B0604020202020204" pitchFamily="34" charset="0"/>
                          <a:ea typeface="Times New Roman"/>
                          <a:cs typeface="Arial" panose="020B0604020202020204" pitchFamily="34" charset="0"/>
                        </a:rPr>
                        <a:t>4</a:t>
                      </a: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6:00 Confirmation</a:t>
                      </a:r>
                    </a:p>
                    <a:p>
                      <a:pPr marL="0" marR="0" algn="ctr">
                        <a:spcBef>
                          <a:spcPts val="0"/>
                        </a:spcBef>
                        <a:spcAft>
                          <a:spcPts val="0"/>
                        </a:spcAft>
                      </a:pPr>
                      <a:endParaRPr lang="en-US" sz="200" b="1" dirty="0" smtClean="0">
                        <a:solidFill>
                          <a:schemeClr val="tx1"/>
                        </a:solidFill>
                        <a:latin typeface="Arial" panose="020B060402020202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6:00 </a:t>
                      </a:r>
                      <a:r>
                        <a:rPr lang="en-US" sz="1000" b="1" dirty="0" err="1" smtClean="0">
                          <a:solidFill>
                            <a:schemeClr val="tx1"/>
                          </a:solidFill>
                          <a:latin typeface="Arial Narrow" panose="020B0606020202030204" pitchFamily="34" charset="0"/>
                          <a:ea typeface="Times New Roman"/>
                          <a:cs typeface="Arial" panose="020B0604020202020204" pitchFamily="34" charset="0"/>
                        </a:rPr>
                        <a:t>Pickleball</a:t>
                      </a:r>
                      <a:endParaRPr lang="en-US" sz="10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endParaRPr lang="en-US" sz="2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endParaRPr lang="en-US" sz="2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6:00 Sunday School</a:t>
                      </a:r>
                      <a:r>
                        <a:rPr lang="en-US" sz="1000" b="1" baseline="0" dirty="0" smtClean="0">
                          <a:solidFill>
                            <a:schemeClr val="tx1"/>
                          </a:solidFill>
                          <a:latin typeface="Arial Narrow" panose="020B0606020202030204" pitchFamily="34" charset="0"/>
                          <a:ea typeface="Times New Roman"/>
                          <a:cs typeface="Arial" panose="020B0604020202020204" pitchFamily="34" charset="0"/>
                        </a:rPr>
                        <a:t> Teachers Meeting</a:t>
                      </a:r>
                    </a:p>
                    <a:p>
                      <a:pPr marL="0" marR="0" algn="ctr">
                        <a:spcBef>
                          <a:spcPts val="0"/>
                        </a:spcBef>
                        <a:spcAft>
                          <a:spcPts val="0"/>
                        </a:spcAft>
                      </a:pPr>
                      <a:endParaRPr lang="en-US" sz="2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6:30 Women’s Bible Study</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rgbClr val="000000"/>
                          </a:solidFill>
                          <a:latin typeface="Arial" panose="020B0604020202020204" pitchFamily="34" charset="0"/>
                          <a:ea typeface="Times New Roman"/>
                          <a:cs typeface="Arial" panose="020B0604020202020204" pitchFamily="34" charset="0"/>
                        </a:rPr>
                        <a:t>5</a:t>
                      </a:r>
                    </a:p>
                    <a:p>
                      <a:pPr marL="0" marR="0" algn="ctr">
                        <a:spcBef>
                          <a:spcPts val="0"/>
                        </a:spcBef>
                        <a:spcAft>
                          <a:spcPts val="0"/>
                        </a:spcAft>
                      </a:pPr>
                      <a:endParaRPr lang="en-US" sz="1100" b="1" dirty="0" smtClean="0">
                        <a:solidFill>
                          <a:srgbClr val="000000"/>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err="1" smtClean="0">
                          <a:solidFill>
                            <a:srgbClr val="000000"/>
                          </a:solidFill>
                          <a:latin typeface="Arial Narrow" panose="020B0606020202030204" pitchFamily="34" charset="0"/>
                          <a:ea typeface="Times New Roman"/>
                          <a:cs typeface="Arial" panose="020B0604020202020204" pitchFamily="34" charset="0"/>
                        </a:rPr>
                        <a:t>Bd</a:t>
                      </a:r>
                      <a:r>
                        <a:rPr lang="en-US" sz="1000" b="1" dirty="0" smtClean="0">
                          <a:solidFill>
                            <a:srgbClr val="000000"/>
                          </a:solidFill>
                          <a:latin typeface="Arial Narrow" panose="020B0606020202030204" pitchFamily="34" charset="0"/>
                          <a:ea typeface="Times New Roman"/>
                          <a:cs typeface="Arial" panose="020B0604020202020204" pitchFamily="34" charset="0"/>
                        </a:rPr>
                        <a:t>/Meetings</a:t>
                      </a:r>
                    </a:p>
                    <a:p>
                      <a:pPr marL="0" marR="0" algn="ctr">
                        <a:spcBef>
                          <a:spcPts val="0"/>
                        </a:spcBef>
                        <a:spcAft>
                          <a:spcPts val="0"/>
                        </a:spcAft>
                      </a:pPr>
                      <a:r>
                        <a:rPr lang="en-US" sz="1000" b="1" dirty="0" smtClean="0">
                          <a:solidFill>
                            <a:srgbClr val="000000"/>
                          </a:solidFill>
                          <a:latin typeface="Arial Narrow" panose="020B0606020202030204" pitchFamily="34" charset="0"/>
                          <a:ea typeface="Times New Roman"/>
                          <a:cs typeface="Arial" panose="020B0604020202020204" pitchFamily="34" charset="0"/>
                        </a:rPr>
                        <a:t>6:30 pm</a:t>
                      </a:r>
                      <a:endParaRPr lang="en-US" sz="1000" b="1" dirty="0">
                        <a:solidFill>
                          <a:srgbClr val="000000"/>
                        </a:solidFill>
                        <a:latin typeface="Arial Narrow" panose="020B0606020202030204" pitchFamily="34" charset="0"/>
                        <a:ea typeface="Times New Roman"/>
                        <a:cs typeface="Arial" panose="020B0604020202020204" pitchFamily="34" charset="0"/>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rgbClr val="000000"/>
                          </a:solidFill>
                          <a:latin typeface="Arial Narrow" panose="020B0606020202030204" pitchFamily="34" charset="0"/>
                          <a:ea typeface="Times New Roman"/>
                          <a:cs typeface="Arial" panose="020B0604020202020204" pitchFamily="34" charset="0"/>
                        </a:rPr>
                        <a:t>6</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a:ea typeface="Times New Roman"/>
                        </a:rPr>
                        <a:t>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Arial"/>
                        <a:ea typeface="Times New Roman"/>
                      </a:endParaRPr>
                    </a:p>
                    <a:p>
                      <a:pPr marL="0" marR="0" algn="ctr">
                        <a:spcBef>
                          <a:spcPts val="0"/>
                        </a:spcBef>
                        <a:spcAft>
                          <a:spcPts val="0"/>
                        </a:spcAft>
                      </a:pPr>
                      <a:endParaRPr lang="en-US" sz="200" dirty="0">
                        <a:solidFill>
                          <a:srgbClr val="000000"/>
                        </a:solidFill>
                        <a:latin typeface="Arial"/>
                        <a:ea typeface="Times New Roman"/>
                      </a:endParaRPr>
                    </a:p>
                    <a:p>
                      <a:pPr marL="0" marR="0" algn="ctr">
                        <a:spcBef>
                          <a:spcPts val="0"/>
                        </a:spcBef>
                        <a:spcAft>
                          <a:spcPts val="0"/>
                        </a:spcAft>
                      </a:pPr>
                      <a:r>
                        <a:rPr lang="en-US" sz="1000" b="1" dirty="0">
                          <a:solidFill>
                            <a:srgbClr val="000000"/>
                          </a:solidFill>
                          <a:latin typeface="Arial Narrow"/>
                          <a:ea typeface="Times New Roman"/>
                        </a:rPr>
                        <a:t>Worship/Communion</a:t>
                      </a:r>
                      <a:endParaRPr lang="en-US" sz="1000" dirty="0">
                        <a:solidFill>
                          <a:srgbClr val="000000"/>
                        </a:solidFill>
                        <a:latin typeface="Arial"/>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5:00 pm</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1273546">
                <a:tc>
                  <a:txBody>
                    <a:bodyPr/>
                    <a:lstStyle/>
                    <a:p>
                      <a:pPr marL="0" marR="0" algn="ctr">
                        <a:spcBef>
                          <a:spcPts val="0"/>
                        </a:spcBef>
                        <a:spcAft>
                          <a:spcPts val="0"/>
                        </a:spcAft>
                      </a:pPr>
                      <a:r>
                        <a:rPr lang="en-US" sz="1100" b="1" dirty="0" smtClean="0">
                          <a:solidFill>
                            <a:schemeClr val="tx1"/>
                          </a:solidFill>
                          <a:latin typeface="Arial"/>
                          <a:ea typeface="Times New Roman"/>
                        </a:rPr>
                        <a:t>8</a:t>
                      </a:r>
                    </a:p>
                    <a:p>
                      <a:pPr marL="0" marR="0" algn="ctr">
                        <a:spcBef>
                          <a:spcPts val="0"/>
                        </a:spcBef>
                        <a:spcAft>
                          <a:spcPts val="0"/>
                        </a:spcAft>
                      </a:pPr>
                      <a:r>
                        <a:rPr lang="en-US" sz="1000" b="1" dirty="0" smtClean="0">
                          <a:solidFill>
                            <a:schemeClr val="tx1"/>
                          </a:solidFill>
                          <a:latin typeface="Arial"/>
                          <a:ea typeface="Times New Roman"/>
                        </a:rPr>
                        <a:t>RALLY DAY</a:t>
                      </a:r>
                    </a:p>
                    <a:p>
                      <a:pPr marL="0" marR="0" algn="ctr">
                        <a:spcBef>
                          <a:spcPts val="0"/>
                        </a:spcBef>
                        <a:spcAft>
                          <a:spcPts val="0"/>
                        </a:spcAft>
                      </a:pPr>
                      <a:r>
                        <a:rPr lang="en-US" sz="1000" b="1" dirty="0" smtClean="0">
                          <a:solidFill>
                            <a:srgbClr val="000000"/>
                          </a:solidFill>
                          <a:latin typeface="Arial Narrow"/>
                          <a:ea typeface="Times New Roman"/>
                        </a:rPr>
                        <a:t>Worship/Communion</a:t>
                      </a:r>
                      <a:endParaRPr lang="en-US" sz="1000" dirty="0" smtClean="0">
                        <a:solidFill>
                          <a:srgbClr val="000000"/>
                        </a:solidFill>
                        <a:latin typeface="Arial"/>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Arial Narrow"/>
                          <a:ea typeface="Times New Roman"/>
                        </a:rPr>
                        <a:t>9:00 am</a:t>
                      </a:r>
                    </a:p>
                    <a:p>
                      <a:pPr marL="0" marR="0" algn="ctr">
                        <a:spcBef>
                          <a:spcPts val="0"/>
                        </a:spcBef>
                        <a:spcAft>
                          <a:spcPts val="0"/>
                        </a:spcAft>
                      </a:pPr>
                      <a:endParaRPr lang="en-US" sz="200" b="1" dirty="0" smtClean="0">
                        <a:solidFill>
                          <a:srgbClr val="000000"/>
                        </a:solidFill>
                        <a:latin typeface="Arial Narrow"/>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Fellowship</a:t>
                      </a:r>
                      <a:endParaRPr lang="en-US" sz="1000" dirty="0" smtClean="0">
                        <a:solidFill>
                          <a:srgbClr val="000000"/>
                        </a:solidFill>
                        <a:latin typeface="Arial"/>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10:00 am</a:t>
                      </a:r>
                    </a:p>
                    <a:p>
                      <a:pPr marL="0" marR="0" algn="ctr">
                        <a:spcBef>
                          <a:spcPts val="0"/>
                        </a:spcBef>
                        <a:spcAft>
                          <a:spcPts val="0"/>
                        </a:spcAft>
                      </a:pPr>
                      <a:r>
                        <a:rPr lang="en-US" sz="1000" b="1" dirty="0" smtClean="0">
                          <a:solidFill>
                            <a:srgbClr val="000000"/>
                          </a:solidFill>
                          <a:latin typeface="Arial Narrow"/>
                          <a:ea typeface="Times New Roman"/>
                        </a:rPr>
                        <a:t>Family Education Hour</a:t>
                      </a:r>
                    </a:p>
                    <a:p>
                      <a:pPr marL="0" marR="0" algn="ctr">
                        <a:spcBef>
                          <a:spcPts val="0"/>
                        </a:spcBef>
                        <a:spcAft>
                          <a:spcPts val="0"/>
                        </a:spcAft>
                      </a:pPr>
                      <a:r>
                        <a:rPr lang="en-US" sz="1000" b="1" dirty="0" smtClean="0">
                          <a:solidFill>
                            <a:srgbClr val="000000"/>
                          </a:solidFill>
                          <a:latin typeface="Arial Narrow"/>
                          <a:ea typeface="Times New Roman"/>
                        </a:rPr>
                        <a:t>10:15 am</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9</a:t>
                      </a:r>
                    </a:p>
                    <a:p>
                      <a:pPr marL="0" marR="0" algn="ctr">
                        <a:spcBef>
                          <a:spcPts val="0"/>
                        </a:spcBef>
                        <a:spcAft>
                          <a:spcPts val="0"/>
                        </a:spcAft>
                      </a:pPr>
                      <a:endParaRPr lang="en-US" sz="11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10</a:t>
                      </a: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5:30 to 6:30 </a:t>
                      </a: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New Member Class</a:t>
                      </a:r>
                    </a:p>
                    <a:p>
                      <a:pPr marL="0" marR="0" algn="ctr">
                        <a:spcBef>
                          <a:spcPts val="0"/>
                        </a:spcBef>
                        <a:spcAft>
                          <a:spcPts val="0"/>
                        </a:spcAft>
                      </a:pPr>
                      <a:endParaRPr lang="en-US" sz="4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cs typeface="Arial" panose="020B0604020202020204" pitchFamily="34" charset="0"/>
                        </a:rPr>
                        <a:t>6:30 Choir Practice</a:t>
                      </a: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endParaRPr lang="en-US" sz="2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11</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6:00 Confirmation</a:t>
                      </a:r>
                    </a:p>
                    <a:p>
                      <a:pPr marL="0" marR="0" algn="ctr">
                        <a:spcBef>
                          <a:spcPts val="0"/>
                        </a:spcBef>
                        <a:spcAft>
                          <a:spcPts val="0"/>
                        </a:spcAft>
                      </a:pPr>
                      <a:endParaRPr lang="en-US" sz="200" b="1" dirty="0" smtClean="0">
                        <a:solidFill>
                          <a:schemeClr val="tx1"/>
                        </a:solidFill>
                        <a:latin typeface="Arial" panose="020B060402020202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6:00 Pickleball</a:t>
                      </a:r>
                    </a:p>
                    <a:p>
                      <a:pPr marL="0" marR="0" algn="ctr">
                        <a:spcBef>
                          <a:spcPts val="0"/>
                        </a:spcBef>
                        <a:spcAft>
                          <a:spcPts val="0"/>
                        </a:spcAft>
                      </a:pPr>
                      <a:endParaRPr lang="en-US" sz="2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6:30 Women’s Bible Study</a:t>
                      </a:r>
                      <a:endParaRPr lang="en-US" sz="1100" b="1" dirty="0" smtClean="0">
                        <a:solidFill>
                          <a:schemeClr val="tx1"/>
                        </a:solidFill>
                        <a:latin typeface="Arial"/>
                        <a:ea typeface="Times New Roman"/>
                      </a:endParaRPr>
                    </a:p>
                    <a:p>
                      <a:pPr marL="0" marR="0" algn="ctr">
                        <a:spcBef>
                          <a:spcPts val="0"/>
                        </a:spcBef>
                        <a:spcAft>
                          <a:spcPts val="0"/>
                        </a:spcAft>
                      </a:pPr>
                      <a:endParaRPr lang="en-US" sz="11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12</a:t>
                      </a: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rPr>
                        <a:t>Council Meeting</a:t>
                      </a: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rPr>
                        <a:t>6:30 pm</a:t>
                      </a:r>
                    </a:p>
                    <a:p>
                      <a:pPr marL="0" marR="0" algn="ctr">
                        <a:spcBef>
                          <a:spcPts val="0"/>
                        </a:spcBef>
                        <a:spcAft>
                          <a:spcPts val="0"/>
                        </a:spcAft>
                      </a:pPr>
                      <a:endParaRPr lang="en-US" sz="1100" b="1" dirty="0" smtClean="0">
                        <a:solidFill>
                          <a:schemeClr val="tx1"/>
                        </a:solidFill>
                        <a:latin typeface="Arial"/>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300" b="0" dirty="0" smtClean="0">
                        <a:solidFill>
                          <a:schemeClr val="tx1"/>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tx1"/>
                        </a:solidFill>
                        <a:latin typeface="Arial Narrow" panose="020B0606020202030204" pitchFamily="34" charset="0"/>
                        <a:ea typeface="Times New Roman"/>
                      </a:endParaRP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endParaRPr lang="en-US" sz="6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13</a:t>
                      </a:r>
                    </a:p>
                    <a:p>
                      <a:pPr marL="0" marR="0" algn="ctr">
                        <a:spcBef>
                          <a:spcPts val="0"/>
                        </a:spcBef>
                        <a:spcAft>
                          <a:spcPts val="0"/>
                        </a:spcAft>
                      </a:pPr>
                      <a:endParaRPr lang="en-US" sz="300" b="1" dirty="0" smtClean="0">
                        <a:solidFill>
                          <a:schemeClr val="tx1"/>
                        </a:solidFill>
                        <a:latin typeface="Arial"/>
                        <a:ea typeface="Times New Roman"/>
                      </a:endParaRPr>
                    </a:p>
                    <a:p>
                      <a:pPr marL="0" marR="0" algn="ctr">
                        <a:spcBef>
                          <a:spcPts val="0"/>
                        </a:spcBef>
                        <a:spcAft>
                          <a:spcPts val="0"/>
                        </a:spcAft>
                      </a:pPr>
                      <a:r>
                        <a:rPr lang="en-US" sz="1000" b="1" dirty="0" smtClean="0">
                          <a:solidFill>
                            <a:schemeClr val="tx1"/>
                          </a:solidFill>
                          <a:latin typeface="Arial"/>
                          <a:ea typeface="Times New Roman"/>
                        </a:rPr>
                        <a:t>Youth Night</a:t>
                      </a:r>
                    </a:p>
                    <a:p>
                      <a:pPr marL="0" marR="0" algn="ctr">
                        <a:spcBef>
                          <a:spcPts val="0"/>
                        </a:spcBef>
                        <a:spcAft>
                          <a:spcPts val="0"/>
                        </a:spcAft>
                      </a:pPr>
                      <a:r>
                        <a:rPr lang="en-US" sz="1000" b="1" dirty="0" smtClean="0">
                          <a:solidFill>
                            <a:schemeClr val="tx1"/>
                          </a:solidFill>
                          <a:latin typeface="Arial"/>
                          <a:ea typeface="Times New Roman"/>
                        </a:rPr>
                        <a:t>7 to 9 pm</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14</a:t>
                      </a:r>
                    </a:p>
                    <a:p>
                      <a:pPr marL="0" marR="0" algn="ctr">
                        <a:spcBef>
                          <a:spcPts val="0"/>
                        </a:spcBef>
                        <a:spcAft>
                          <a:spcPts val="0"/>
                        </a:spcAft>
                      </a:pPr>
                      <a:endParaRPr lang="en-US" sz="200" b="1" dirty="0" smtClean="0">
                        <a:solidFill>
                          <a:schemeClr val="tx1"/>
                        </a:solidFill>
                        <a:latin typeface="Arial"/>
                        <a:ea typeface="Times New Roman"/>
                      </a:endParaRPr>
                    </a:p>
                    <a:p>
                      <a:pPr marL="0" marR="0" algn="ctr">
                        <a:spcBef>
                          <a:spcPts val="0"/>
                        </a:spcBef>
                        <a:spcAft>
                          <a:spcPts val="0"/>
                        </a:spcAft>
                      </a:pPr>
                      <a:endParaRPr lang="en-US" sz="300" b="1" dirty="0" smtClean="0">
                        <a:solidFill>
                          <a:schemeClr val="tx1"/>
                        </a:solidFill>
                        <a:latin typeface="Arial"/>
                        <a:ea typeface="Times New Roman"/>
                      </a:endParaRPr>
                    </a:p>
                    <a:p>
                      <a:pPr marL="0" marR="0" algn="ctr">
                        <a:spcBef>
                          <a:spcPts val="0"/>
                        </a:spcBef>
                        <a:spcAft>
                          <a:spcPts val="0"/>
                        </a:spcAft>
                      </a:pPr>
                      <a:endParaRPr lang="en-US" sz="300" b="1" dirty="0" smtClean="0">
                        <a:solidFill>
                          <a:schemeClr val="tx1"/>
                        </a:solidFill>
                        <a:latin typeface="Arial"/>
                        <a:ea typeface="Times New Roman"/>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rPr>
                        <a:t>Worship/Communion</a:t>
                      </a: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rPr>
                        <a:t>5:00 pm</a:t>
                      </a:r>
                    </a:p>
                    <a:p>
                      <a:pPr marL="0" marR="0" algn="ctr">
                        <a:spcBef>
                          <a:spcPts val="0"/>
                        </a:spcBef>
                        <a:spcAft>
                          <a:spcPts val="0"/>
                        </a:spcAft>
                      </a:pPr>
                      <a:endParaRPr lang="en-US" sz="300" b="1" dirty="0" smtClean="0">
                        <a:solidFill>
                          <a:schemeClr val="tx1"/>
                        </a:solidFill>
                        <a:latin typeface="Arial Narrow" panose="020B0606020202030204" pitchFamily="34" charset="0"/>
                        <a:ea typeface="Times New Roman"/>
                      </a:endParaRPr>
                    </a:p>
                    <a:p>
                      <a:pPr marL="0" marR="0" algn="ctr">
                        <a:spcBef>
                          <a:spcPts val="0"/>
                        </a:spcBef>
                        <a:spcAft>
                          <a:spcPts val="0"/>
                        </a:spcAft>
                      </a:pPr>
                      <a:r>
                        <a:rPr lang="en-US" sz="1000" b="1" dirty="0" smtClean="0">
                          <a:solidFill>
                            <a:schemeClr val="tx1"/>
                          </a:solidFill>
                          <a:latin typeface="Arial Narrow" panose="020B0606020202030204" pitchFamily="34" charset="0"/>
                          <a:ea typeface="Times New Roman"/>
                        </a:rPr>
                        <a:t>Sign-up for Picture Directory</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1125460">
                <a:tc>
                  <a:txBody>
                    <a:bodyPr/>
                    <a:lstStyle/>
                    <a:p>
                      <a:pPr marL="0" marR="0" algn="ctr">
                        <a:spcBef>
                          <a:spcPts val="0"/>
                        </a:spcBef>
                        <a:spcAft>
                          <a:spcPts val="0"/>
                        </a:spcAft>
                      </a:pPr>
                      <a:r>
                        <a:rPr lang="en-US" sz="1100" b="1" dirty="0" smtClean="0">
                          <a:solidFill>
                            <a:schemeClr val="tx1"/>
                          </a:solidFill>
                          <a:latin typeface="Arial"/>
                          <a:ea typeface="Times New Roman"/>
                        </a:rPr>
                        <a:t>15</a:t>
                      </a:r>
                    </a:p>
                    <a:p>
                      <a:pPr marL="0" marR="0" algn="ctr">
                        <a:spcBef>
                          <a:spcPts val="0"/>
                        </a:spcBef>
                        <a:spcAft>
                          <a:spcPts val="0"/>
                        </a:spcAft>
                      </a:pPr>
                      <a:r>
                        <a:rPr lang="en-US" sz="1000" b="1" dirty="0" smtClean="0">
                          <a:solidFill>
                            <a:srgbClr val="000000"/>
                          </a:solidFill>
                          <a:latin typeface="Arial Narrow" panose="020B0606020202030204" pitchFamily="34" charset="0"/>
                          <a:ea typeface="Times New Roman"/>
                        </a:rPr>
                        <a:t>Worship/Communion</a:t>
                      </a: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8:00 am</a:t>
                      </a:r>
                    </a:p>
                    <a:p>
                      <a:pPr marL="0" marR="0" algn="ctr">
                        <a:spcBef>
                          <a:spcPts val="0"/>
                        </a:spcBef>
                        <a:spcAft>
                          <a:spcPts val="0"/>
                        </a:spcAft>
                      </a:pPr>
                      <a:endParaRPr lang="en-US" sz="200" b="1" i="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Fellowship</a:t>
                      </a: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9:00</a:t>
                      </a:r>
                      <a:r>
                        <a:rPr lang="en-US" sz="1000" b="1" i="0" baseline="0" dirty="0" smtClean="0">
                          <a:solidFill>
                            <a:srgbClr val="000000"/>
                          </a:solidFill>
                          <a:latin typeface="Arial Narrow" panose="020B0606020202030204" pitchFamily="34" charset="0"/>
                          <a:ea typeface="Times New Roman"/>
                        </a:rPr>
                        <a:t>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Family Education Hour</a:t>
                      </a: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9:15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Worship/Communion</a:t>
                      </a: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10:30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dirty="0" smtClean="0">
                          <a:solidFill>
                            <a:srgbClr val="000000"/>
                          </a:solidFill>
                          <a:latin typeface="Arial Narrow"/>
                          <a:ea typeface="Times New Roman"/>
                        </a:rPr>
                        <a:t>Sign-up for Picture Directory after Services</a:t>
                      </a:r>
                    </a:p>
                    <a:p>
                      <a:pPr marL="0" marR="0" algn="ctr">
                        <a:spcBef>
                          <a:spcPts val="0"/>
                        </a:spcBef>
                        <a:spcAft>
                          <a:spcPts val="0"/>
                        </a:spcAft>
                      </a:pPr>
                      <a:endParaRPr lang="en-US" sz="300" b="1" dirty="0" smtClean="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16</a:t>
                      </a:r>
                    </a:p>
                    <a:p>
                      <a:pPr marL="0" marR="0" algn="ctr">
                        <a:spcBef>
                          <a:spcPts val="0"/>
                        </a:spcBef>
                        <a:spcAft>
                          <a:spcPts val="0"/>
                        </a:spcAft>
                      </a:pPr>
                      <a:endParaRPr lang="en-US" sz="11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17</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5:30 to 6:30 </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New Member Class</a:t>
                      </a:r>
                    </a:p>
                    <a:p>
                      <a:pPr marL="0" marR="0" algn="ctr">
                        <a:spcBef>
                          <a:spcPts val="0"/>
                        </a:spcBef>
                        <a:spcAft>
                          <a:spcPts val="0"/>
                        </a:spcAft>
                      </a:pPr>
                      <a:endParaRPr lang="en-US" sz="6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6:30 Choir Practice</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18</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6:00 Confirmation</a:t>
                      </a:r>
                    </a:p>
                    <a:p>
                      <a:pPr marL="0" marR="0" algn="ctr">
                        <a:spcBef>
                          <a:spcPts val="0"/>
                        </a:spcBef>
                        <a:spcAft>
                          <a:spcPts val="0"/>
                        </a:spcAft>
                      </a:pPr>
                      <a:endParaRPr lang="en-US" sz="200" b="1" dirty="0" smtClean="0">
                        <a:solidFill>
                          <a:schemeClr val="tx1"/>
                        </a:solidFill>
                        <a:latin typeface="Arial" panose="020B060402020202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6:00 Pickleball</a:t>
                      </a:r>
                    </a:p>
                    <a:p>
                      <a:pPr marL="0" marR="0" algn="ctr">
                        <a:spcBef>
                          <a:spcPts val="0"/>
                        </a:spcBef>
                        <a:spcAft>
                          <a:spcPts val="0"/>
                        </a:spcAft>
                      </a:pPr>
                      <a:endParaRPr lang="en-US" sz="2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6:30 Women’s Bible Study</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19</a:t>
                      </a: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rPr>
                        <a:t>6:30 pm </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rPr>
                        <a:t>Elders Meeting</a:t>
                      </a: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endParaRPr lang="en-US" sz="11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20</a:t>
                      </a: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endParaRPr lang="en-US" sz="11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21</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rPr>
                        <a:t>8:00 am Men’s Bible Study</a:t>
                      </a:r>
                    </a:p>
                    <a:p>
                      <a:pPr marL="0" marR="0" algn="ctr">
                        <a:spcBef>
                          <a:spcPts val="0"/>
                        </a:spcBef>
                        <a:spcAft>
                          <a:spcPts val="0"/>
                        </a:spcAft>
                      </a:pPr>
                      <a:endParaRPr lang="en-US" sz="200" b="1" dirty="0" smtClean="0">
                        <a:solidFill>
                          <a:schemeClr val="accent6">
                            <a:lumMod val="50000"/>
                          </a:schemeClr>
                        </a:solidFill>
                        <a:latin typeface="Arial Narrow" panose="020B0606020202030204" pitchFamily="34" charset="0"/>
                        <a:ea typeface="Times New Roman"/>
                      </a:endParaRPr>
                    </a:p>
                    <a:p>
                      <a:pPr marL="0" marR="0" algn="ctr">
                        <a:spcBef>
                          <a:spcPts val="0"/>
                        </a:spcBef>
                        <a:spcAft>
                          <a:spcPts val="0"/>
                        </a:spcAft>
                      </a:pPr>
                      <a:endParaRPr lang="en-US" sz="200" b="1" dirty="0" smtClean="0">
                        <a:solidFill>
                          <a:schemeClr val="accent6">
                            <a:lumMod val="50000"/>
                          </a:schemeClr>
                        </a:solidFill>
                        <a:latin typeface="Arial Narrow" panose="020B0606020202030204" pitchFamily="34" charset="0"/>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Worship/Communion</a:t>
                      </a:r>
                      <a:endParaRPr lang="en-US" sz="1000" dirty="0">
                        <a:solidFill>
                          <a:srgbClr val="000000"/>
                        </a:solidFill>
                        <a:latin typeface="Arial"/>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5:00 pm</a:t>
                      </a:r>
                    </a:p>
                    <a:p>
                      <a:pPr marL="0" marR="0" algn="ctr">
                        <a:spcBef>
                          <a:spcPts val="0"/>
                        </a:spcBef>
                        <a:spcAft>
                          <a:spcPts val="0"/>
                        </a:spcAft>
                      </a:pPr>
                      <a:endParaRPr lang="en-US" sz="200" b="1" dirty="0" smtClean="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1029994">
                <a:tc>
                  <a:txBody>
                    <a:bodyPr/>
                    <a:lstStyle/>
                    <a:p>
                      <a:pPr marL="0" marR="0" algn="ctr">
                        <a:spcBef>
                          <a:spcPts val="0"/>
                        </a:spcBef>
                        <a:spcAft>
                          <a:spcPts val="0"/>
                        </a:spcAft>
                      </a:pPr>
                      <a:r>
                        <a:rPr lang="en-US" sz="1100" b="1" dirty="0" smtClean="0">
                          <a:solidFill>
                            <a:schemeClr val="tx1"/>
                          </a:solidFill>
                          <a:latin typeface="Arial"/>
                          <a:ea typeface="Times New Roman"/>
                        </a:rPr>
                        <a:t>22</a:t>
                      </a:r>
                    </a:p>
                    <a:p>
                      <a:pPr marL="0" marR="0" algn="ctr">
                        <a:spcBef>
                          <a:spcPts val="0"/>
                        </a:spcBef>
                        <a:spcAft>
                          <a:spcPts val="0"/>
                        </a:spcAft>
                      </a:pPr>
                      <a:r>
                        <a:rPr lang="en-US" sz="1000" b="1" dirty="0" smtClean="0">
                          <a:solidFill>
                            <a:srgbClr val="000000"/>
                          </a:solidFill>
                          <a:latin typeface="Arial Narrow" panose="020B0606020202030204" pitchFamily="34" charset="0"/>
                          <a:ea typeface="Times New Roman"/>
                        </a:rPr>
                        <a:t>Worship/Communion</a:t>
                      </a: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8:00 am</a:t>
                      </a:r>
                    </a:p>
                    <a:p>
                      <a:pPr marL="0" marR="0" algn="ctr">
                        <a:spcBef>
                          <a:spcPts val="0"/>
                        </a:spcBef>
                        <a:spcAft>
                          <a:spcPts val="0"/>
                        </a:spcAft>
                      </a:pPr>
                      <a:endParaRPr lang="en-US" sz="200" b="1" i="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Fellowship</a:t>
                      </a: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9:00</a:t>
                      </a:r>
                      <a:r>
                        <a:rPr lang="en-US" sz="1000" b="1" i="0" baseline="0" dirty="0" smtClean="0">
                          <a:solidFill>
                            <a:srgbClr val="000000"/>
                          </a:solidFill>
                          <a:latin typeface="Arial Narrow" panose="020B0606020202030204" pitchFamily="34" charset="0"/>
                          <a:ea typeface="Times New Roman"/>
                        </a:rPr>
                        <a:t>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Family Education Hour</a:t>
                      </a: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9:15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Worship/Communion</a:t>
                      </a: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10:30 am</a:t>
                      </a:r>
                      <a:endParaRPr lang="en-US" sz="1000" b="1" i="1" dirty="0" smtClean="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500" b="1" dirty="0" smtClean="0">
                        <a:solidFill>
                          <a:srgbClr val="CC00CC"/>
                        </a:solidFill>
                        <a:latin typeface="Arial Narrow" panose="020B0606020202030204" pitchFamily="34" charset="0"/>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24</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5:30 to 6:30 </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New Member Class</a:t>
                      </a:r>
                    </a:p>
                    <a:p>
                      <a:pPr marL="0" marR="0" algn="ctr">
                        <a:spcBef>
                          <a:spcPts val="0"/>
                        </a:spcBef>
                        <a:spcAft>
                          <a:spcPts val="0"/>
                        </a:spcAft>
                      </a:pPr>
                      <a:endParaRPr lang="en-US" sz="6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6:30 Choir Practice</a:t>
                      </a:r>
                      <a:endParaRPr lang="en-US" sz="1100" b="1" dirty="0" smtClean="0">
                        <a:solidFill>
                          <a:schemeClr val="tx1"/>
                        </a:solidFill>
                        <a:latin typeface="Arial"/>
                        <a:ea typeface="Times New Roman"/>
                      </a:endParaRPr>
                    </a:p>
                    <a:p>
                      <a:pPr marL="0" marR="0" algn="ctr">
                        <a:spcBef>
                          <a:spcPts val="0"/>
                        </a:spcBef>
                        <a:spcAft>
                          <a:spcPts val="0"/>
                        </a:spcAft>
                      </a:pPr>
                      <a:endParaRPr lang="en-US" sz="200" b="1" dirty="0" smtClean="0">
                        <a:solidFill>
                          <a:schemeClr val="tx1"/>
                        </a:solidFill>
                        <a:latin typeface="Arial Narrow" panose="020B0606020202030204" pitchFamily="34" charset="0"/>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25</a:t>
                      </a: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6:00 Confirmation</a:t>
                      </a:r>
                    </a:p>
                    <a:p>
                      <a:pPr marL="0" marR="0" algn="ctr">
                        <a:spcBef>
                          <a:spcPts val="0"/>
                        </a:spcBef>
                        <a:spcAft>
                          <a:spcPts val="0"/>
                        </a:spcAft>
                      </a:pPr>
                      <a:endParaRPr lang="en-US" sz="400" b="1" dirty="0" smtClean="0">
                        <a:solidFill>
                          <a:schemeClr val="tx1"/>
                        </a:solidFill>
                        <a:latin typeface="Arial" panose="020B060402020202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6:00 Pickleball</a:t>
                      </a:r>
                    </a:p>
                    <a:p>
                      <a:pPr marL="0" marR="0" algn="ctr">
                        <a:spcBef>
                          <a:spcPts val="0"/>
                        </a:spcBef>
                        <a:spcAft>
                          <a:spcPts val="0"/>
                        </a:spcAft>
                      </a:pPr>
                      <a:endParaRPr lang="en-US" sz="400" b="1" dirty="0" smtClean="0">
                        <a:solidFill>
                          <a:schemeClr val="tx1"/>
                        </a:solidFill>
                        <a:latin typeface="Arial Narrow" panose="020B0606020202030204" pitchFamily="34" charset="0"/>
                        <a:ea typeface="Times New Roman"/>
                        <a:cs typeface="Arial" panose="020B0604020202020204" pitchFamily="34" charset="0"/>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cs typeface="Arial" panose="020B0604020202020204" pitchFamily="34" charset="0"/>
                        </a:rPr>
                        <a:t>6:30 Women’s Bible Study</a:t>
                      </a:r>
                    </a:p>
                    <a:p>
                      <a:pPr algn="ctr"/>
                      <a:endParaRPr lang="en-US" sz="500" b="1" i="0" u="none" strike="noStrike" kern="1200" baseline="0" dirty="0" smtClean="0">
                        <a:solidFill>
                          <a:schemeClr val="tx1"/>
                        </a:solidFill>
                        <a:latin typeface="Arial Narrow" panose="020B0606020202030204" pitchFamily="34" charset="0"/>
                        <a:ea typeface="+mn-ea"/>
                        <a:cs typeface="+mn-cs"/>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26</a:t>
                      </a:r>
                    </a:p>
                    <a:p>
                      <a:pPr marL="0" marR="0" algn="ctr">
                        <a:spcBef>
                          <a:spcPts val="0"/>
                        </a:spcBef>
                        <a:spcAft>
                          <a:spcPts val="0"/>
                        </a:spcAft>
                      </a:pPr>
                      <a:endParaRPr lang="en-US" sz="1100" b="1" dirty="0" smtClean="0">
                        <a:solidFill>
                          <a:schemeClr val="tx1"/>
                        </a:solidFill>
                        <a:latin typeface="Arial"/>
                        <a:ea typeface="Times New Roman"/>
                      </a:endParaRPr>
                    </a:p>
                    <a:p>
                      <a:pPr marL="0" marR="0" algn="ctr">
                        <a:spcBef>
                          <a:spcPts val="0"/>
                        </a:spcBef>
                        <a:spcAft>
                          <a:spcPts val="0"/>
                        </a:spcAft>
                      </a:pPr>
                      <a:r>
                        <a:rPr lang="en-US" sz="1100" b="1" dirty="0" smtClean="0">
                          <a:solidFill>
                            <a:schemeClr val="tx1"/>
                          </a:solidFill>
                          <a:latin typeface="Arial Narrow" panose="020B0606020202030204" pitchFamily="34" charset="0"/>
                          <a:ea typeface="Times New Roman"/>
                        </a:rPr>
                        <a:t>6:00</a:t>
                      </a:r>
                      <a:r>
                        <a:rPr lang="en-US" sz="1100" b="1" baseline="0" dirty="0" smtClean="0">
                          <a:solidFill>
                            <a:schemeClr val="tx1"/>
                          </a:solidFill>
                          <a:latin typeface="Arial Narrow" panose="020B0606020202030204" pitchFamily="34" charset="0"/>
                          <a:ea typeface="Times New Roman"/>
                        </a:rPr>
                        <a:t>  </a:t>
                      </a:r>
                    </a:p>
                    <a:p>
                      <a:pPr marL="0" marR="0" algn="ctr">
                        <a:spcBef>
                          <a:spcPts val="0"/>
                        </a:spcBef>
                        <a:spcAft>
                          <a:spcPts val="0"/>
                        </a:spcAft>
                      </a:pPr>
                      <a:r>
                        <a:rPr lang="en-US" sz="1100" b="1" baseline="0" dirty="0" smtClean="0">
                          <a:solidFill>
                            <a:schemeClr val="tx1"/>
                          </a:solidFill>
                          <a:latin typeface="Arial Narrow" panose="020B0606020202030204" pitchFamily="34" charset="0"/>
                          <a:ea typeface="Times New Roman"/>
                        </a:rPr>
                        <a:t>SM Meeting</a:t>
                      </a:r>
                      <a:endParaRPr lang="en-US" sz="1100" b="1" dirty="0" smtClean="0">
                        <a:solidFill>
                          <a:schemeClr val="tx1"/>
                        </a:solidFill>
                        <a:latin typeface="Arial Narrow" panose="020B0606020202030204" pitchFamily="34" charset="0"/>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27</a:t>
                      </a: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28</a:t>
                      </a:r>
                    </a:p>
                    <a:p>
                      <a:pPr marL="0" marR="0" algn="ctr">
                        <a:spcBef>
                          <a:spcPts val="0"/>
                        </a:spcBef>
                        <a:spcAft>
                          <a:spcPts val="0"/>
                        </a:spcAft>
                      </a:pPr>
                      <a:endParaRPr lang="en-US" sz="300" b="1" dirty="0" smtClean="0">
                        <a:solidFill>
                          <a:schemeClr val="tx1"/>
                        </a:solidFill>
                        <a:latin typeface="Arial"/>
                        <a:ea typeface="Times New Roman"/>
                      </a:endParaRPr>
                    </a:p>
                    <a:p>
                      <a:pPr marL="0" marR="0" algn="ctr">
                        <a:spcBef>
                          <a:spcPts val="0"/>
                        </a:spcBef>
                        <a:spcAft>
                          <a:spcPts val="0"/>
                        </a:spcAft>
                      </a:pPr>
                      <a:endParaRPr lang="en-US" sz="300" b="1" dirty="0" smtClean="0">
                        <a:solidFill>
                          <a:schemeClr val="tx1"/>
                        </a:solidFill>
                        <a:latin typeface="Arial"/>
                        <a:ea typeface="Times New Roman"/>
                      </a:endParaRPr>
                    </a:p>
                    <a:p>
                      <a:pPr marL="0" marR="0" algn="ctr">
                        <a:spcBef>
                          <a:spcPts val="0"/>
                        </a:spcBef>
                        <a:spcAft>
                          <a:spcPts val="0"/>
                        </a:spcAft>
                      </a:pPr>
                      <a:endParaRPr lang="en-US" sz="300" b="1" dirty="0" smtClean="0">
                        <a:solidFill>
                          <a:srgbClr val="000000"/>
                        </a:solidFill>
                        <a:latin typeface="Arial Narrow"/>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Worship/Communion</a:t>
                      </a:r>
                      <a:endParaRPr lang="en-US" sz="1000" dirty="0">
                        <a:solidFill>
                          <a:srgbClr val="000000"/>
                        </a:solidFill>
                        <a:latin typeface="Arial"/>
                        <a:ea typeface="Times New Roman"/>
                      </a:endParaRPr>
                    </a:p>
                    <a:p>
                      <a:pPr marL="0" marR="0" algn="ctr">
                        <a:spcBef>
                          <a:spcPts val="0"/>
                        </a:spcBef>
                        <a:spcAft>
                          <a:spcPts val="0"/>
                        </a:spcAft>
                      </a:pPr>
                      <a:r>
                        <a:rPr lang="en-US" sz="1000" b="1" dirty="0" smtClean="0">
                          <a:solidFill>
                            <a:srgbClr val="000000"/>
                          </a:solidFill>
                          <a:latin typeface="Arial Narrow"/>
                          <a:ea typeface="Times New Roman"/>
                        </a:rPr>
                        <a:t>5:00 pm</a:t>
                      </a:r>
                    </a:p>
                    <a:p>
                      <a:pPr marL="0" marR="0" algn="ctr">
                        <a:spcBef>
                          <a:spcPts val="0"/>
                        </a:spcBef>
                        <a:spcAft>
                          <a:spcPts val="0"/>
                        </a:spcAft>
                      </a:pPr>
                      <a:endParaRPr lang="en-US" sz="300" b="1" dirty="0" smtClean="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1219200">
                <a:tc>
                  <a:txBody>
                    <a:bodyPr/>
                    <a:lstStyle/>
                    <a:p>
                      <a:pPr marL="0" marR="0" algn="ctr">
                        <a:spcBef>
                          <a:spcPts val="0"/>
                        </a:spcBef>
                        <a:spcAft>
                          <a:spcPts val="0"/>
                        </a:spcAft>
                      </a:pPr>
                      <a:r>
                        <a:rPr lang="en-US" sz="1100" b="1" dirty="0" smtClean="0">
                          <a:solidFill>
                            <a:schemeClr val="tx1"/>
                          </a:solidFill>
                          <a:latin typeface="Arial"/>
                          <a:ea typeface="Times New Roman"/>
                        </a:rPr>
                        <a:t>29</a:t>
                      </a:r>
                    </a:p>
                    <a:p>
                      <a:pPr marL="0" marR="0" algn="ctr">
                        <a:spcBef>
                          <a:spcPts val="0"/>
                        </a:spcBef>
                        <a:spcAft>
                          <a:spcPts val="0"/>
                        </a:spcAft>
                      </a:pPr>
                      <a:r>
                        <a:rPr lang="en-US" sz="1000" b="1" dirty="0" smtClean="0">
                          <a:solidFill>
                            <a:srgbClr val="000000"/>
                          </a:solidFill>
                          <a:latin typeface="Arial Narrow" panose="020B0606020202030204" pitchFamily="34" charset="0"/>
                          <a:ea typeface="Times New Roman"/>
                        </a:rPr>
                        <a:t>Worship/Communion</a:t>
                      </a: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8:00 am</a:t>
                      </a:r>
                    </a:p>
                    <a:p>
                      <a:pPr marL="0" marR="0" algn="ctr">
                        <a:spcBef>
                          <a:spcPts val="0"/>
                        </a:spcBef>
                        <a:spcAft>
                          <a:spcPts val="0"/>
                        </a:spcAft>
                      </a:pPr>
                      <a:endParaRPr lang="en-US" sz="200" b="1" i="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Fellowship</a:t>
                      </a:r>
                    </a:p>
                    <a:p>
                      <a:pPr marL="0" marR="0" algn="ctr">
                        <a:spcBef>
                          <a:spcPts val="0"/>
                        </a:spcBef>
                        <a:spcAft>
                          <a:spcPts val="0"/>
                        </a:spcAft>
                      </a:pPr>
                      <a:r>
                        <a:rPr lang="en-US" sz="1000" b="1" i="0" dirty="0" smtClean="0">
                          <a:solidFill>
                            <a:srgbClr val="000000"/>
                          </a:solidFill>
                          <a:latin typeface="Arial Narrow" panose="020B0606020202030204" pitchFamily="34" charset="0"/>
                          <a:ea typeface="Times New Roman"/>
                        </a:rPr>
                        <a:t>9:00</a:t>
                      </a:r>
                      <a:r>
                        <a:rPr lang="en-US" sz="1000" b="1" i="0" baseline="0" dirty="0" smtClean="0">
                          <a:solidFill>
                            <a:srgbClr val="000000"/>
                          </a:solidFill>
                          <a:latin typeface="Arial Narrow" panose="020B0606020202030204" pitchFamily="34" charset="0"/>
                          <a:ea typeface="Times New Roman"/>
                        </a:rPr>
                        <a:t>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Family Education Hour</a:t>
                      </a: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9:15 am</a:t>
                      </a:r>
                    </a:p>
                    <a:p>
                      <a:pPr marL="0" marR="0" algn="ctr">
                        <a:spcBef>
                          <a:spcPts val="0"/>
                        </a:spcBef>
                        <a:spcAft>
                          <a:spcPts val="0"/>
                        </a:spcAft>
                      </a:pPr>
                      <a:endParaRPr lang="en-US" sz="200" b="1" i="0" baseline="0" dirty="0" smtClean="0">
                        <a:solidFill>
                          <a:srgbClr val="000000"/>
                        </a:solidFill>
                        <a:latin typeface="Arial Narrow" panose="020B0606020202030204" pitchFamily="34" charset="0"/>
                        <a:ea typeface="Times New Roman"/>
                      </a:endParaRP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Worship/Communion</a:t>
                      </a:r>
                    </a:p>
                    <a:p>
                      <a:pPr marL="0" marR="0" algn="ctr">
                        <a:spcBef>
                          <a:spcPts val="0"/>
                        </a:spcBef>
                        <a:spcAft>
                          <a:spcPts val="0"/>
                        </a:spcAft>
                      </a:pPr>
                      <a:r>
                        <a:rPr lang="en-US" sz="1000" b="1" i="0" baseline="0" dirty="0" smtClean="0">
                          <a:solidFill>
                            <a:srgbClr val="000000"/>
                          </a:solidFill>
                          <a:latin typeface="Arial Narrow" panose="020B0606020202030204" pitchFamily="34" charset="0"/>
                          <a:ea typeface="Times New Roman"/>
                        </a:rPr>
                        <a:t>10:30 am</a:t>
                      </a:r>
                      <a:endParaRPr lang="en-US" sz="1000" b="1" i="1" dirty="0" smtClean="0">
                        <a:solidFill>
                          <a:srgbClr val="000000"/>
                        </a:solidFill>
                        <a:latin typeface="Arial Narrow"/>
                        <a:ea typeface="Times New Roman"/>
                      </a:endParaRPr>
                    </a:p>
                    <a:p>
                      <a:pPr marL="0" marR="0" algn="ctr">
                        <a:spcBef>
                          <a:spcPts val="0"/>
                        </a:spcBef>
                        <a:spcAft>
                          <a:spcPts val="0"/>
                        </a:spcAft>
                      </a:pPr>
                      <a:endParaRPr lang="en-US" sz="3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c>
                  <a:txBody>
                    <a:bodyPr/>
                    <a:lstStyle/>
                    <a:p>
                      <a:pPr marL="0" marR="0" algn="ctr">
                        <a:spcBef>
                          <a:spcPts val="0"/>
                        </a:spcBef>
                        <a:spcAft>
                          <a:spcPts val="0"/>
                        </a:spcAft>
                      </a:pPr>
                      <a:r>
                        <a:rPr lang="en-US" sz="1100" b="1" dirty="0" smtClean="0">
                          <a:solidFill>
                            <a:schemeClr val="tx1"/>
                          </a:solidFill>
                          <a:latin typeface="Arial"/>
                          <a:ea typeface="Times New Roman"/>
                        </a:rPr>
                        <a:t>30</a:t>
                      </a:r>
                    </a:p>
                    <a:p>
                      <a:pPr marL="0" marR="0" algn="ctr">
                        <a:spcBef>
                          <a:spcPts val="0"/>
                        </a:spcBef>
                        <a:spcAft>
                          <a:spcPts val="0"/>
                        </a:spcAft>
                      </a:pPr>
                      <a:endParaRPr lang="en-US" sz="400" b="1" dirty="0" smtClean="0">
                        <a:solidFill>
                          <a:schemeClr val="tx1"/>
                        </a:solidFill>
                        <a:latin typeface="Arial"/>
                        <a:ea typeface="Times New Roman"/>
                      </a:endParaRPr>
                    </a:p>
                    <a:p>
                      <a:pPr marL="0" marR="0" algn="ctr">
                        <a:spcBef>
                          <a:spcPts val="0"/>
                        </a:spcBef>
                        <a:spcAft>
                          <a:spcPts val="0"/>
                        </a:spcAft>
                      </a:pPr>
                      <a:endParaRPr lang="en-US" sz="400" b="1"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200" b="0" dirty="0" smtClean="0">
                        <a:solidFill>
                          <a:srgbClr val="D432BD"/>
                        </a:solidFill>
                        <a:latin typeface="Arial Narrow" panose="020B0606020202030204" pitchFamily="34" charset="0"/>
                        <a:ea typeface="Times New Roman"/>
                      </a:endParaRPr>
                    </a:p>
                    <a:p>
                      <a:pPr marL="0" marR="0" algn="ctr">
                        <a:spcBef>
                          <a:spcPts val="0"/>
                        </a:spcBef>
                        <a:spcAft>
                          <a:spcPts val="0"/>
                        </a:spcAft>
                      </a:pPr>
                      <a:endParaRPr lang="en-US" sz="300" b="1" dirty="0" smtClean="0">
                        <a:solidFill>
                          <a:srgbClr val="C00000"/>
                        </a:solidFill>
                        <a:latin typeface="Arial Narrow" panose="020B0606020202030204" pitchFamily="34" charset="0"/>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300" b="0" dirty="0" smtClean="0">
                        <a:solidFill>
                          <a:schemeClr val="tx1"/>
                        </a:solidFill>
                        <a:latin typeface="Arial"/>
                        <a:ea typeface="Times New Roman"/>
                      </a:endParaRPr>
                    </a:p>
                    <a:p>
                      <a:pPr marL="0" marR="0" algn="ctr">
                        <a:spcBef>
                          <a:spcPts val="0"/>
                        </a:spcBef>
                        <a:spcAft>
                          <a:spcPts val="0"/>
                        </a:spcAft>
                      </a:pPr>
                      <a:endParaRPr lang="en-US" sz="300" b="0" dirty="0" smtClean="0">
                        <a:solidFill>
                          <a:schemeClr val="tx1"/>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1" dirty="0" smtClean="0">
                        <a:solidFill>
                          <a:srgbClr val="000000"/>
                        </a:solidFill>
                        <a:latin typeface="Arial"/>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1" dirty="0" smtClean="0">
                        <a:solidFill>
                          <a:schemeClr val="tx1"/>
                        </a:solidFill>
                        <a:latin typeface="Arial" panose="020B0604020202020204" pitchFamily="34" charset="0"/>
                        <a:ea typeface="Times New Roman"/>
                        <a:cs typeface="Arial" panose="020B0604020202020204" pitchFamily="34" charset="0"/>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smtClean="0">
                        <a:solidFill>
                          <a:srgbClr val="0099FF"/>
                        </a:solidFill>
                        <a:latin typeface="Arial Narrow" panose="020B0606020202030204" pitchFamily="34" charset="0"/>
                        <a:ea typeface="Times New Roman"/>
                      </a:endParaRPr>
                    </a:p>
                    <a:p>
                      <a:pPr marL="0" marR="0" algn="ctr">
                        <a:spcBef>
                          <a:spcPts val="0"/>
                        </a:spcBef>
                        <a:spcAft>
                          <a:spcPts val="0"/>
                        </a:spcAft>
                      </a:pPr>
                      <a:endParaRPr lang="en-US" sz="1100" b="1" dirty="0">
                        <a:solidFill>
                          <a:srgbClr val="000000"/>
                        </a:solidFill>
                        <a:latin typeface="Arial Narrow" panose="020B0606020202030204" pitchFamily="34" charset="0"/>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28575" cap="flat" cmpd="dbl" algn="ctr">
                      <a:solidFill>
                        <a:srgbClr val="A5A5A5"/>
                      </a:solidFill>
                      <a:prstDash val="solid"/>
                      <a:round/>
                      <a:headEnd type="none" w="med" len="med"/>
                      <a:tailEnd type="none" w="med" len="med"/>
                    </a:lnB>
                  </a:tcPr>
                </a:tc>
              </a:tr>
              <a:tr h="692784">
                <a:tc>
                  <a:txBody>
                    <a:bodyPr/>
                    <a:lstStyle/>
                    <a:p>
                      <a:pPr marL="0" marR="0" algn="ctr">
                        <a:spcBef>
                          <a:spcPts val="0"/>
                        </a:spcBef>
                        <a:spcAft>
                          <a:spcPts val="0"/>
                        </a:spcAft>
                      </a:pPr>
                      <a:endParaRPr lang="en-US" sz="1100" b="1" dirty="0" smtClean="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1" dirty="0">
                        <a:solidFill>
                          <a:srgbClr val="000000"/>
                        </a:solidFill>
                        <a:latin typeface="Arial" panose="020B0604020202020204" pitchFamily="34" charset="0"/>
                        <a:ea typeface="Times New Roman"/>
                        <a:cs typeface="Arial" panose="020B0604020202020204" pitchFamily="34" charset="0"/>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rgbClr val="000000"/>
                        </a:solidFill>
                        <a:latin typeface="Arial Narrow"/>
                        <a:ea typeface="Times New Roman"/>
                      </a:endParaRPr>
                    </a:p>
                  </a:txBody>
                  <a:tcPr marL="23140" marR="2314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28575" cap="flat" cmpd="dbl"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bl>
          </a:graphicData>
        </a:graphic>
      </p:graphicFrame>
      <p:sp>
        <p:nvSpPr>
          <p:cNvPr id="2" name="Text Box 2"/>
          <p:cNvSpPr txBox="1">
            <a:spLocks noChangeArrowheads="1"/>
          </p:cNvSpPr>
          <p:nvPr/>
        </p:nvSpPr>
        <p:spPr bwMode="auto">
          <a:xfrm>
            <a:off x="2316480" y="6781800"/>
            <a:ext cx="3505200" cy="1143000"/>
          </a:xfrm>
          <a:prstGeom prst="rect">
            <a:avLst/>
          </a:prstGeom>
          <a:solidFill>
            <a:srgbClr val="FFC000"/>
          </a:solidFill>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r>
              <a:rPr lang="en-US" sz="1000" b="1" dirty="0"/>
              <a:t>	</a:t>
            </a:r>
            <a:r>
              <a:rPr lang="en-US" sz="1000" b="1" u="sng" dirty="0" smtClean="0"/>
              <a:t>Up Coming Bible Opportunities</a:t>
            </a:r>
          </a:p>
          <a:p>
            <a:r>
              <a:rPr lang="en-US" sz="1000" dirty="0"/>
              <a:t> </a:t>
            </a:r>
            <a:r>
              <a:rPr lang="en-US" sz="1000" b="1" u="sng" dirty="0"/>
              <a:t>Up Coming Bible Opportunities</a:t>
            </a:r>
            <a:endParaRPr lang="en-US" sz="1000" dirty="0"/>
          </a:p>
          <a:p>
            <a:r>
              <a:rPr lang="en-US" sz="1000" b="1" u="sng" dirty="0"/>
              <a:t>Sunday Morning Bible </a:t>
            </a:r>
            <a:r>
              <a:rPr lang="en-US" sz="1000" b="1" u="sng" dirty="0" smtClean="0"/>
              <a:t>Class: </a:t>
            </a:r>
            <a:r>
              <a:rPr lang="en-US" sz="1000" dirty="0" smtClean="0"/>
              <a:t>Pastor’s </a:t>
            </a:r>
            <a:r>
              <a:rPr lang="en-US" sz="1000" dirty="0"/>
              <a:t>Class </a:t>
            </a:r>
            <a:r>
              <a:rPr lang="en-US" sz="1000" dirty="0" smtClean="0"/>
              <a:t>: </a:t>
            </a:r>
          </a:p>
          <a:p>
            <a:r>
              <a:rPr lang="en-US" sz="1000" b="1" u="sng" dirty="0" smtClean="0"/>
              <a:t>11:00 </a:t>
            </a:r>
            <a:r>
              <a:rPr lang="en-US" sz="1000" b="1" u="sng" dirty="0"/>
              <a:t>Tuesday Morning Bible </a:t>
            </a:r>
            <a:r>
              <a:rPr lang="en-US" sz="1000" b="1" u="sng" dirty="0" smtClean="0"/>
              <a:t>Study: </a:t>
            </a:r>
            <a:r>
              <a:rPr lang="en-US" sz="1000" dirty="0" smtClean="0"/>
              <a:t>Study will be on the Previous Sunday’s Gospel.</a:t>
            </a:r>
            <a:endParaRPr lang="en-US" sz="1000" dirty="0"/>
          </a:p>
          <a:p>
            <a:r>
              <a:rPr lang="en-US" sz="1000" b="1" u="sng" dirty="0"/>
              <a:t>For Other Bible Study Opportunities:</a:t>
            </a:r>
            <a:r>
              <a:rPr lang="en-US" sz="1000" b="1" dirty="0"/>
              <a:t> </a:t>
            </a:r>
            <a:r>
              <a:rPr lang="en-US" sz="1000" dirty="0"/>
              <a:t>See the sheet on the </a:t>
            </a:r>
            <a:r>
              <a:rPr lang="en-US" sz="1000" dirty="0" smtClean="0"/>
              <a:t>Welcome  </a:t>
            </a:r>
            <a:r>
              <a:rPr lang="en-US" sz="1000" dirty="0" smtClean="0"/>
              <a:t>Center</a:t>
            </a:r>
            <a:r>
              <a:rPr lang="en-US" sz="1000" dirty="0"/>
              <a:t>.</a:t>
            </a:r>
            <a:endParaRPr lang="en-US" sz="1000" dirty="0" smtClean="0"/>
          </a:p>
        </p:txBody>
      </p:sp>
    </p:spTree>
    <p:extLst>
      <p:ext uri="{BB962C8B-B14F-4D97-AF65-F5344CB8AC3E}">
        <p14:creationId xmlns:p14="http://schemas.microsoft.com/office/powerpoint/2010/main" val="201455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90500"/>
            <a:ext cx="6172200" cy="8309967"/>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ln w="76200"/>
          <a:effectLst>
            <a:innerShdw blurRad="63500" dist="50800" dir="8100000">
              <a:prstClr val="black">
                <a:alpha val="50000"/>
              </a:prstClr>
            </a:inn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ctr"/>
            <a:endParaRPr lang="en-US" sz="1000" b="1" dirty="0" smtClean="0">
              <a:latin typeface="Microsoft YaHei Light" pitchFamily="34" charset="-122"/>
              <a:ea typeface="Microsoft YaHei Light" pitchFamily="34" charset="-122"/>
            </a:endParaRPr>
          </a:p>
          <a:p>
            <a:pPr algn="ctr"/>
            <a:r>
              <a:rPr lang="en-US" b="1" dirty="0" smtClean="0">
                <a:latin typeface="Microsoft YaHei Light" pitchFamily="34" charset="-122"/>
                <a:ea typeface="Microsoft YaHei Light" pitchFamily="34" charset="-122"/>
              </a:rPr>
              <a:t>Prince of Peace Lutheran Church </a:t>
            </a:r>
          </a:p>
          <a:p>
            <a:pPr algn="ctr"/>
            <a:r>
              <a:rPr lang="en-US" b="1" dirty="0" smtClean="0">
                <a:latin typeface="Microsoft YaHei Light" pitchFamily="34" charset="-122"/>
                <a:ea typeface="Microsoft YaHei Light" pitchFamily="34" charset="-122"/>
              </a:rPr>
              <a:t>4340 Six Mile Road</a:t>
            </a:r>
          </a:p>
          <a:p>
            <a:pPr algn="ctr"/>
            <a:r>
              <a:rPr lang="en-US" b="1" dirty="0" smtClean="0">
                <a:latin typeface="Microsoft YaHei Light" pitchFamily="34" charset="-122"/>
                <a:ea typeface="Microsoft YaHei Light" pitchFamily="34" charset="-122"/>
              </a:rPr>
              <a:t>Racine, WI 53402 </a:t>
            </a:r>
          </a:p>
          <a:p>
            <a:pPr algn="ctr"/>
            <a:endParaRPr lang="en-US" sz="1200" b="1" dirty="0" smtClean="0">
              <a:latin typeface="Microsoft YaHei Light" pitchFamily="34" charset="-122"/>
              <a:ea typeface="Microsoft YaHei Light" pitchFamily="34" charset="-122"/>
            </a:endParaRPr>
          </a:p>
          <a:p>
            <a:pPr algn="ctr"/>
            <a:r>
              <a:rPr lang="en-US" b="1" dirty="0" smtClean="0">
                <a:latin typeface="Microsoft YaHei Light" pitchFamily="34" charset="-122"/>
                <a:ea typeface="Microsoft YaHei Light" pitchFamily="34" charset="-122"/>
              </a:rPr>
              <a:t>Tel: 262-639-1277 </a:t>
            </a:r>
          </a:p>
          <a:p>
            <a:pPr algn="ctr"/>
            <a:r>
              <a:rPr lang="en-US" b="1" dirty="0" smtClean="0">
                <a:latin typeface="Microsoft YaHei Light" pitchFamily="34" charset="-122"/>
                <a:ea typeface="Microsoft YaHei Light" pitchFamily="34" charset="-122"/>
              </a:rPr>
              <a:t>Fax: 262-898-2088 </a:t>
            </a:r>
          </a:p>
          <a:p>
            <a:pPr algn="ctr"/>
            <a:endParaRPr lang="en-US" sz="1400" b="1" dirty="0" smtClean="0"/>
          </a:p>
          <a:p>
            <a:pPr algn="ctr"/>
            <a:r>
              <a:rPr lang="en-US" b="1" dirty="0" smtClean="0">
                <a:latin typeface="PMN Caecilia 46 Light" pitchFamily="50" charset="0"/>
              </a:rPr>
              <a:t>Rev. Christopher </a:t>
            </a:r>
            <a:r>
              <a:rPr lang="en-US" b="1" dirty="0" err="1" smtClean="0">
                <a:latin typeface="PMN Caecilia 46 Light" pitchFamily="50" charset="0"/>
              </a:rPr>
              <a:t>Lockie</a:t>
            </a:r>
            <a:r>
              <a:rPr lang="en-US" b="1" dirty="0" smtClean="0">
                <a:latin typeface="PMN Caecilia 46 Light" pitchFamily="50" charset="0"/>
              </a:rPr>
              <a:t> ~ Pastor </a:t>
            </a:r>
          </a:p>
          <a:p>
            <a:pPr algn="ctr"/>
            <a:endParaRPr lang="en-US" sz="1400" b="1" dirty="0" smtClean="0"/>
          </a:p>
          <a:p>
            <a:pPr algn="ctr"/>
            <a:r>
              <a:rPr lang="en-US" b="1" dirty="0" smtClean="0">
                <a:latin typeface="Microsoft YaHei Light" pitchFamily="34" charset="-122"/>
                <a:ea typeface="Microsoft YaHei Light" pitchFamily="34" charset="-122"/>
              </a:rPr>
              <a:t>SW District-LCMS </a:t>
            </a:r>
          </a:p>
          <a:p>
            <a:pPr algn="ctr"/>
            <a:r>
              <a:rPr lang="en-US" b="1" dirty="0" smtClean="0">
                <a:latin typeface="Microsoft YaHei Light" pitchFamily="34" charset="-122"/>
                <a:ea typeface="Microsoft YaHei Light" pitchFamily="34" charset="-122"/>
              </a:rPr>
              <a:t> Assoc. Member of RLHS </a:t>
            </a:r>
          </a:p>
          <a:p>
            <a:pPr algn="ctr"/>
            <a:endParaRPr lang="en-US" sz="1000" dirty="0" smtClean="0"/>
          </a:p>
          <a:p>
            <a:pPr algn="ctr"/>
            <a:r>
              <a:rPr lang="en-US" sz="2000" dirty="0" smtClean="0">
                <a:hlinkClick r:id="rId2"/>
              </a:rPr>
              <a:t>www.princeofpeaceracine.com</a:t>
            </a:r>
            <a:endParaRPr lang="en-US" sz="2000" dirty="0" smtClean="0"/>
          </a:p>
          <a:p>
            <a:pPr algn="ctr"/>
            <a:endParaRPr lang="en-US" sz="1000" dirty="0" smtClean="0"/>
          </a:p>
          <a:p>
            <a:r>
              <a:rPr lang="en-US" sz="2000" dirty="0" smtClean="0">
                <a:latin typeface="PMN Caecilia 46 Light" pitchFamily="50" charset="0"/>
              </a:rPr>
              <a:t>Church Secretary 		Colleen Otto</a:t>
            </a:r>
          </a:p>
          <a:p>
            <a:r>
              <a:rPr lang="en-US" sz="2000" dirty="0" smtClean="0">
                <a:latin typeface="PMN Caecilia 46 Light" pitchFamily="50" charset="0"/>
              </a:rPr>
              <a:t>Congregation Chairman 	Joe Herron III</a:t>
            </a:r>
          </a:p>
          <a:p>
            <a:r>
              <a:rPr lang="en-US" sz="2000" dirty="0" smtClean="0">
                <a:latin typeface="PMN Caecilia 46 Light" pitchFamily="50" charset="0"/>
              </a:rPr>
              <a:t>Congregation Vice Chairman 	</a:t>
            </a:r>
          </a:p>
          <a:p>
            <a:r>
              <a:rPr lang="en-US" sz="2000" dirty="0" smtClean="0">
                <a:latin typeface="PMN Caecilia 46 Light" pitchFamily="50" charset="0"/>
              </a:rPr>
              <a:t>HEAD Elder 			Corey Brand</a:t>
            </a:r>
          </a:p>
          <a:p>
            <a:r>
              <a:rPr lang="en-US" sz="2000" dirty="0" smtClean="0">
                <a:latin typeface="PMN Caecilia 46 Light" pitchFamily="50" charset="0"/>
              </a:rPr>
              <a:t>	</a:t>
            </a:r>
          </a:p>
          <a:p>
            <a:r>
              <a:rPr lang="en-US" sz="2000" dirty="0" smtClean="0">
                <a:latin typeface="PMN Caecilia 46 Light" pitchFamily="50" charset="0"/>
              </a:rPr>
              <a:t>Director of Preschool and Child Care Center 									   Carla Abel</a:t>
            </a:r>
          </a:p>
          <a:p>
            <a:r>
              <a:rPr lang="en-US" sz="2000" dirty="0" smtClean="0">
                <a:latin typeface="PMN Caecilia 46 Light" pitchFamily="50" charset="0"/>
              </a:rPr>
              <a:t>Preschool and Child Care Admin. Asst.</a:t>
            </a:r>
          </a:p>
          <a:p>
            <a:r>
              <a:rPr lang="en-US" sz="2000" dirty="0" smtClean="0">
                <a:latin typeface="PMN Caecilia 46 Light" pitchFamily="50" charset="0"/>
              </a:rPr>
              <a:t>				   Jill </a:t>
            </a:r>
            <a:r>
              <a:rPr lang="en-US" sz="2000" dirty="0" err="1" smtClean="0">
                <a:latin typeface="PMN Caecilia 46 Light" pitchFamily="50" charset="0"/>
              </a:rPr>
              <a:t>Pett</a:t>
            </a:r>
            <a:endParaRPr lang="en-US" sz="2000" dirty="0" smtClean="0">
              <a:latin typeface="PMN Caecilia 46 Light" pitchFamily="50" charset="0"/>
            </a:endParaRPr>
          </a:p>
          <a:p>
            <a:r>
              <a:rPr lang="en-US" sz="2000" dirty="0" smtClean="0">
                <a:latin typeface="PMN Caecilia 46 Light" pitchFamily="50" charset="0"/>
              </a:rPr>
              <a:t>Sunday School  Superintendents	</a:t>
            </a:r>
          </a:p>
          <a:p>
            <a:r>
              <a:rPr lang="en-US" sz="2000" dirty="0" smtClean="0">
                <a:latin typeface="PMN Caecilia 46 Light" pitchFamily="50" charset="0"/>
              </a:rPr>
              <a:t>	   Julie </a:t>
            </a:r>
            <a:r>
              <a:rPr lang="en-US" sz="2000" dirty="0" err="1" smtClean="0">
                <a:latin typeface="PMN Caecilia 46 Light" pitchFamily="50" charset="0"/>
              </a:rPr>
              <a:t>Maiwald</a:t>
            </a:r>
            <a:r>
              <a:rPr lang="en-US" sz="2000" dirty="0" smtClean="0">
                <a:latin typeface="PMN Caecilia 46 Light" pitchFamily="50" charset="0"/>
              </a:rPr>
              <a:t> &amp; Kelly </a:t>
            </a:r>
            <a:r>
              <a:rPr lang="en-US" sz="2000" dirty="0" err="1" smtClean="0">
                <a:latin typeface="PMN Caecilia 46 Light" pitchFamily="50" charset="0"/>
              </a:rPr>
              <a:t>Gehrke</a:t>
            </a:r>
            <a:endParaRPr lang="en-US" sz="2000" dirty="0" smtClean="0">
              <a:latin typeface="PMN Caecilia 46 Light" pitchFamily="50" charset="0"/>
            </a:endParaRPr>
          </a:p>
          <a:p>
            <a:r>
              <a:rPr lang="en-US" sz="2000" dirty="0" smtClean="0">
                <a:latin typeface="PMN Caecilia 46 Light" pitchFamily="50" charset="0"/>
              </a:rPr>
              <a:t>Music Directors		Dianne </a:t>
            </a:r>
            <a:r>
              <a:rPr lang="en-US" sz="2000" dirty="0" err="1" smtClean="0">
                <a:latin typeface="PMN Caecilia 46 Light" pitchFamily="50" charset="0"/>
              </a:rPr>
              <a:t>Luedtke</a:t>
            </a:r>
            <a:r>
              <a:rPr lang="en-US" sz="2000" dirty="0" smtClean="0">
                <a:latin typeface="PMN Caecilia 46 Light" pitchFamily="50" charset="0"/>
              </a:rPr>
              <a:t>, 				Abby </a:t>
            </a:r>
            <a:r>
              <a:rPr lang="en-US" sz="2000" smtClean="0">
                <a:latin typeface="PMN Caecilia 46 Light" pitchFamily="50" charset="0"/>
              </a:rPr>
              <a:t>Burmeister</a:t>
            </a:r>
            <a:endParaRPr lang="en-US" sz="2000" dirty="0" smtClean="0">
              <a:latin typeface="PMN Caecilia 46 Light" pitchFamily="50"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10936</TotalTime>
  <Words>815</Words>
  <Application>Microsoft Office PowerPoint</Application>
  <PresentationFormat>On-screen Show (4:3)</PresentationFormat>
  <Paragraphs>365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Dena Jo Guziewicz</dc:creator>
  <cp:lastModifiedBy>Office</cp:lastModifiedBy>
  <cp:revision>721</cp:revision>
  <cp:lastPrinted>2019-08-30T16:31:26Z</cp:lastPrinted>
  <dcterms:created xsi:type="dcterms:W3CDTF">2017-02-26T17:25:57Z</dcterms:created>
  <dcterms:modified xsi:type="dcterms:W3CDTF">2019-08-30T16:31:29Z</dcterms:modified>
</cp:coreProperties>
</file>