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03" r:id="rId43"/>
    <p:sldId id="297" r:id="rId44"/>
    <p:sldId id="298" r:id="rId45"/>
    <p:sldId id="299" r:id="rId46"/>
    <p:sldId id="300" r:id="rId47"/>
    <p:sldId id="301" r:id="rId48"/>
    <p:sldId id="302" r:id="rId49"/>
    <p:sldId id="304" r:id="rId50"/>
    <p:sldId id="305" r:id="rId51"/>
    <p:sldId id="306" r:id="rId52"/>
    <p:sldId id="307" r:id="rId53"/>
    <p:sldId id="308" r:id="rId54"/>
    <p:sldId id="309" r:id="rId55"/>
    <p:sldId id="310" r:id="rId56"/>
    <p:sldId id="314" r:id="rId57"/>
    <p:sldId id="311" r:id="rId58"/>
    <p:sldId id="312" r:id="rId59"/>
    <p:sldId id="313"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3" r:id="rId78"/>
    <p:sldId id="334" r:id="rId79"/>
    <p:sldId id="335" r:id="rId80"/>
    <p:sldId id="336" r:id="rId81"/>
    <p:sldId id="332" r:id="rId82"/>
    <p:sldId id="338" r:id="rId83"/>
    <p:sldId id="337" r:id="rId84"/>
    <p:sldId id="339" r:id="rId85"/>
    <p:sldId id="340" r:id="rId86"/>
    <p:sldId id="341" r:id="rId87"/>
    <p:sldId id="342" r:id="rId88"/>
    <p:sldId id="343" r:id="rId89"/>
    <p:sldId id="344" r:id="rId90"/>
    <p:sldId id="345" r:id="rId91"/>
    <p:sldId id="346" r:id="rId92"/>
    <p:sldId id="347" r:id="rId93"/>
    <p:sldId id="348" r:id="rId94"/>
    <p:sldId id="349" r:id="rId95"/>
    <p:sldId id="357" r:id="rId96"/>
    <p:sldId id="358" r:id="rId97"/>
    <p:sldId id="359" r:id="rId98"/>
    <p:sldId id="350" r:id="rId99"/>
    <p:sldId id="351" r:id="rId100"/>
    <p:sldId id="352" r:id="rId101"/>
    <p:sldId id="353" r:id="rId102"/>
    <p:sldId id="354" r:id="rId103"/>
    <p:sldId id="360" r:id="rId104"/>
    <p:sldId id="361" r:id="rId105"/>
    <p:sldId id="355" r:id="rId106"/>
    <p:sldId id="356"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37E5B1-47E3-400A-B419-CCB730053F8A}">
          <p14:sldIdLst>
            <p14:sldId id="256"/>
            <p14:sldId id="257"/>
            <p14:sldId id="258"/>
            <p14:sldId id="259"/>
            <p14:sldId id="260"/>
            <p14:sldId id="261"/>
            <p14:sldId id="262"/>
          </p14:sldIdLst>
        </p14:section>
        <p14:section name="Untitled Section" id="{C93D3FAB-60D7-43CD-8EBC-0B0CBFA59EBE}">
          <p14:sldIdLst>
            <p14:sldId id="263"/>
            <p14:sldId id="264"/>
            <p14:sldId id="265"/>
            <p14:sldId id="266"/>
            <p14:sldId id="267"/>
            <p14:sldId id="268"/>
            <p14:sldId id="269"/>
          </p14:sldIdLst>
        </p14:section>
        <p14:section name="Untitled Section" id="{DBE4B311-48D8-46BF-A96A-DD91D190A02E}">
          <p14:sldIdLst>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303"/>
            <p14:sldId id="297"/>
            <p14:sldId id="298"/>
            <p14:sldId id="299"/>
            <p14:sldId id="300"/>
            <p14:sldId id="301"/>
            <p14:sldId id="302"/>
            <p14:sldId id="304"/>
          </p14:sldIdLst>
        </p14:section>
        <p14:section name="Untitled Section" id="{5B04333F-42AF-4E18-9FD5-B8FF3EC0E8B7}">
          <p14:sldIdLst>
            <p14:sldId id="305"/>
            <p14:sldId id="306"/>
            <p14:sldId id="307"/>
            <p14:sldId id="308"/>
            <p14:sldId id="309"/>
            <p14:sldId id="310"/>
            <p14:sldId id="314"/>
            <p14:sldId id="311"/>
            <p14:sldId id="312"/>
            <p14:sldId id="313"/>
            <p14:sldId id="315"/>
          </p14:sldIdLst>
        </p14:section>
        <p14:section name="Untitled Section" id="{7921A5B5-ACDA-42A8-B2A0-0B0C0AB8736F}">
          <p14:sldIdLst>
            <p14:sldId id="316"/>
            <p14:sldId id="317"/>
            <p14:sldId id="318"/>
            <p14:sldId id="319"/>
            <p14:sldId id="320"/>
            <p14:sldId id="321"/>
            <p14:sldId id="322"/>
            <p14:sldId id="323"/>
            <p14:sldId id="324"/>
            <p14:sldId id="325"/>
            <p14:sldId id="326"/>
            <p14:sldId id="327"/>
            <p14:sldId id="328"/>
            <p14:sldId id="329"/>
            <p14:sldId id="330"/>
          </p14:sldIdLst>
        </p14:section>
        <p14:section name="Untitled Section" id="{F88DDC50-F032-4091-B681-2820970C65F8}">
          <p14:sldIdLst>
            <p14:sldId id="331"/>
            <p14:sldId id="333"/>
            <p14:sldId id="334"/>
            <p14:sldId id="335"/>
            <p14:sldId id="336"/>
            <p14:sldId id="332"/>
            <p14:sldId id="338"/>
          </p14:sldIdLst>
        </p14:section>
        <p14:section name="Untitled Section" id="{444D79A1-4ED0-4F64-9E71-081FAEA656BA}">
          <p14:sldIdLst>
            <p14:sldId id="337"/>
            <p14:sldId id="339"/>
            <p14:sldId id="340"/>
            <p14:sldId id="341"/>
            <p14:sldId id="342"/>
            <p14:sldId id="343"/>
            <p14:sldId id="344"/>
            <p14:sldId id="345"/>
            <p14:sldId id="346"/>
            <p14:sldId id="347"/>
          </p14:sldIdLst>
        </p14:section>
        <p14:section name="Untitled Section" id="{CBB4A1BA-374C-43AA-81B0-FECB08DD9E61}">
          <p14:sldIdLst>
            <p14:sldId id="348"/>
            <p14:sldId id="349"/>
            <p14:sldId id="357"/>
            <p14:sldId id="358"/>
            <p14:sldId id="359"/>
            <p14:sldId id="350"/>
            <p14:sldId id="351"/>
            <p14:sldId id="352"/>
            <p14:sldId id="353"/>
            <p14:sldId id="354"/>
            <p14:sldId id="360"/>
            <p14:sldId id="361"/>
            <p14:sldId id="355"/>
            <p14:sldId id="3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F0C27B-68DE-49AB-BEED-8656088AB5B1}"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406778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0C27B-68DE-49AB-BEED-8656088AB5B1}"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105149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0C27B-68DE-49AB-BEED-8656088AB5B1}"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152906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0C27B-68DE-49AB-BEED-8656088AB5B1}"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80143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0C27B-68DE-49AB-BEED-8656088AB5B1}"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147807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F0C27B-68DE-49AB-BEED-8656088AB5B1}"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293903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F0C27B-68DE-49AB-BEED-8656088AB5B1}" type="datetimeFigureOut">
              <a:rPr lang="en-US" smtClean="0"/>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370098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F0C27B-68DE-49AB-BEED-8656088AB5B1}" type="datetimeFigureOut">
              <a:rPr lang="en-US" smtClean="0"/>
              <a:t>8/27/2022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417225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0C27B-68DE-49AB-BEED-8656088AB5B1}" type="datetimeFigureOut">
              <a:rPr lang="en-US" smtClean="0"/>
              <a:t>8/27/2022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5213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0C27B-68DE-49AB-BEED-8656088AB5B1}"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68081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0C27B-68DE-49AB-BEED-8656088AB5B1}"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296B4-C530-421D-BCD1-CBF4A8EFA5A9}" type="slidenum">
              <a:rPr lang="en-US" smtClean="0"/>
              <a:t>‹#›</a:t>
            </a:fld>
            <a:endParaRPr lang="en-US"/>
          </a:p>
        </p:txBody>
      </p:sp>
    </p:spTree>
    <p:extLst>
      <p:ext uri="{BB962C8B-B14F-4D97-AF65-F5344CB8AC3E}">
        <p14:creationId xmlns:p14="http://schemas.microsoft.com/office/powerpoint/2010/main" val="309667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0C27B-68DE-49AB-BEED-8656088AB5B1}" type="datetimeFigureOut">
              <a:rPr lang="en-US" smtClean="0"/>
              <a:t>8/27/2022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296B4-C530-421D-BCD1-CBF4A8EFA5A9}" type="slidenum">
              <a:rPr lang="en-US" smtClean="0"/>
              <a:t>‹#›</a:t>
            </a:fld>
            <a:endParaRPr lang="en-US"/>
          </a:p>
        </p:txBody>
      </p:sp>
    </p:spTree>
    <p:extLst>
      <p:ext uri="{BB962C8B-B14F-4D97-AF65-F5344CB8AC3E}">
        <p14:creationId xmlns:p14="http://schemas.microsoft.com/office/powerpoint/2010/main" val="408494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hyperlink" Target="BwRef('BGT_Mar%2015:36')" TargetMode="External"/><Relationship Id="rId3" Type="http://schemas.openxmlformats.org/officeDocument/2006/relationships/hyperlink" Target="BwRef('BGT_Mat%2012:20')" TargetMode="External"/><Relationship Id="rId7" Type="http://schemas.openxmlformats.org/officeDocument/2006/relationships/hyperlink" Target="BwRef('BGT_Mar%2015:19')" TargetMode="External"/><Relationship Id="rId2" Type="http://schemas.openxmlformats.org/officeDocument/2006/relationships/hyperlink" Target="BwRef('BGT_Mat%2011:7')" TargetMode="External"/><Relationship Id="rId1" Type="http://schemas.openxmlformats.org/officeDocument/2006/relationships/slideLayout" Target="../slideLayouts/slideLayout2.xml"/><Relationship Id="rId6" Type="http://schemas.openxmlformats.org/officeDocument/2006/relationships/hyperlink" Target="BwRef('BGT_Mat%2027:48')" TargetMode="External"/><Relationship Id="rId11" Type="http://schemas.openxmlformats.org/officeDocument/2006/relationships/hyperlink" Target="BwRef('BGT_3Jo%201:13')" TargetMode="External"/><Relationship Id="rId5" Type="http://schemas.openxmlformats.org/officeDocument/2006/relationships/hyperlink" Target="BwRef('BGT_Mat%2027:29')" TargetMode="External"/><Relationship Id="rId10" Type="http://schemas.openxmlformats.org/officeDocument/2006/relationships/hyperlink" Target="BwRef('BGT_Rev%2021:15')" TargetMode="External"/><Relationship Id="rId4" Type="http://schemas.openxmlformats.org/officeDocument/2006/relationships/hyperlink" Target="BwRef('BGT_Luk%207:24')" TargetMode="External"/><Relationship Id="rId9" Type="http://schemas.openxmlformats.org/officeDocument/2006/relationships/hyperlink" Target="BwRef('BGT_Rev%2011:1')"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8" Type="http://schemas.openxmlformats.org/officeDocument/2006/relationships/hyperlink" Target="BwRef('BGT_Rev%209:18')" TargetMode="External"/><Relationship Id="rId3" Type="http://schemas.openxmlformats.org/officeDocument/2006/relationships/hyperlink" Target="BwRef('BGT_Act%2016:23')" TargetMode="External"/><Relationship Id="rId7" Type="http://schemas.openxmlformats.org/officeDocument/2006/relationships/hyperlink" Target="BwRef('BGT_Rev%2013:14')" TargetMode="External"/><Relationship Id="rId12" Type="http://schemas.openxmlformats.org/officeDocument/2006/relationships/hyperlink" Target="BwRef('BGT_Rev%2022:18')" TargetMode="External"/><Relationship Id="rId2" Type="http://schemas.openxmlformats.org/officeDocument/2006/relationships/hyperlink" Target="BwRef('BGT_Luk%2012:48')" TargetMode="External"/><Relationship Id="rId1" Type="http://schemas.openxmlformats.org/officeDocument/2006/relationships/slideLayout" Target="../slideLayouts/slideLayout2.xml"/><Relationship Id="rId6" Type="http://schemas.openxmlformats.org/officeDocument/2006/relationships/hyperlink" Target="BwRef('BGT_Rev%2013:12')" TargetMode="External"/><Relationship Id="rId11" Type="http://schemas.openxmlformats.org/officeDocument/2006/relationships/hyperlink" Target="BwRef('BGT_Rev%2018:8')" TargetMode="External"/><Relationship Id="rId5" Type="http://schemas.openxmlformats.org/officeDocument/2006/relationships/hyperlink" Target="BwRef('BGT_Act%2016:33')" TargetMode="External"/><Relationship Id="rId10" Type="http://schemas.openxmlformats.org/officeDocument/2006/relationships/hyperlink" Target="BwRef('BGT_Rev%2018:4')" TargetMode="External"/><Relationship Id="rId4" Type="http://schemas.openxmlformats.org/officeDocument/2006/relationships/hyperlink" Target="BwRef('BGT_2Co%2011:23')" TargetMode="External"/><Relationship Id="rId9" Type="http://schemas.openxmlformats.org/officeDocument/2006/relationships/hyperlink" Target="BwRef('BGT_Rev%209:20')"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8-11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12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v. 8- “As a great mountain”-similar to 6:14-The land was affected by the first trumpet.  Now the sea.  An asteroid perhaps?  John is trying to put into understandable language what he is seeing.  </a:t>
            </a:r>
          </a:p>
          <a:p>
            <a:pPr marL="0" indent="0">
              <a:buNone/>
            </a:pPr>
            <a:r>
              <a:rPr lang="en-US" dirty="0" smtClean="0"/>
              <a:t>Burning with fire would fit that description.  </a:t>
            </a:r>
          </a:p>
          <a:p>
            <a:pPr marL="0" indent="0">
              <a:buNone/>
            </a:pPr>
            <a:r>
              <a:rPr lang="en-US" dirty="0" smtClean="0"/>
              <a:t>Once again, we can think of the 10 plagues-plague of blood-Exodus 7:14ff, </a:t>
            </a:r>
          </a:p>
          <a:p>
            <a:pPr marL="0" indent="0">
              <a:buNone/>
            </a:pPr>
            <a:r>
              <a:rPr lang="en-US" dirty="0" smtClean="0"/>
              <a:t>Brighton wonders whether John maybe had in mind volcanic eruptions, which he would have been familiar with.  </a:t>
            </a:r>
          </a:p>
          <a:p>
            <a:pPr marL="0" indent="0">
              <a:buNone/>
            </a:pPr>
            <a:r>
              <a:rPr lang="en-US" dirty="0" err="1" smtClean="0"/>
              <a:t>Lenski</a:t>
            </a:r>
            <a:r>
              <a:rPr lang="en-US" dirty="0" smtClean="0"/>
              <a:t>- “Here is a judgment that is more stupendous than the Nile and all the water in Egypt turned to blood”-p. 279</a:t>
            </a:r>
          </a:p>
          <a:p>
            <a:pPr marL="0" indent="0">
              <a:buNone/>
            </a:pPr>
            <a:endParaRPr lang="en-US" dirty="0"/>
          </a:p>
        </p:txBody>
      </p:sp>
    </p:spTree>
    <p:extLst>
      <p:ext uri="{BB962C8B-B14F-4D97-AF65-F5344CB8AC3E}">
        <p14:creationId xmlns:p14="http://schemas.microsoft.com/office/powerpoint/2010/main" val="31380463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smtClean="0"/>
              <a:t>It goes back to Matt. 28:18.  Also Matt. 11:27, John 3:35, 13:3, 17:2, Acts 2:36, Romans 14:9, </a:t>
            </a:r>
            <a:r>
              <a:rPr lang="en-US" dirty="0" smtClean="0"/>
              <a:t>I </a:t>
            </a:r>
            <a:r>
              <a:rPr lang="en-US" dirty="0" smtClean="0"/>
              <a:t>Peter 3:22.</a:t>
            </a:r>
          </a:p>
          <a:p>
            <a:pPr marL="0" indent="0">
              <a:buNone/>
            </a:pPr>
            <a:r>
              <a:rPr lang="en-US" dirty="0" smtClean="0"/>
              <a:t>Also depicted in Daniel 7:13-14. </a:t>
            </a:r>
          </a:p>
          <a:p>
            <a:pPr marL="0" indent="0">
              <a:buNone/>
            </a:pPr>
            <a:r>
              <a:rPr lang="en-US" dirty="0" smtClean="0"/>
              <a:t>A note on the verses of I Corinthians to think about.  What is the kingdom?  It is the people. Jesus said, “The kingdom of God is not coming with signs to be observed, nor will they say, “Look, here it is! Or ‘There!’, for behold, the kingdom of God is in the midst of you.”-Luke 17:20-21.  Wherever Jesus is among His people, there is His kingdom.  </a:t>
            </a:r>
          </a:p>
          <a:p>
            <a:pPr marL="0" indent="0">
              <a:buNone/>
            </a:pPr>
            <a:r>
              <a:rPr lang="en-US" dirty="0" smtClean="0"/>
              <a:t>Therefore, Lockwood, one of our LCMS theologians, says about v. 24 of I Corinthians 15, “Then he hands over his people to His God and Father, having deposed all spiritual and temporal authorities and powers.”-p. 569</a:t>
            </a:r>
            <a:r>
              <a:rPr lang="en-US" dirty="0" smtClean="0"/>
              <a:t>.</a:t>
            </a:r>
          </a:p>
          <a:p>
            <a:pPr marL="0" indent="0">
              <a:buNone/>
            </a:pPr>
            <a:r>
              <a:rPr lang="en-US" dirty="0" smtClean="0"/>
              <a:t>Also look at Luke 22:16-18. Points ahead to the Marriage Feast of the Lamb-Rev. 19. </a:t>
            </a:r>
            <a:endParaRPr lang="en-US" dirty="0"/>
          </a:p>
        </p:txBody>
      </p:sp>
    </p:spTree>
    <p:extLst>
      <p:ext uri="{BB962C8B-B14F-4D97-AF65-F5344CB8AC3E}">
        <p14:creationId xmlns:p14="http://schemas.microsoft.com/office/powerpoint/2010/main" val="13781064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10000"/>
          </a:bodyPr>
          <a:lstStyle/>
          <a:p>
            <a:pPr marL="0" indent="0">
              <a:buNone/>
            </a:pPr>
            <a:r>
              <a:rPr lang="en-US" dirty="0" smtClean="0"/>
              <a:t>v. 18-Confirms that these verses are not speaking about a future reign of Christ on earth, but His reign after the Final Judgment over the new heaven and earth.  </a:t>
            </a:r>
          </a:p>
          <a:p>
            <a:pPr marL="0" indent="0">
              <a:buNone/>
            </a:pPr>
            <a:r>
              <a:rPr lang="en-US" dirty="0" smtClean="0"/>
              <a:t>Because it says the nations raged, but your wrath came.  It came upon them because of their war against the church.  It will then be at that same time that the dead will be judged-Depicted in Revelation 20.  </a:t>
            </a:r>
          </a:p>
          <a:p>
            <a:pPr marL="0" indent="0">
              <a:buNone/>
            </a:pPr>
            <a:r>
              <a:rPr lang="en-US" dirty="0" smtClean="0"/>
              <a:t>But the time also for the giving of the rewards or wages to his servants (</a:t>
            </a:r>
            <a:r>
              <a:rPr lang="en-US" dirty="0" err="1" smtClean="0"/>
              <a:t>douloi</a:t>
            </a:r>
            <a:r>
              <a:rPr lang="en-US" dirty="0" smtClean="0"/>
              <a:t>), the prophets and the saints, and all who would also fear His name, great and small.  </a:t>
            </a:r>
          </a:p>
          <a:p>
            <a:pPr marL="0" indent="0">
              <a:buNone/>
            </a:pPr>
            <a:r>
              <a:rPr lang="en-US" dirty="0" smtClean="0"/>
              <a:t>It goes back to the Parable of the Vineyard (Matt. 20), or the Parable of the Talents (Matt. 25), or the Sheep/Goat Judgment of Matthew 25.  Or what is said in Matthew </a:t>
            </a:r>
            <a:r>
              <a:rPr lang="en-US" dirty="0" smtClean="0"/>
              <a:t>19:28-30.  Some will literally reign with Christ on thrones-I Corinth. 6:2.  Look at Luke 22:28-30, 14:14</a:t>
            </a:r>
            <a:endParaRPr lang="en-US" dirty="0"/>
          </a:p>
        </p:txBody>
      </p:sp>
    </p:spTree>
    <p:extLst>
      <p:ext uri="{BB962C8B-B14F-4D97-AF65-F5344CB8AC3E}">
        <p14:creationId xmlns:p14="http://schemas.microsoft.com/office/powerpoint/2010/main" val="34595330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The day will be to give the “wages or rewards”, but also to destroy the ones destroying the earth.</a:t>
            </a:r>
          </a:p>
          <a:p>
            <a:pPr marL="0" indent="0">
              <a:buNone/>
            </a:pPr>
            <a:r>
              <a:rPr lang="en-US" dirty="0" smtClean="0"/>
              <a:t>It was all those who stood against His church in war.  </a:t>
            </a:r>
          </a:p>
          <a:p>
            <a:pPr marL="0" indent="0">
              <a:buNone/>
            </a:pPr>
            <a:r>
              <a:rPr lang="en-US" dirty="0" smtClean="0"/>
              <a:t>The word destroyed is used in Scripture for the destruction of clothing or possessions by moths (Luke 12:33) or the destruction of the body by aging (2 Corinth. 4:16), or the destruction of ships by the sea (Rev. 8:9).  </a:t>
            </a:r>
            <a:endParaRPr lang="en-US" dirty="0"/>
          </a:p>
        </p:txBody>
      </p:sp>
    </p:spTree>
    <p:extLst>
      <p:ext uri="{BB962C8B-B14F-4D97-AF65-F5344CB8AC3E}">
        <p14:creationId xmlns:p14="http://schemas.microsoft.com/office/powerpoint/2010/main" val="185231552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85000" lnSpcReduction="20000"/>
          </a:bodyPr>
          <a:lstStyle/>
          <a:p>
            <a:pPr marL="0" indent="0">
              <a:buNone/>
            </a:pPr>
            <a:r>
              <a:rPr lang="en-US" dirty="0" smtClean="0"/>
              <a:t>About this rewarding?  What our Lutheran theologians say about this.  </a:t>
            </a:r>
          </a:p>
          <a:p>
            <a:pPr marL="0" indent="0">
              <a:buNone/>
            </a:pPr>
            <a:r>
              <a:rPr lang="en-US" dirty="0"/>
              <a:t>Lutheran Confessions, Article 4, Apology-"we concede that works are truly meritorious, but not for the forgiveness of sins or justification.  For they are not pleasing to God except in those who are justified on account of faith."-p. 171.</a:t>
            </a:r>
          </a:p>
          <a:p>
            <a:pPr marL="0" indent="0">
              <a:buNone/>
            </a:pPr>
            <a:r>
              <a:rPr lang="en-US" dirty="0" smtClean="0"/>
              <a:t>"</a:t>
            </a:r>
            <a:r>
              <a:rPr lang="en-US" dirty="0"/>
              <a:t>Works are meritorious for other bodily and spiritual rewards, which are bestowed both in this life and in the life to come.  For God defers most rewards until he glorifies saints after this life, because he wished them in this to be strengthened through mortifying the old creature."-p. 171-Apology.</a:t>
            </a:r>
          </a:p>
          <a:p>
            <a:pPr marL="0" indent="0">
              <a:buNone/>
            </a:pPr>
            <a:r>
              <a:rPr lang="en-US" dirty="0" smtClean="0"/>
              <a:t>"</a:t>
            </a:r>
            <a:r>
              <a:rPr lang="en-US" dirty="0"/>
              <a:t>It is necessary to return to the rule given above, namely, that works are not pleasing to God without Christ because Christ as the mediator must not be excluded."-p. 171-Apology. </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925985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a:t>Pieper-Vol. 3 p. 540-"The righteous are judged only according to their good works because these works are the proof of their faith in Christ."</a:t>
            </a:r>
          </a:p>
          <a:p>
            <a:pPr marL="0" indent="0">
              <a:buNone/>
            </a:pPr>
            <a:r>
              <a:rPr lang="en-US" dirty="0" smtClean="0"/>
              <a:t>Pieper-Vol</a:t>
            </a:r>
            <a:r>
              <a:rPr lang="en-US" dirty="0"/>
              <a:t>. 3 p. 52, "We shall </a:t>
            </a:r>
            <a:r>
              <a:rPr lang="en-US" dirty="0" err="1"/>
              <a:t>unhesitantly</a:t>
            </a:r>
            <a:r>
              <a:rPr lang="en-US" dirty="0"/>
              <a:t> teach, both publicly and privately, that God rewards the good works of Christians here in time and, particularly, in eternity....He is so pleased with our good works that He rewards us richly for doing them.  But this reward, so Scripture further instructs us, must be regarded strictly as a reward of grace."</a:t>
            </a:r>
          </a:p>
          <a:p>
            <a:pPr marL="0" indent="0">
              <a:buNone/>
            </a:pPr>
            <a:endParaRPr lang="en-US" dirty="0"/>
          </a:p>
        </p:txBody>
      </p:sp>
    </p:spTree>
    <p:extLst>
      <p:ext uri="{BB962C8B-B14F-4D97-AF65-F5344CB8AC3E}">
        <p14:creationId xmlns:p14="http://schemas.microsoft.com/office/powerpoint/2010/main" val="24936795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v. 19-The blowing of the final trumpet will also be associated with God opening up His temple.  </a:t>
            </a:r>
          </a:p>
          <a:p>
            <a:pPr marL="0" indent="0">
              <a:buNone/>
            </a:pPr>
            <a:r>
              <a:rPr lang="en-US" dirty="0" smtClean="0"/>
              <a:t>The ark of the covenant is seen there.  The significance of this is that the ark seems to be lost to history. The demise of the ark isn’t recorded for us in Scripture.  Look at pg. 495 in Lutheran Study Bible.  However, on that day, it will be seen in God’s presence.  Heaven will be opened.  </a:t>
            </a:r>
          </a:p>
          <a:p>
            <a:pPr marL="0" indent="0">
              <a:buNone/>
            </a:pPr>
            <a:r>
              <a:rPr lang="en-US" dirty="0" smtClean="0"/>
              <a:t>From it comes the lightning, rumblings, thunder, an earthquake, and heavy hail.  Fulfillment of Ezekiel 38:18-23.  Cover this more later.  </a:t>
            </a:r>
            <a:endParaRPr lang="en-US" dirty="0"/>
          </a:p>
        </p:txBody>
      </p:sp>
    </p:spTree>
    <p:extLst>
      <p:ext uri="{BB962C8B-B14F-4D97-AF65-F5344CB8AC3E}">
        <p14:creationId xmlns:p14="http://schemas.microsoft.com/office/powerpoint/2010/main" val="401642255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000" dirty="0" smtClean="0"/>
              <a:t>If you look at the occasions of the 7</a:t>
            </a:r>
            <a:r>
              <a:rPr lang="en-US" sz="4000" baseline="30000" dirty="0" smtClean="0"/>
              <a:t>th</a:t>
            </a:r>
            <a:r>
              <a:rPr lang="en-US" sz="4000" dirty="0" smtClean="0"/>
              <a:t> of the series of 7, there are parallels.  </a:t>
            </a:r>
          </a:p>
          <a:p>
            <a:pPr marL="0" indent="0">
              <a:buNone/>
            </a:pPr>
            <a:r>
              <a:rPr lang="en-US" sz="4000" dirty="0" smtClean="0"/>
              <a:t>Look at 8:1-5, 11:15-19, 16:17-21.</a:t>
            </a:r>
            <a:endParaRPr lang="en-US" sz="4000" dirty="0"/>
          </a:p>
        </p:txBody>
      </p:sp>
    </p:spTree>
    <p:extLst>
      <p:ext uri="{BB962C8B-B14F-4D97-AF65-F5344CB8AC3E}">
        <p14:creationId xmlns:p14="http://schemas.microsoft.com/office/powerpoint/2010/main" val="20385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000" dirty="0" smtClean="0"/>
              <a:t>v. 10- “A great star”-Comet, star falling-Similar to 6:13.  Described as great, like the great mountain. </a:t>
            </a:r>
          </a:p>
          <a:p>
            <a:pPr marL="0" indent="0">
              <a:buNone/>
            </a:pPr>
            <a:r>
              <a:rPr lang="en-US" sz="4000" dirty="0" smtClean="0"/>
              <a:t>“while it is burning like a torch”-Similar to the mountain and hail.  </a:t>
            </a:r>
          </a:p>
          <a:p>
            <a:pPr marL="0" indent="0">
              <a:buNone/>
            </a:pPr>
            <a:r>
              <a:rPr lang="en-US" sz="4000" dirty="0" smtClean="0"/>
              <a:t>Now the fresh water of land is affected.  Reminiscent again of the 1</a:t>
            </a:r>
            <a:r>
              <a:rPr lang="en-US" sz="4000" baseline="30000" dirty="0" smtClean="0"/>
              <a:t>st</a:t>
            </a:r>
            <a:r>
              <a:rPr lang="en-US" sz="4000" dirty="0" smtClean="0"/>
              <a:t> plague on Egypt. </a:t>
            </a:r>
          </a:p>
        </p:txBody>
      </p:sp>
    </p:spTree>
    <p:extLst>
      <p:ext uri="{BB962C8B-B14F-4D97-AF65-F5344CB8AC3E}">
        <p14:creationId xmlns:p14="http://schemas.microsoft.com/office/powerpoint/2010/main" val="315452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US" dirty="0" smtClean="0"/>
              <a:t>The name of the star is Wormwood.</a:t>
            </a:r>
          </a:p>
          <a:p>
            <a:pPr marL="0" indent="0">
              <a:buNone/>
            </a:pPr>
            <a:r>
              <a:rPr lang="en-US" dirty="0"/>
              <a:t>Wormwood-read text </a:t>
            </a:r>
            <a:r>
              <a:rPr lang="en-US" dirty="0" smtClean="0"/>
              <a:t>note-and about </a:t>
            </a:r>
            <a:r>
              <a:rPr lang="en-US" dirty="0"/>
              <a:t>the bitterness.  A plant with a bitter </a:t>
            </a:r>
            <a:r>
              <a:rPr lang="en-US" dirty="0" smtClean="0"/>
              <a:t>taste native to Israel.  </a:t>
            </a:r>
            <a:r>
              <a:rPr lang="en-US" dirty="0"/>
              <a:t>Only time word is found in the NT.  It was not necessarily poisonous, but because of its bitterness it could make water undrinkable.  Because people die, it is why the related word is translated, that they “were poisoned.”  Several places this idea is found in the OT: Jeremiah </a:t>
            </a:r>
            <a:r>
              <a:rPr lang="en-US" dirty="0" smtClean="0"/>
              <a:t>9:13-16, 8:14, 23:15</a:t>
            </a:r>
            <a:r>
              <a:rPr lang="en-US" dirty="0"/>
              <a:t>, Amos 5:7, 6:12</a:t>
            </a:r>
            <a:r>
              <a:rPr lang="en-US" dirty="0" smtClean="0"/>
              <a:t>.</a:t>
            </a:r>
          </a:p>
          <a:p>
            <a:pPr marL="0" indent="0">
              <a:buNone/>
            </a:pPr>
            <a:r>
              <a:rPr lang="en-US" dirty="0" smtClean="0"/>
              <a:t>Wormwood-From Hebrew-Proverbs 5:4, Jeremiahs 9:15, Lamentations 3:15, 19.</a:t>
            </a:r>
            <a:endParaRPr lang="en-US" dirty="0"/>
          </a:p>
          <a:p>
            <a:pPr marL="0" indent="0">
              <a:buNone/>
            </a:pPr>
            <a:endParaRPr lang="en-US" dirty="0"/>
          </a:p>
        </p:txBody>
      </p:sp>
    </p:spTree>
    <p:extLst>
      <p:ext uri="{BB962C8B-B14F-4D97-AF65-F5344CB8AC3E}">
        <p14:creationId xmlns:p14="http://schemas.microsoft.com/office/powerpoint/2010/main" val="1600500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v.11-Shows there are still people on the earth to experience these terrible judgments. </a:t>
            </a:r>
          </a:p>
          <a:p>
            <a:pPr marL="0" indent="0">
              <a:buNone/>
            </a:pPr>
            <a:r>
              <a:rPr lang="en-US" sz="3600" dirty="0" smtClean="0"/>
              <a:t>v. 12-struck or </a:t>
            </a:r>
            <a:r>
              <a:rPr lang="en-US" sz="3600" dirty="0" err="1" smtClean="0"/>
              <a:t>smited</a:t>
            </a:r>
            <a:r>
              <a:rPr lang="en-US" sz="3600" dirty="0" smtClean="0"/>
              <a:t>-Only time found in NT.  They were only giving a third of their light-Similar again to the 9</a:t>
            </a:r>
            <a:r>
              <a:rPr lang="en-US" sz="3600" baseline="30000" dirty="0" smtClean="0"/>
              <a:t>th</a:t>
            </a:r>
            <a:r>
              <a:rPr lang="en-US" sz="3600" dirty="0" smtClean="0"/>
              <a:t> plague on Egypt.  The sun was not permitted to shine on Egypt, but permitted to shine on Goshen.  Imagine how creation would be affected by this plague?</a:t>
            </a:r>
            <a:endParaRPr lang="en-US" sz="3600" dirty="0"/>
          </a:p>
        </p:txBody>
      </p:sp>
    </p:spTree>
    <p:extLst>
      <p:ext uri="{BB962C8B-B14F-4D97-AF65-F5344CB8AC3E}">
        <p14:creationId xmlns:p14="http://schemas.microsoft.com/office/powerpoint/2010/main" val="886190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Eagle-the Greek word </a:t>
            </a:r>
            <a:r>
              <a:rPr lang="en-US" dirty="0" err="1"/>
              <a:t>aetos</a:t>
            </a:r>
            <a:r>
              <a:rPr lang="en-US" dirty="0"/>
              <a:t> is a bird of prey like a vulture or an eagle.  Depending on context, it could be either.  An eagle or vulture referred to in Matthew 24:28.  Read text note on p. 223 of Brighton.  </a:t>
            </a:r>
          </a:p>
          <a:p>
            <a:pPr marL="0" indent="0">
              <a:buNone/>
            </a:pPr>
            <a:r>
              <a:rPr lang="en-US" dirty="0" smtClean="0"/>
              <a:t>Could connect with Jeremiah 4:13, Eagle used as imagery in Ezekiel 17:3, 7 to describe Nebuchadnezzar and Egypt-Those who brought judgment upon Israel.  Fulfillment of the Lord’s warning in Deut. 28:49.  </a:t>
            </a:r>
          </a:p>
          <a:p>
            <a:pPr marL="0" indent="0">
              <a:buNone/>
            </a:pPr>
            <a:r>
              <a:rPr lang="en-US" dirty="0" smtClean="0"/>
              <a:t>Woe</a:t>
            </a:r>
            <a:r>
              <a:rPr lang="en-US" smtClean="0"/>
              <a:t>, Woe, Woe-Jeremiah </a:t>
            </a:r>
            <a:r>
              <a:rPr lang="en-US" dirty="0" smtClean="0"/>
              <a:t>4:13, 4:31, 6:4, 13:27, Ezekiel </a:t>
            </a:r>
            <a:r>
              <a:rPr lang="en-US" dirty="0"/>
              <a:t>16:23, </a:t>
            </a:r>
            <a:r>
              <a:rPr lang="en-US" dirty="0" smtClean="0"/>
              <a:t>Isaiah 5:8ff.  Triple Woe-Not good.</a:t>
            </a:r>
            <a:endParaRPr lang="en-US" dirty="0"/>
          </a:p>
          <a:p>
            <a:pPr marL="0" indent="0">
              <a:buNone/>
            </a:pPr>
            <a:endParaRPr lang="en-US" dirty="0"/>
          </a:p>
        </p:txBody>
      </p:sp>
    </p:spTree>
    <p:extLst>
      <p:ext uri="{BB962C8B-B14F-4D97-AF65-F5344CB8AC3E}">
        <p14:creationId xmlns:p14="http://schemas.microsoft.com/office/powerpoint/2010/main" val="2332382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4000" dirty="0"/>
              <a:t>Transition now-These plagues are now related </a:t>
            </a:r>
            <a:r>
              <a:rPr lang="en-US" sz="4000" dirty="0" smtClean="0"/>
              <a:t>to other worldly things, like </a:t>
            </a:r>
            <a:r>
              <a:rPr lang="en-US" sz="4000" dirty="0"/>
              <a:t>Satan and </a:t>
            </a:r>
            <a:r>
              <a:rPr lang="en-US" sz="4000" dirty="0" smtClean="0"/>
              <a:t>things of </a:t>
            </a:r>
            <a:r>
              <a:rPr lang="en-US" sz="4000" dirty="0"/>
              <a:t>a spiritual nature.  Prior to this, it is calamities on our earth or its people by way of </a:t>
            </a:r>
            <a:r>
              <a:rPr lang="en-US" sz="4000" dirty="0" smtClean="0"/>
              <a:t>supernatural disasters </a:t>
            </a:r>
            <a:r>
              <a:rPr lang="en-US" sz="4000" dirty="0"/>
              <a:t>or </a:t>
            </a:r>
            <a:r>
              <a:rPr lang="en-US" sz="4000" dirty="0" smtClean="0"/>
              <a:t>things that do occur on earth naturally, but magnified.  </a:t>
            </a:r>
          </a:p>
          <a:p>
            <a:pPr marL="0" indent="0">
              <a:buNone/>
            </a:pPr>
            <a:r>
              <a:rPr lang="en-US" sz="4000" dirty="0" smtClean="0"/>
              <a:t>These last three trumpets blown are the three woes of 8:13.  </a:t>
            </a:r>
            <a:endParaRPr lang="en-US" sz="4000" dirty="0"/>
          </a:p>
        </p:txBody>
      </p:sp>
    </p:spTree>
    <p:extLst>
      <p:ext uri="{BB962C8B-B14F-4D97-AF65-F5344CB8AC3E}">
        <p14:creationId xmlns:p14="http://schemas.microsoft.com/office/powerpoint/2010/main" val="1550833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v</a:t>
            </a:r>
            <a:r>
              <a:rPr lang="en-US" dirty="0"/>
              <a:t>. 1-not the same star as fell before (Wormwood).  Represents a personality.  If you remember, angels were often represented by stars.  Rev. 1:20.  </a:t>
            </a:r>
            <a:r>
              <a:rPr lang="en-US" dirty="0" smtClean="0"/>
              <a:t>Brighton sees this star as Satan- “The star, as a stand-in for the one who has the key of the abyss and who is a ruler, has a personal name (look at 9:11) and is identified as the “angel of the abyss”.  The identity of this star is unmistakable, for it is the same personality that is embodied by the dragon in Rev. 12:3, and who is identified as the devil and Satan (12:9).”-p. 235-236</a:t>
            </a:r>
          </a:p>
          <a:p>
            <a:pPr marL="0" indent="0">
              <a:buNone/>
            </a:pPr>
            <a:r>
              <a:rPr lang="en-US" dirty="0" smtClean="0"/>
              <a:t>The Greek has a perfect tense- “the one who had fallen and continues to do so upon the earth.”</a:t>
            </a:r>
          </a:p>
          <a:p>
            <a:pPr marL="0" indent="0">
              <a:buNone/>
            </a:pPr>
            <a:endParaRPr lang="en-US" dirty="0"/>
          </a:p>
        </p:txBody>
      </p:sp>
    </p:spTree>
    <p:extLst>
      <p:ext uri="{BB962C8B-B14F-4D97-AF65-F5344CB8AC3E}">
        <p14:creationId xmlns:p14="http://schemas.microsoft.com/office/powerpoint/2010/main" val="2772230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a:t>It is Satan, although debated on that, however look at Luke 10:18.  Same as that in 12:3.  Jewish tradition would often depict fallen angels as fallen stars.  Satan now introduced to the narrative.  He will play a role the rest of the way in Revelation.  Found in Chapter 12 as the dragon, Perpetrator of Armageddon in Rev. 16, and of Gog and Magog in Revelation 20.  One of the things that challenges this assumption </a:t>
            </a:r>
            <a:r>
              <a:rPr lang="en-US" dirty="0" smtClean="0"/>
              <a:t>is that </a:t>
            </a:r>
            <a:r>
              <a:rPr lang="en-US" dirty="0"/>
              <a:t>Satan </a:t>
            </a:r>
            <a:r>
              <a:rPr lang="en-US" dirty="0" smtClean="0"/>
              <a:t>is </a:t>
            </a:r>
            <a:r>
              <a:rPr lang="en-US" dirty="0"/>
              <a:t>given the </a:t>
            </a:r>
            <a:r>
              <a:rPr lang="en-US" dirty="0" smtClean="0"/>
              <a:t>key to the abyss.  Is this the same as Christ being given the key to Death and Hades (Rev. 1:18)?   Good question.  It is interesting that John uses a different term here. </a:t>
            </a:r>
            <a:endParaRPr lang="en-US" dirty="0"/>
          </a:p>
        </p:txBody>
      </p:sp>
    </p:spTree>
    <p:extLst>
      <p:ext uri="{BB962C8B-B14F-4D97-AF65-F5344CB8AC3E}">
        <p14:creationId xmlns:p14="http://schemas.microsoft.com/office/powerpoint/2010/main" val="1418898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Abyss-read note on p. 232 of Brighton.  Some believe the Abyss is some place other than hades or hell.  Options:  1.  simply place for the dead.  2.  the prison of disobedient spirits.  Scripture is very clear however there are only two places outside of earth:  heaven and hell.  Only one blessed place and only one accursed place.  </a:t>
            </a:r>
            <a:r>
              <a:rPr lang="en-US" dirty="0" smtClean="0"/>
              <a:t>It could connect with Jude 6 or 2 Peter 2:4. Cast them into literally “Tartarus”.</a:t>
            </a:r>
            <a:endParaRPr lang="en-US" dirty="0"/>
          </a:p>
          <a:p>
            <a:pPr marL="0" indent="0">
              <a:buNone/>
            </a:pPr>
            <a:endParaRPr lang="en-US" dirty="0"/>
          </a:p>
        </p:txBody>
      </p:sp>
    </p:spTree>
    <p:extLst>
      <p:ext uri="{BB962C8B-B14F-4D97-AF65-F5344CB8AC3E}">
        <p14:creationId xmlns:p14="http://schemas.microsoft.com/office/powerpoint/2010/main" val="187051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10000"/>
          </a:bodyPr>
          <a:lstStyle/>
          <a:p>
            <a:pPr marL="0" indent="0">
              <a:buNone/>
            </a:pPr>
            <a:r>
              <a:rPr lang="en-US" dirty="0"/>
              <a:t>Literally in the Greek-“he handed them over or committed them to Tartarus</a:t>
            </a:r>
            <a:r>
              <a:rPr lang="en-US" dirty="0" smtClean="0"/>
              <a:t>.”</a:t>
            </a:r>
            <a:endParaRPr lang="en-US" dirty="0"/>
          </a:p>
          <a:p>
            <a:pPr marL="0" indent="0">
              <a:buNone/>
            </a:pPr>
            <a:r>
              <a:rPr lang="en-US" dirty="0" err="1"/>
              <a:t>Lenski</a:t>
            </a:r>
            <a:r>
              <a:rPr lang="en-US" dirty="0"/>
              <a:t>- “the verb does not occur elsewhere in the Bible.  The noun form occurs 3 times in the LXX, but there is no corresponding Hebrew term.  The word is of pagan origin, an evidence that Peter’s readers are of pagan origin, an evidence that Peter’s readers are converted pagans….It was essentially the Greek understanding of a place like hell, Hades or </a:t>
            </a:r>
            <a:r>
              <a:rPr lang="en-US" dirty="0" err="1"/>
              <a:t>Gehenna</a:t>
            </a:r>
            <a:r>
              <a:rPr lang="en-US" dirty="0"/>
              <a:t>.”- p. 310</a:t>
            </a:r>
          </a:p>
          <a:p>
            <a:pPr marL="0" indent="0">
              <a:buNone/>
            </a:pPr>
            <a:endParaRPr lang="en-US" dirty="0"/>
          </a:p>
          <a:p>
            <a:pPr marL="0" indent="0">
              <a:buNone/>
            </a:pPr>
            <a:r>
              <a:rPr lang="en-US" dirty="0"/>
              <a:t>Rogers- “Tartarus was the name in classical mythology for the subterranean abyss in which rebellious gods and other such being, like the Titans, were punished.  The word, however, was taken over into Hellenistic Judaism and used in the book of Enoch (I Enoch 20:2) in connection with fallen angels.”-p. 585</a:t>
            </a:r>
          </a:p>
          <a:p>
            <a:pPr marL="0" indent="0">
              <a:buNone/>
            </a:pPr>
            <a:endParaRPr lang="en-US" dirty="0"/>
          </a:p>
        </p:txBody>
      </p:sp>
    </p:spTree>
    <p:extLst>
      <p:ext uri="{BB962C8B-B14F-4D97-AF65-F5344CB8AC3E}">
        <p14:creationId xmlns:p14="http://schemas.microsoft.com/office/powerpoint/2010/main" val="117358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a:t>v. 1- silence in heaven-never a good thing.  They are aware of the gravity of the events.  The seventh seal is opened and the final events are imminent.  Silence in contrast to the scene he had just witnessed.  Silence because the hour has finally come.  Judgment on the earth.  Read Brighton p.213.</a:t>
            </a:r>
          </a:p>
          <a:p>
            <a:pPr marL="0" indent="0">
              <a:buNone/>
            </a:pPr>
            <a:r>
              <a:rPr lang="en-US" dirty="0" smtClean="0"/>
              <a:t>“half </a:t>
            </a:r>
            <a:r>
              <a:rPr lang="en-US" dirty="0"/>
              <a:t>an </a:t>
            </a:r>
            <a:r>
              <a:rPr lang="en-US" dirty="0" smtClean="0"/>
              <a:t>hour”-</a:t>
            </a:r>
            <a:r>
              <a:rPr lang="en-US" dirty="0"/>
              <a:t>symbolic of a short period of time.  No where in any Biblical literature is this word found elsewhere.  However</a:t>
            </a:r>
            <a:r>
              <a:rPr lang="en-US" dirty="0" smtClean="0"/>
              <a:t>, John uses hour as </a:t>
            </a:r>
            <a:r>
              <a:rPr lang="en-US" dirty="0"/>
              <a:t>a common designation for </a:t>
            </a:r>
            <a:r>
              <a:rPr lang="en-US" dirty="0" smtClean="0"/>
              <a:t>time or something important.  </a:t>
            </a:r>
            <a:r>
              <a:rPr lang="en-US" dirty="0"/>
              <a:t>John 1:39, 4:6, 19:14, I John 2:18, Rev. 3:3.</a:t>
            </a:r>
          </a:p>
          <a:p>
            <a:pPr marL="0" indent="0">
              <a:buNone/>
            </a:pPr>
            <a:endParaRPr lang="en-US" dirty="0"/>
          </a:p>
        </p:txBody>
      </p:sp>
    </p:spTree>
    <p:extLst>
      <p:ext uri="{BB962C8B-B14F-4D97-AF65-F5344CB8AC3E}">
        <p14:creationId xmlns:p14="http://schemas.microsoft.com/office/powerpoint/2010/main" val="2668022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marL="0" indent="0">
              <a:buNone/>
            </a:pPr>
            <a:r>
              <a:rPr lang="en-US" dirty="0"/>
              <a:t>Scripture does not give us an extended discourse on this sinning of the angels, but there was several allusions to it in Scripture. </a:t>
            </a:r>
          </a:p>
          <a:p>
            <a:pPr marL="0" indent="0">
              <a:buNone/>
            </a:pPr>
            <a:r>
              <a:rPr lang="en-US" dirty="0"/>
              <a:t>Jude 6, Luke 10:18, Revelation 12, 20:2, Allusion to it in Isaiah 24:21-23, Job 4:18.</a:t>
            </a:r>
          </a:p>
          <a:p>
            <a:pPr marL="0" indent="0">
              <a:buNone/>
            </a:pPr>
            <a:endParaRPr lang="en-US" dirty="0"/>
          </a:p>
          <a:p>
            <a:pPr marL="0" indent="0">
              <a:buNone/>
            </a:pPr>
            <a:r>
              <a:rPr lang="en-US" dirty="0"/>
              <a:t>Text note on Job 4:18- “God judged even the angels, the mightiest created beings known in Scripture.  The Bible never reveals the reason some angels fell into sin and rebellion against God, but pride may have been their downfall</a:t>
            </a:r>
            <a:r>
              <a:rPr lang="en-US" dirty="0" smtClean="0"/>
              <a:t>.”</a:t>
            </a:r>
            <a:endParaRPr lang="en-US" dirty="0"/>
          </a:p>
          <a:p>
            <a:pPr marL="0" indent="0">
              <a:buNone/>
            </a:pPr>
            <a:r>
              <a:rPr lang="en-US" dirty="0"/>
              <a:t>Isaiah 14:12-15 could refer to this.  </a:t>
            </a:r>
          </a:p>
          <a:p>
            <a:pPr marL="0" indent="0">
              <a:buNone/>
            </a:pPr>
            <a:endParaRPr lang="en-US" dirty="0"/>
          </a:p>
          <a:p>
            <a:pPr marL="0" indent="0">
              <a:buNone/>
            </a:pPr>
            <a:r>
              <a:rPr lang="en-US" dirty="0" err="1"/>
              <a:t>Lenski</a:t>
            </a:r>
            <a:r>
              <a:rPr lang="en-US" dirty="0"/>
              <a:t>- “These are the angels that fell before Adam’s fall.  What their sin was neither Peter nor Jude state.”-p. 309</a:t>
            </a:r>
          </a:p>
          <a:p>
            <a:pPr marL="0" indent="0">
              <a:buNone/>
            </a:pPr>
            <a:endParaRPr lang="en-US" dirty="0"/>
          </a:p>
        </p:txBody>
      </p:sp>
    </p:spTree>
    <p:extLst>
      <p:ext uri="{BB962C8B-B14F-4D97-AF65-F5344CB8AC3E}">
        <p14:creationId xmlns:p14="http://schemas.microsoft.com/office/powerpoint/2010/main" val="408650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marL="0" indent="0">
              <a:buNone/>
            </a:pPr>
            <a:r>
              <a:rPr lang="en-US" dirty="0" smtClean="0"/>
              <a:t>Therefore, another theory is that this is a good angel sent by God to release the hordes of Satan as judgment against the unbelieving world.  It could relate to the angel’s holding back the 4 winds in Revelation 7:1.  </a:t>
            </a:r>
          </a:p>
          <a:p>
            <a:pPr marL="0" indent="0">
              <a:buNone/>
            </a:pPr>
            <a:r>
              <a:rPr lang="en-US" dirty="0" err="1" smtClean="0"/>
              <a:t>Lenski</a:t>
            </a:r>
            <a:r>
              <a:rPr lang="en-US" dirty="0" smtClean="0"/>
              <a:t> doesn’t think this angel represents Satan.  He says, “The point of the personification of this star is simply that the whole judgment comes from God and is sent upon men as a curse.”-p. 288.</a:t>
            </a:r>
          </a:p>
          <a:p>
            <a:pPr marL="0" indent="0">
              <a:buNone/>
            </a:pPr>
            <a:endParaRPr lang="en-US" dirty="0"/>
          </a:p>
        </p:txBody>
      </p:sp>
    </p:spTree>
    <p:extLst>
      <p:ext uri="{BB962C8B-B14F-4D97-AF65-F5344CB8AC3E}">
        <p14:creationId xmlns:p14="http://schemas.microsoft.com/office/powerpoint/2010/main" val="385141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Wayne Mueller however, another Lutheran pastor, says, “Stars appear in Revelation both as a part of the natural world and as symbols of leaders.  In the seven letters to the churches, the stars referred to spiritual leaders of the congregations.  Here the star refers to an evil spiritual leader, the devil.  The star that “was given that key to the shaft of the Abyss” is the same the “angel of the Abyss” mentioned in v. 11.”</a:t>
            </a:r>
            <a:endParaRPr lang="en-US" sz="3600" dirty="0"/>
          </a:p>
        </p:txBody>
      </p:sp>
    </p:spTree>
    <p:extLst>
      <p:ext uri="{BB962C8B-B14F-4D97-AF65-F5344CB8AC3E}">
        <p14:creationId xmlns:p14="http://schemas.microsoft.com/office/powerpoint/2010/main" val="1460813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buNone/>
            </a:pPr>
            <a:r>
              <a:rPr lang="en-US" dirty="0" smtClean="0"/>
              <a:t>To me, I can see both points of view, however it does seem odd to me that Satan would “be given” the key to the shaft of the abyss.  In don’t know that this angel has to be the same as the one in 9:11.  Either way, this is representing Satan’s hordes being released to exert their full power against humanity as part of God’s judgment, but also being released for their final defeat by Christ.  I believe this relates to Revelation 20:1-3ff.  Satan’s power is restrained now to some degree against the church and the world.  Look at 2 Thess. 2:1-11.</a:t>
            </a:r>
            <a:endParaRPr lang="en-US" dirty="0"/>
          </a:p>
        </p:txBody>
      </p:sp>
    </p:spTree>
    <p:extLst>
      <p:ext uri="{BB962C8B-B14F-4D97-AF65-F5344CB8AC3E}">
        <p14:creationId xmlns:p14="http://schemas.microsoft.com/office/powerpoint/2010/main" val="38567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400" dirty="0" smtClean="0"/>
              <a:t>But a day is coming when he will unleash his full power in order to destroy all faith in Christ in the church, but the church will be protected and raised out of the earth when Christ returns and Satan is finally defeated.  </a:t>
            </a:r>
            <a:endParaRPr lang="en-US" sz="4400" dirty="0"/>
          </a:p>
        </p:txBody>
      </p:sp>
    </p:spTree>
    <p:extLst>
      <p:ext uri="{BB962C8B-B14F-4D97-AF65-F5344CB8AC3E}">
        <p14:creationId xmlns:p14="http://schemas.microsoft.com/office/powerpoint/2010/main" val="4212600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buNone/>
            </a:pPr>
            <a:r>
              <a:rPr lang="en-US" dirty="0" smtClean="0"/>
              <a:t>v.2-Lutheran Study Bible text notes- “Opened the shaft-Unleashing demonic forces. ‘rose smoke’-Evokes memories of the smoldering remains of Sodom and Gomorrah and thus symbolizes God’s wrath against evil.”-p. 2213</a:t>
            </a:r>
          </a:p>
          <a:p>
            <a:pPr marL="0" indent="0">
              <a:buNone/>
            </a:pPr>
            <a:r>
              <a:rPr lang="en-US" dirty="0" smtClean="0"/>
              <a:t>It could relate to Isaiah 34:9-10-The whole chapter is describing God’s future judgment on the nations.  Many images from Isaiah 34 show up in Revelation.  Also, like Psalm 18:6, Joel 2:30.</a:t>
            </a:r>
          </a:p>
          <a:p>
            <a:pPr marL="0" indent="0">
              <a:buNone/>
            </a:pPr>
            <a:r>
              <a:rPr lang="en-US" dirty="0"/>
              <a:t>Unlocks the depths of hell.  The smoke and its darkness graphically portray the spiritual darkness that covers the entire earth and its population.  Hell always described with fire and suffering-Matthew 25:41, Isaiah 66:24, Luke 16:19-31, Matthew 5:22, Revelation 21. </a:t>
            </a:r>
            <a:endParaRPr lang="en-US" dirty="0" smtClean="0"/>
          </a:p>
        </p:txBody>
      </p:sp>
    </p:spTree>
    <p:extLst>
      <p:ext uri="{BB962C8B-B14F-4D97-AF65-F5344CB8AC3E}">
        <p14:creationId xmlns:p14="http://schemas.microsoft.com/office/powerpoint/2010/main" val="433282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a:t>Locusts-Out of the rising smoke of hell-p.237 in Brighton.  Harm only the unbelievers.  Found in many different places in Scripture-Amos 7:1, Judges 6:5, Jeremiah 46:23, </a:t>
            </a:r>
            <a:r>
              <a:rPr lang="en-US" dirty="0" smtClean="0"/>
              <a:t>27, Joel </a:t>
            </a:r>
            <a:r>
              <a:rPr lang="en-US" dirty="0"/>
              <a:t>1:4, Exodus 10:12.  Plague of locusts in Exodus-continues that theme.  </a:t>
            </a:r>
            <a:endParaRPr lang="en-US" dirty="0" smtClean="0"/>
          </a:p>
          <a:p>
            <a:pPr marL="0" indent="0">
              <a:buNone/>
            </a:pPr>
            <a:r>
              <a:rPr lang="en-US" dirty="0" smtClean="0"/>
              <a:t>Scorpions-evidently </a:t>
            </a:r>
            <a:r>
              <a:rPr lang="en-US" dirty="0"/>
              <a:t>the wound of a scorpion was a slow-torturous death and almost always fatal to women and children, but to men only in the morning before the poison has been warmed by the sun.  Usually not lethal to older adults, but very painful and torturous. </a:t>
            </a:r>
            <a:r>
              <a:rPr lang="en-US" dirty="0" smtClean="0"/>
              <a:t> It could relate to Luke 10:19, which is connected with Satan’s work.  Could relate to Ezek. 2:6, Deut. 8:11-20 (v. 15).</a:t>
            </a:r>
            <a:endParaRPr lang="en-US" dirty="0"/>
          </a:p>
          <a:p>
            <a:pPr marL="0" indent="0">
              <a:buNone/>
            </a:pPr>
            <a:endParaRPr lang="en-US" dirty="0"/>
          </a:p>
        </p:txBody>
      </p:sp>
    </p:spTree>
    <p:extLst>
      <p:ext uri="{BB962C8B-B14F-4D97-AF65-F5344CB8AC3E}">
        <p14:creationId xmlns:p14="http://schemas.microsoft.com/office/powerpoint/2010/main" val="1253130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buNone/>
            </a:pPr>
            <a:r>
              <a:rPr lang="en-US" dirty="0" smtClean="0"/>
              <a:t>They are unleashed to attack, not creation or those sealed for Christ (7:3-4), but the unbelieving world.  </a:t>
            </a:r>
          </a:p>
          <a:p>
            <a:pPr marL="0" indent="0">
              <a:buNone/>
            </a:pPr>
            <a:r>
              <a:rPr lang="en-US" dirty="0"/>
              <a:t>Torture-for the purpose of punishment.  </a:t>
            </a:r>
          </a:p>
          <a:p>
            <a:pPr marL="0" indent="0">
              <a:buNone/>
            </a:pPr>
            <a:r>
              <a:rPr lang="en-US" dirty="0" smtClean="0"/>
              <a:t>5 </a:t>
            </a:r>
            <a:r>
              <a:rPr lang="en-US" dirty="0"/>
              <a:t>months-a time period possibly modeled after the life cycle of locusts.  Represents a shorter period of time-Probably half of ten, as ten is a number of completeness-The first woe is 5 months.  The 2nd woe is 5 months.   –Read from p. 238 in Brighton</a:t>
            </a:r>
            <a:r>
              <a:rPr lang="en-US" dirty="0" smtClean="0"/>
              <a:t>.</a:t>
            </a:r>
          </a:p>
          <a:p>
            <a:pPr marL="0" indent="0">
              <a:buNone/>
            </a:pPr>
            <a:r>
              <a:rPr lang="en-US" dirty="0" smtClean="0"/>
              <a:t>We can think of Satan’s attack on Job. </a:t>
            </a:r>
            <a:endParaRPr lang="en-US" dirty="0"/>
          </a:p>
          <a:p>
            <a:pPr marL="0" indent="0">
              <a:buNone/>
            </a:pPr>
            <a:endParaRPr lang="en-US" dirty="0"/>
          </a:p>
        </p:txBody>
      </p:sp>
    </p:spTree>
    <p:extLst>
      <p:ext uri="{BB962C8B-B14F-4D97-AF65-F5344CB8AC3E}">
        <p14:creationId xmlns:p14="http://schemas.microsoft.com/office/powerpoint/2010/main" val="1683687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sz="4000" dirty="0" smtClean="0"/>
              <a:t>Seek </a:t>
            </a:r>
            <a:r>
              <a:rPr lang="en-US" sz="4000" dirty="0"/>
              <a:t>death-Hosea 10:8, quoted in Luke 23:40</a:t>
            </a:r>
            <a:r>
              <a:rPr lang="en-US" sz="4000" dirty="0" smtClean="0"/>
              <a:t>.</a:t>
            </a:r>
          </a:p>
          <a:p>
            <a:pPr marL="0" indent="0">
              <a:buNone/>
            </a:pPr>
            <a:r>
              <a:rPr lang="en-US" sz="4000" dirty="0" smtClean="0"/>
              <a:t>Or Jeremiah 8:3.  </a:t>
            </a:r>
          </a:p>
          <a:p>
            <a:pPr marL="0" indent="0">
              <a:buNone/>
            </a:pPr>
            <a:r>
              <a:rPr lang="en-US" sz="4000" dirty="0" smtClean="0"/>
              <a:t>Literally, “the death is fleeing from them”.</a:t>
            </a:r>
          </a:p>
          <a:p>
            <a:pPr marL="0" indent="0">
              <a:buNone/>
            </a:pPr>
            <a:r>
              <a:rPr lang="en-US" sz="4000" dirty="0" smtClean="0"/>
              <a:t>Brighton- “God permits this to happen in order to move people to repentance (9:21).  Consequently, Satan and his demons cannot kill but only injure.  The warfare of the dragon against the church on earth is different.”-p. 237.</a:t>
            </a:r>
            <a:endParaRPr lang="en-US" sz="4000" dirty="0"/>
          </a:p>
          <a:p>
            <a:pPr marL="0" indent="0">
              <a:buNone/>
            </a:pPr>
            <a:endParaRPr lang="en-US" dirty="0"/>
          </a:p>
        </p:txBody>
      </p:sp>
    </p:spTree>
    <p:extLst>
      <p:ext uri="{BB962C8B-B14F-4D97-AF65-F5344CB8AC3E}">
        <p14:creationId xmlns:p14="http://schemas.microsoft.com/office/powerpoint/2010/main" val="2086293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a:t>These locust-like creatures resemble cavalry horses ready for battle-wearing crowns that appear to be gold-appear to have the victory, but they are imitation.  Trying to pass them off as true believers.-crowns have already shown up several times in Revelation-6:2, 4:4, 3:11, 2:10, </a:t>
            </a:r>
            <a:endParaRPr lang="en-US" dirty="0" smtClean="0"/>
          </a:p>
          <a:p>
            <a:pPr marL="0" indent="0">
              <a:buNone/>
            </a:pPr>
            <a:r>
              <a:rPr lang="en-US" dirty="0" smtClean="0"/>
              <a:t>Brighton- “The description of them is reminiscent of that of the locusts swarming over the land before the day of Yahweh as pictured in Joel 2.  Joel depicts them as a large army of horse cavalry (Joel 2:2-4).  Before them the nations are terrified, for everything in their path is overwhelmed as stubble is consumed by fire (Joel 2:5-10).”-p. 239</a:t>
            </a:r>
            <a:endParaRPr lang="en-US" dirty="0"/>
          </a:p>
          <a:p>
            <a:pPr marL="0" indent="0">
              <a:buNone/>
            </a:pPr>
            <a:endParaRPr lang="en-US" dirty="0"/>
          </a:p>
        </p:txBody>
      </p:sp>
    </p:spTree>
    <p:extLst>
      <p:ext uri="{BB962C8B-B14F-4D97-AF65-F5344CB8AC3E}">
        <p14:creationId xmlns:p14="http://schemas.microsoft.com/office/powerpoint/2010/main" val="1409072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pPr marL="0" indent="0">
              <a:buNone/>
            </a:pPr>
            <a:r>
              <a:rPr lang="en-US" dirty="0"/>
              <a:t>Who are these 7 angels?  Don’t know.  Common for God to use angels to carry out his work-Sodom and Gomorrah.  No where else in Scripture </a:t>
            </a:r>
            <a:r>
              <a:rPr lang="en-US" dirty="0" smtClean="0"/>
              <a:t>outside of Revelation are </a:t>
            </a:r>
            <a:r>
              <a:rPr lang="en-US" dirty="0"/>
              <a:t>7 angels referred to as a distinct group.  Could be the same 7 angels who represented the </a:t>
            </a:r>
            <a:r>
              <a:rPr lang="en-US" dirty="0" smtClean="0"/>
              <a:t>churches in Rev. 1:20.  </a:t>
            </a:r>
            <a:r>
              <a:rPr lang="en-US" dirty="0"/>
              <a:t>Read last paragraph p. 217</a:t>
            </a:r>
            <a:r>
              <a:rPr lang="en-US" dirty="0" smtClean="0"/>
              <a:t>. Intertestamental Jewish literature names up to seven chief angels in heaven (i.e.-I Enoch 20:1-8)</a:t>
            </a:r>
            <a:endParaRPr lang="en-US" dirty="0"/>
          </a:p>
          <a:p>
            <a:pPr marL="0" indent="0">
              <a:buNone/>
            </a:pPr>
            <a:r>
              <a:rPr lang="en-US" dirty="0" smtClean="0"/>
              <a:t>Trumpets-In OT times, the trumpet served to announce important events and give signals in time of war-Jericho-Joshua 6.  Also found </a:t>
            </a:r>
            <a:r>
              <a:rPr lang="en-US" dirty="0"/>
              <a:t>in the OT to announce eschatological events-Zeph. 1:14-16, Isa. 27:13, Zechariah </a:t>
            </a:r>
            <a:r>
              <a:rPr lang="en-US" dirty="0" smtClean="0"/>
              <a:t>9:14, Ezekiel 33:5, 7:14, Jer. 4:5, 19.  </a:t>
            </a:r>
            <a:r>
              <a:rPr lang="en-US" dirty="0"/>
              <a:t>Trumpets will announce Christ’s coming.  Matthew 24:29-31, I Corinth. 15:52, I Thess. 4:16.  </a:t>
            </a:r>
          </a:p>
          <a:p>
            <a:pPr marL="0" indent="0">
              <a:buNone/>
            </a:pPr>
            <a:endParaRPr lang="en-US" dirty="0"/>
          </a:p>
        </p:txBody>
      </p:sp>
    </p:spTree>
    <p:extLst>
      <p:ext uri="{BB962C8B-B14F-4D97-AF65-F5344CB8AC3E}">
        <p14:creationId xmlns:p14="http://schemas.microsoft.com/office/powerpoint/2010/main" val="983696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a:t>Appear likes humans-but rather demons-false prophets and antichrists.  </a:t>
            </a:r>
          </a:p>
          <a:p>
            <a:pPr marL="0" indent="0">
              <a:buNone/>
            </a:pPr>
            <a:r>
              <a:rPr lang="en-US" dirty="0" smtClean="0"/>
              <a:t>Hair </a:t>
            </a:r>
            <a:r>
              <a:rPr lang="en-US" dirty="0"/>
              <a:t>like women-They will act with human intelligence in cunning deception as well as with human beauty in cruel attraction.  Attract us to fornicate with them.  </a:t>
            </a:r>
          </a:p>
          <a:p>
            <a:pPr marL="0" indent="0">
              <a:buNone/>
            </a:pPr>
            <a:r>
              <a:rPr lang="en-US" dirty="0" smtClean="0"/>
              <a:t>Teeth </a:t>
            </a:r>
            <a:r>
              <a:rPr lang="en-US" dirty="0"/>
              <a:t>like a lion-they will attack with ferocity and savageness-Joel 1:6.</a:t>
            </a:r>
          </a:p>
          <a:p>
            <a:pPr marL="0" indent="0">
              <a:buNone/>
            </a:pPr>
            <a:r>
              <a:rPr lang="en-US" dirty="0" smtClean="0"/>
              <a:t>Their </a:t>
            </a:r>
            <a:r>
              <a:rPr lang="en-US" dirty="0"/>
              <a:t>armor is that of a foot soldier-They would be protected from counterattacks to some degree.  </a:t>
            </a:r>
          </a:p>
          <a:p>
            <a:pPr marL="0" indent="0">
              <a:buNone/>
            </a:pPr>
            <a:r>
              <a:rPr lang="en-US" dirty="0" smtClean="0"/>
              <a:t> The </a:t>
            </a:r>
            <a:r>
              <a:rPr lang="en-US" dirty="0"/>
              <a:t>noise-like the rumble of an invading army, meant to strike fear. </a:t>
            </a:r>
          </a:p>
        </p:txBody>
      </p:sp>
    </p:spTree>
    <p:extLst>
      <p:ext uri="{BB962C8B-B14F-4D97-AF65-F5344CB8AC3E}">
        <p14:creationId xmlns:p14="http://schemas.microsoft.com/office/powerpoint/2010/main" val="1641006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3600" dirty="0" smtClean="0"/>
              <a:t>Could this be a veiled way of referring to Rome and their soldiers who would attack the church at times?  Perhaps, but they are told to attack the unbelieving world, those not-sealed.  Therefore, I don’t know that we should think too hard on what or who these locust, monstrous creatures are supposed be in real life.  I think they just simply describe in the most horrific way Satan’s work in the world.  </a:t>
            </a:r>
          </a:p>
          <a:p>
            <a:pPr marL="0" indent="0">
              <a:buNone/>
            </a:pPr>
            <a:endParaRPr lang="en-US" dirty="0"/>
          </a:p>
        </p:txBody>
      </p:sp>
    </p:spTree>
    <p:extLst>
      <p:ext uri="{BB962C8B-B14F-4D97-AF65-F5344CB8AC3E}">
        <p14:creationId xmlns:p14="http://schemas.microsoft.com/office/powerpoint/2010/main" val="1481751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pPr marL="0" indent="0">
              <a:buNone/>
            </a:pPr>
            <a:r>
              <a:rPr lang="en-US" dirty="0" smtClean="0"/>
              <a:t>v.11- </a:t>
            </a:r>
            <a:r>
              <a:rPr lang="en-US" dirty="0"/>
              <a:t>Read text note on </a:t>
            </a:r>
            <a:r>
              <a:rPr lang="en-US" dirty="0" smtClean="0"/>
              <a:t>Apollyon </a:t>
            </a:r>
            <a:r>
              <a:rPr lang="en-US" dirty="0"/>
              <a:t>p.233 in Brighton.  He is the hordes leader-the one who directs and rules their actions.  Pictured as the dragon in 12:3-9.  Only time in the Bible where the “destroyer” is mentioned as a personal name for the devil.  He attempts to destroy all that is holy and godly.  </a:t>
            </a:r>
            <a:endParaRPr lang="en-US" dirty="0" smtClean="0"/>
          </a:p>
          <a:p>
            <a:pPr marL="0" indent="0">
              <a:buNone/>
            </a:pPr>
            <a:r>
              <a:rPr lang="en-US" dirty="0" smtClean="0"/>
              <a:t>Abaddon-Found in 5 places in OT-Job 26:6, 28:22, 31:12, Psalm 88:11, Proverbs 15:11.</a:t>
            </a:r>
          </a:p>
          <a:p>
            <a:pPr marL="0" indent="0">
              <a:buNone/>
            </a:pPr>
            <a:r>
              <a:rPr lang="en-US" dirty="0" smtClean="0"/>
              <a:t>Text note on Abaddon- “Bottomless pit; another name for </a:t>
            </a:r>
            <a:r>
              <a:rPr lang="en-US" dirty="0" err="1" smtClean="0"/>
              <a:t>Sheol</a:t>
            </a:r>
            <a:r>
              <a:rPr lang="en-US" dirty="0" smtClean="0"/>
              <a:t>.  Word comes from a verb meaning “to destroy” and describes a place of death and damnation (Job 28:22, 31:12) that is known to God.”  It seems to me to be a term as it is used beyond just the grave where everyone goes, but the idea of hell where people are punished in fire.  </a:t>
            </a:r>
            <a:endParaRPr lang="en-US" dirty="0"/>
          </a:p>
        </p:txBody>
      </p:sp>
    </p:spTree>
    <p:extLst>
      <p:ext uri="{BB962C8B-B14F-4D97-AF65-F5344CB8AC3E}">
        <p14:creationId xmlns:p14="http://schemas.microsoft.com/office/powerpoint/2010/main" val="2719308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Satan is the destroyer, the angel of the abyss.  </a:t>
            </a:r>
          </a:p>
          <a:p>
            <a:pPr marL="0" indent="0">
              <a:buNone/>
            </a:pPr>
            <a:r>
              <a:rPr lang="en-US" dirty="0" smtClean="0"/>
              <a:t>He </a:t>
            </a:r>
            <a:r>
              <a:rPr lang="en-US" dirty="0"/>
              <a:t>is attacking the ungodly portion of the human race.  We will see his attack on the church in Chapter 12.   Can only injure, not kill.  But he wants to destroy people for all of eternity, but not believing in the salvation through Christ. </a:t>
            </a:r>
          </a:p>
          <a:p>
            <a:pPr marL="0" indent="0">
              <a:buNone/>
            </a:pPr>
            <a:r>
              <a:rPr lang="en-US" dirty="0"/>
              <a:t>Satan-Adversary</a:t>
            </a:r>
          </a:p>
          <a:p>
            <a:pPr marL="0" indent="0">
              <a:buNone/>
            </a:pPr>
            <a:r>
              <a:rPr lang="en-US" dirty="0"/>
              <a:t>Devil-deceiver, slanderer/accuser</a:t>
            </a:r>
          </a:p>
          <a:p>
            <a:pPr marL="0" indent="0">
              <a:buNone/>
            </a:pPr>
            <a:endParaRPr lang="en-US" dirty="0"/>
          </a:p>
        </p:txBody>
      </p:sp>
    </p:spTree>
    <p:extLst>
      <p:ext uri="{BB962C8B-B14F-4D97-AF65-F5344CB8AC3E}">
        <p14:creationId xmlns:p14="http://schemas.microsoft.com/office/powerpoint/2010/main" val="2758548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a:t>v.13-golden altar-the one seen in Chapter 8.  Picture of it in Exodus 30:1-10.  Same altar is in Chapter 6:9.  the horns-the four corners of the altar.  Exodus 27:2.  Projections of the four corner posts.  They were symbols of help and refuge.  Psalm 18:2.  Read text note on 9:13 in study Bible.  </a:t>
            </a:r>
          </a:p>
          <a:p>
            <a:pPr marL="0" indent="0">
              <a:buNone/>
            </a:pPr>
            <a:endParaRPr lang="en-US" dirty="0"/>
          </a:p>
          <a:p>
            <a:pPr marL="0" indent="0">
              <a:buNone/>
            </a:pPr>
            <a:r>
              <a:rPr lang="en-US" dirty="0"/>
              <a:t>A voice-could be the voice of the angel in 8:3-5 or the voice of one of the martyrs from Chapter 6.  The saints were calling for the time.  The angel represents all those prayers.  Maybe both speaking as in one voice. </a:t>
            </a:r>
          </a:p>
        </p:txBody>
      </p:sp>
    </p:spTree>
    <p:extLst>
      <p:ext uri="{BB962C8B-B14F-4D97-AF65-F5344CB8AC3E}">
        <p14:creationId xmlns:p14="http://schemas.microsoft.com/office/powerpoint/2010/main" val="4042646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a:t>Interesting thought:  If the seven trumpet angels correspond with the 7 angels of the churches.  Compare this 6th woe with the message found in the 6th letter.  Read Brighton p. 242.  </a:t>
            </a:r>
          </a:p>
          <a:p>
            <a:pPr marL="0" indent="0">
              <a:buNone/>
            </a:pPr>
            <a:endParaRPr lang="en-US" dirty="0"/>
          </a:p>
          <a:p>
            <a:pPr marL="0" indent="0">
              <a:buNone/>
            </a:pPr>
            <a:r>
              <a:rPr lang="en-US" dirty="0"/>
              <a:t>Release the four </a:t>
            </a:r>
            <a:r>
              <a:rPr lang="en-US" dirty="0" smtClean="0"/>
              <a:t>angels-could correspond </a:t>
            </a:r>
            <a:r>
              <a:rPr lang="en-US" dirty="0"/>
              <a:t>to Chapter </a:t>
            </a:r>
            <a:r>
              <a:rPr lang="en-US" dirty="0" smtClean="0"/>
              <a:t>7:1-3.  </a:t>
            </a:r>
            <a:r>
              <a:rPr lang="en-US" dirty="0"/>
              <a:t>4 angels there hold back the four winds-the four horsemen of Chapter 6.  This time they are restraining Satan and his </a:t>
            </a:r>
            <a:r>
              <a:rPr lang="en-US" dirty="0" err="1"/>
              <a:t>minnons</a:t>
            </a:r>
            <a:r>
              <a:rPr lang="en-US" dirty="0"/>
              <a:t> full force until the end.  </a:t>
            </a:r>
          </a:p>
          <a:p>
            <a:pPr marL="0" indent="0">
              <a:buNone/>
            </a:pPr>
            <a:endParaRPr lang="en-US" dirty="0"/>
          </a:p>
          <a:p>
            <a:pPr marL="0" indent="0">
              <a:buNone/>
            </a:pPr>
            <a:r>
              <a:rPr lang="en-US" dirty="0"/>
              <a:t>Read Paragraphs in Brighton on p. 242-243 regarding The Four Angels from the River Euphrates.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9038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Brighton- “The four angels in 7:1-3 and also here in 9:14-15 are angels of judgment and punishment.  In Chapter 7, it was the judgment and punishment of God inflicted by people against other people as represented by the four horsemen.  In chapter 9, it is the judgment and punishment of God inflicted by the demonic forces of evil.”-p. 244.</a:t>
            </a:r>
            <a:endParaRPr lang="en-US" sz="3600" dirty="0"/>
          </a:p>
        </p:txBody>
      </p:sp>
    </p:spTree>
    <p:extLst>
      <p:ext uri="{BB962C8B-B14F-4D97-AF65-F5344CB8AC3E}">
        <p14:creationId xmlns:p14="http://schemas.microsoft.com/office/powerpoint/2010/main" val="3513440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Prepared for that hour, day, month, and year.-This action is reserved for the time of the end.  Once again, we cannot conceive of timelessness.  How it will all work temporarily is really a good question.  Is all this representing one day?  Is it representing a short period of time or longer?  It is a good question.  We know another 3</a:t>
            </a:r>
            <a:r>
              <a:rPr lang="en-US" baseline="30000" dirty="0" smtClean="0"/>
              <a:t>rd</a:t>
            </a:r>
            <a:r>
              <a:rPr lang="en-US" dirty="0" smtClean="0"/>
              <a:t> of mankind is killed by this releasing of judgment at the end.  </a:t>
            </a:r>
          </a:p>
          <a:p>
            <a:pPr marL="0" indent="0">
              <a:buNone/>
            </a:pPr>
            <a:r>
              <a:rPr lang="en-US" dirty="0" smtClean="0"/>
              <a:t>These strange locust-horses have riders.  Their number is almost to be countless.  Could connect again with 20:7-8.</a:t>
            </a:r>
          </a:p>
          <a:p>
            <a:pPr marL="0" indent="0">
              <a:buNone/>
            </a:pPr>
            <a:r>
              <a:rPr lang="en-US" dirty="0" smtClean="0"/>
              <a:t>200 million-Symbolic number-Read </a:t>
            </a:r>
            <a:r>
              <a:rPr lang="en-US" dirty="0"/>
              <a:t>text note on p. 234 in Brighton and Bible text note. </a:t>
            </a:r>
          </a:p>
        </p:txBody>
      </p:sp>
    </p:spTree>
    <p:extLst>
      <p:ext uri="{BB962C8B-B14F-4D97-AF65-F5344CB8AC3E}">
        <p14:creationId xmlns:p14="http://schemas.microsoft.com/office/powerpoint/2010/main" val="4064756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marL="0" indent="0">
              <a:buNone/>
            </a:pPr>
            <a:r>
              <a:rPr lang="en-US" dirty="0" smtClean="0"/>
              <a:t>Death </a:t>
            </a:r>
            <a:r>
              <a:rPr lang="en-US" dirty="0"/>
              <a:t>finds a portion of mankind-Now the hand of the angels themselves.  Not fellow humans, not events in nature, but death coming directly.  Prior to this, natural forces were influenced and it caused people to suffer (The first four trumpets), then the demonic spirits from the Abyss brought torment, but death alluded people (9:5), but now death comes on a portion of mankind.  The rest will live under its terror (Hebrews 2:15).</a:t>
            </a:r>
          </a:p>
          <a:p>
            <a:pPr marL="0" indent="0">
              <a:buNone/>
            </a:pPr>
            <a:endParaRPr lang="en-US" dirty="0"/>
          </a:p>
        </p:txBody>
      </p:sp>
    </p:spTree>
    <p:extLst>
      <p:ext uri="{BB962C8B-B14F-4D97-AF65-F5344CB8AC3E}">
        <p14:creationId xmlns:p14="http://schemas.microsoft.com/office/powerpoint/2010/main" val="3376503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229600" cy="5973763"/>
          </a:xfrm>
        </p:spPr>
        <p:txBody>
          <a:bodyPr>
            <a:normAutofit fontScale="85000" lnSpcReduction="20000"/>
          </a:bodyPr>
          <a:lstStyle/>
          <a:p>
            <a:pPr marL="0" indent="0">
              <a:buNone/>
            </a:pPr>
            <a:r>
              <a:rPr lang="en-US" dirty="0"/>
              <a:t>Heads like lions-In 9:8, they had teeth like lions-able to torture with their teeth, but not kill, now they have the full heads and they not only torment, but kill.  </a:t>
            </a:r>
          </a:p>
          <a:p>
            <a:pPr marL="0" indent="0">
              <a:buNone/>
            </a:pPr>
            <a:r>
              <a:rPr lang="en-US" dirty="0"/>
              <a:t>The power to attack by these demons is in their mouths-Their mouths kill, their tails injure or torment.  Implies the 2/3 of the world’s inhabitants left will be left to be tormented.    </a:t>
            </a:r>
          </a:p>
          <a:p>
            <a:pPr marL="0" indent="0">
              <a:buNone/>
            </a:pPr>
            <a:endParaRPr lang="en-US" dirty="0"/>
          </a:p>
          <a:p>
            <a:pPr marL="0" indent="0">
              <a:buNone/>
            </a:pPr>
            <a:r>
              <a:rPr lang="en-US" dirty="0"/>
              <a:t>Paul equates idolatry with worshipping demons in I Corinthians 10:19-20.  </a:t>
            </a:r>
            <a:r>
              <a:rPr lang="en-US" dirty="0" smtClean="0"/>
              <a:t>Idols </a:t>
            </a:r>
            <a:r>
              <a:rPr lang="en-US" dirty="0"/>
              <a:t>of silver and gold-Psalm 115:4-7.</a:t>
            </a:r>
          </a:p>
          <a:p>
            <a:pPr marL="0" indent="0">
              <a:buNone/>
            </a:pPr>
            <a:r>
              <a:rPr lang="en-US" dirty="0" smtClean="0"/>
              <a:t>Magic </a:t>
            </a:r>
            <a:r>
              <a:rPr lang="en-US" dirty="0"/>
              <a:t>arts-read text note in Brighton p. 234-235.  Read also 2nd Paragraph on p. 248.  </a:t>
            </a:r>
          </a:p>
          <a:p>
            <a:pPr marL="0" indent="0">
              <a:buNone/>
            </a:pPr>
            <a:r>
              <a:rPr lang="en-US" dirty="0" err="1" smtClean="0"/>
              <a:t>Porneia</a:t>
            </a:r>
            <a:r>
              <a:rPr lang="en-US" dirty="0" smtClean="0"/>
              <a:t>-sexual </a:t>
            </a:r>
            <a:r>
              <a:rPr lang="en-US" dirty="0"/>
              <a:t>immorality.  </a:t>
            </a:r>
          </a:p>
          <a:p>
            <a:pPr marL="0" indent="0">
              <a:buNone/>
            </a:pPr>
            <a:endParaRPr lang="en-US" dirty="0"/>
          </a:p>
          <a:p>
            <a:pPr marL="0" indent="0">
              <a:buNone/>
            </a:pPr>
            <a:r>
              <a:rPr lang="en-US" dirty="0"/>
              <a:t>In Conclusion, read Brighton p. 248 last paragraph. </a:t>
            </a:r>
          </a:p>
        </p:txBody>
      </p:sp>
    </p:spTree>
    <p:extLst>
      <p:ext uri="{BB962C8B-B14F-4D97-AF65-F5344CB8AC3E}">
        <p14:creationId xmlns:p14="http://schemas.microsoft.com/office/powerpoint/2010/main" val="174380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a:t>The prayers-should not be limited to just those the martyrs are saying back in Chapter 6.  All the prayers of the </a:t>
            </a:r>
            <a:r>
              <a:rPr lang="en-US" dirty="0" smtClean="0"/>
              <a:t>saints </a:t>
            </a:r>
            <a:r>
              <a:rPr lang="en-US" dirty="0"/>
              <a:t>rise to Him.  </a:t>
            </a:r>
          </a:p>
          <a:p>
            <a:pPr marL="0" indent="0">
              <a:buNone/>
            </a:pPr>
            <a:r>
              <a:rPr lang="en-US" dirty="0"/>
              <a:t>Incense Altar-image from the OT-Exodus 30:7-8.  Same altar as in Chapter 6.  Connected to Chapter 6.</a:t>
            </a:r>
          </a:p>
          <a:p>
            <a:pPr marL="0" indent="0">
              <a:buNone/>
            </a:pPr>
            <a:r>
              <a:rPr lang="en-US" dirty="0" smtClean="0"/>
              <a:t>Continuous </a:t>
            </a:r>
            <a:r>
              <a:rPr lang="en-US" dirty="0"/>
              <a:t>action-take the censer, fills it with fire and hurls it to earth.  The silence is broken</a:t>
            </a:r>
            <a:r>
              <a:rPr lang="en-US" dirty="0" smtClean="0"/>
              <a:t>.</a:t>
            </a:r>
          </a:p>
          <a:p>
            <a:pPr marL="0" indent="0">
              <a:buNone/>
            </a:pPr>
            <a:r>
              <a:rPr lang="en-US" dirty="0" smtClean="0"/>
              <a:t>It is like Ezekiel 10:1-2, 6-8.-This scattering over the city was God’s judgment over the city of Jerusalem for its idolatry.  </a:t>
            </a:r>
            <a:endParaRPr lang="en-US" dirty="0"/>
          </a:p>
          <a:p>
            <a:pPr marL="0" indent="0">
              <a:buNone/>
            </a:pPr>
            <a:endParaRPr lang="en-US" dirty="0"/>
          </a:p>
        </p:txBody>
      </p:sp>
    </p:spTree>
    <p:extLst>
      <p:ext uri="{BB962C8B-B14F-4D97-AF65-F5344CB8AC3E}">
        <p14:creationId xmlns:p14="http://schemas.microsoft.com/office/powerpoint/2010/main" val="42246799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People keep on living so contrary to God’s Word even after seeing and experiencing these terrible events.  </a:t>
            </a:r>
          </a:p>
          <a:p>
            <a:pPr marL="0" indent="0">
              <a:buNone/>
            </a:pPr>
            <a:r>
              <a:rPr lang="en-US" dirty="0" smtClean="0"/>
              <a:t>The seriousness of these sins-I Corinthians 6:9-10, Galatians 5:18-21, Ephesians 5:5, Revelation 21:8, 27.</a:t>
            </a:r>
          </a:p>
          <a:p>
            <a:pPr marL="0" indent="0">
              <a:buNone/>
            </a:pPr>
            <a:r>
              <a:rPr lang="en-US" smtClean="0"/>
              <a:t>Psalm 7:12, 18:14, 21:12, 38:2</a:t>
            </a:r>
            <a:endParaRPr lang="en-US" dirty="0"/>
          </a:p>
        </p:txBody>
      </p:sp>
    </p:spTree>
    <p:extLst>
      <p:ext uri="{BB962C8B-B14F-4D97-AF65-F5344CB8AC3E}">
        <p14:creationId xmlns:p14="http://schemas.microsoft.com/office/powerpoint/2010/main" val="1939770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marL="0" indent="0" algn="ctr">
              <a:buNone/>
            </a:pPr>
            <a:r>
              <a:rPr lang="en-US" u="sng" dirty="0" smtClean="0"/>
              <a:t>Chapter 10</a:t>
            </a:r>
            <a:endParaRPr lang="en-US" dirty="0" smtClean="0"/>
          </a:p>
          <a:p>
            <a:pPr marL="0" indent="0">
              <a:buNone/>
            </a:pPr>
            <a:r>
              <a:rPr lang="en-US" dirty="0"/>
              <a:t>Interlude between the 6</a:t>
            </a:r>
            <a:r>
              <a:rPr lang="en-US" baseline="30000" dirty="0"/>
              <a:t>th</a:t>
            </a:r>
            <a:r>
              <a:rPr lang="en-US" dirty="0"/>
              <a:t> and 7</a:t>
            </a:r>
            <a:r>
              <a:rPr lang="en-US" baseline="30000" dirty="0"/>
              <a:t>th</a:t>
            </a:r>
            <a:r>
              <a:rPr lang="en-US" dirty="0"/>
              <a:t> scenes, like in Chapters 6-:8:1.  This interlude pictures the church in mission and God’s protection of her in that mission.  Read Introduction by Brighton p.252</a:t>
            </a:r>
            <a:r>
              <a:rPr lang="en-US" dirty="0" smtClean="0"/>
              <a:t>.</a:t>
            </a:r>
          </a:p>
          <a:p>
            <a:pPr marL="0" indent="0">
              <a:buNone/>
            </a:pPr>
            <a:r>
              <a:rPr lang="en-US" dirty="0" err="1" smtClean="0"/>
              <a:t>Lenski</a:t>
            </a:r>
            <a:r>
              <a:rPr lang="en-US" dirty="0" smtClean="0"/>
              <a:t> is similar- “Many ask in regard to the six trumpets, especially in regard to the 5</a:t>
            </a:r>
            <a:r>
              <a:rPr lang="en-US" baseline="30000" dirty="0" smtClean="0"/>
              <a:t>th</a:t>
            </a:r>
            <a:r>
              <a:rPr lang="en-US" dirty="0" smtClean="0"/>
              <a:t> and 6</a:t>
            </a:r>
            <a:r>
              <a:rPr lang="en-US" baseline="30000" dirty="0" smtClean="0"/>
              <a:t>th</a:t>
            </a:r>
            <a:r>
              <a:rPr lang="en-US" dirty="0" smtClean="0"/>
              <a:t>, “what about the church during the gradation of the judgments of delusion here depicted?...The six trumpet scenes say nothing whatever about the church; all that pertains to the church as regards the six trumpets is embodied in the separate vision of 10:1-11:13”-p. 310-311.</a:t>
            </a:r>
          </a:p>
          <a:p>
            <a:pPr marL="0" indent="0">
              <a:buNone/>
            </a:pPr>
            <a:r>
              <a:rPr lang="en-US" dirty="0" smtClean="0"/>
              <a:t>He sees this section as serving a similar function to Chapter 7 in Revelation.  He sees this vision of the church as extending through the entire time of the six trumpets, like Chapter 7 representing the time of the six seals.</a:t>
            </a:r>
            <a:endParaRPr lang="en-US" dirty="0"/>
          </a:p>
          <a:p>
            <a:endParaRPr lang="en-US" dirty="0"/>
          </a:p>
          <a:p>
            <a:pPr marL="0" indent="0">
              <a:buNone/>
            </a:pPr>
            <a:endParaRPr lang="en-US" dirty="0"/>
          </a:p>
        </p:txBody>
      </p:sp>
    </p:spTree>
    <p:extLst>
      <p:ext uri="{BB962C8B-B14F-4D97-AF65-F5344CB8AC3E}">
        <p14:creationId xmlns:p14="http://schemas.microsoft.com/office/powerpoint/2010/main" val="4006546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lstStyle/>
          <a:p>
            <a:pPr marL="0" indent="0">
              <a:buNone/>
            </a:pPr>
            <a:r>
              <a:rPr lang="en-US" dirty="0"/>
              <a:t>Different angel from the 7 we have just seen blowing trumpets.  A lot made of this angel being mighty or strong.  Lots of speculation on this angel. Other times in Revelation angels are mentioned as mighty or strong-Rev. 5:2, 18:21, </a:t>
            </a:r>
          </a:p>
          <a:p>
            <a:pPr marL="0" indent="0">
              <a:buNone/>
            </a:pPr>
            <a:r>
              <a:rPr lang="en-US" dirty="0"/>
              <a:t>An angel coming down out of heaven-18:1, 20:1, </a:t>
            </a:r>
          </a:p>
          <a:p>
            <a:pPr marL="0" indent="0">
              <a:buNone/>
            </a:pPr>
            <a:endParaRPr lang="en-US" dirty="0"/>
          </a:p>
        </p:txBody>
      </p:sp>
    </p:spTree>
    <p:extLst>
      <p:ext uri="{BB962C8B-B14F-4D97-AF65-F5344CB8AC3E}">
        <p14:creationId xmlns:p14="http://schemas.microsoft.com/office/powerpoint/2010/main" val="760568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What is the role of this angel?</a:t>
            </a:r>
          </a:p>
          <a:p>
            <a:pPr marL="0" indent="0">
              <a:buNone/>
            </a:pPr>
            <a:r>
              <a:rPr lang="en-US" sz="4000" dirty="0" smtClean="0"/>
              <a:t>Brighton- “While the seven trumpet-angels are mediators of the prophetic message on behalf of the Lord Christ, this angel from heaven has an entirely different role, that of commissioning (Or recommissioning) John on behalf of the exalted Christ.”-p. 252-253.</a:t>
            </a:r>
            <a:endParaRPr lang="en-US" sz="4000" dirty="0"/>
          </a:p>
        </p:txBody>
      </p:sp>
    </p:spTree>
    <p:extLst>
      <p:ext uri="{BB962C8B-B14F-4D97-AF65-F5344CB8AC3E}">
        <p14:creationId xmlns:p14="http://schemas.microsoft.com/office/powerpoint/2010/main" val="18477309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pPr marL="0" indent="0">
              <a:buNone/>
            </a:pPr>
            <a:r>
              <a:rPr lang="en-US" dirty="0" smtClean="0"/>
              <a:t>Some have speculated that this could be a cryptic way of referring to Gabriel.  Gabriel in Hebrew does mean “mighty one of God.” Both the angels Gabriel and Michael appear in Daniel and some have suggested that as Michael has a role in Revelation (12:7), so also Gabriel appears in a role as the “mighty” angel from heaven.  However, John never mentions this angel by name, like he does Michael later.  Therefore, it can only be speculation.  However, it could imply that this is an angel perhaps endowed with more might or power than some angels from God.  Also, the fact that it comes down out of heaven implies it is probably sent from God’s presence and is perhaps one of the chief angels in heaven.  It acts under God’s authority and in his stead. </a:t>
            </a:r>
            <a:endParaRPr lang="en-US" dirty="0"/>
          </a:p>
        </p:txBody>
      </p:sp>
    </p:spTree>
    <p:extLst>
      <p:ext uri="{BB962C8B-B14F-4D97-AF65-F5344CB8AC3E}">
        <p14:creationId xmlns:p14="http://schemas.microsoft.com/office/powerpoint/2010/main" val="1925723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pPr marL="0" indent="0">
              <a:buNone/>
            </a:pPr>
            <a:r>
              <a:rPr lang="en-US" dirty="0" smtClean="0"/>
              <a:t>Wrapped in a cloud-Usually in the Bible, it is the Lord himself who is associated with a cloud-In the wilderness (Ex. 13:21, 14:19-20, Num. 9:17-21). </a:t>
            </a:r>
          </a:p>
          <a:p>
            <a:pPr marL="0" indent="0">
              <a:buNone/>
            </a:pPr>
            <a:r>
              <a:rPr lang="en-US" dirty="0" smtClean="0"/>
              <a:t>God spoke to Moses through the cloud (Ex. 24:15-18). The cloud covered the tabernacle (Ex. 40:34-35).  Therefore, the cloud is associated with the Lord or “the angel of the Lord”.</a:t>
            </a:r>
          </a:p>
          <a:p>
            <a:pPr marL="0" indent="0">
              <a:buNone/>
            </a:pPr>
            <a:r>
              <a:rPr lang="en-US" dirty="0" smtClean="0"/>
              <a:t>Remember God the Father spoke to Jesus out of a cloud at his Transfiguration-Matt. 17:5.</a:t>
            </a:r>
          </a:p>
          <a:p>
            <a:pPr marL="0" indent="0">
              <a:buNone/>
            </a:pPr>
            <a:r>
              <a:rPr lang="en-US" dirty="0" smtClean="0"/>
              <a:t>Only God is usually referred to as covered or clothed with a cloud.  Other than God, the angel of Rev. 10:1 is the only figure in the Bible who is clothed with a cloud.  Coming with the authority of the Lord.  Brighton-”The angel wears the mantle of God as he commissions John to proclaim the message to all peoples (10:11).”-p. 258</a:t>
            </a:r>
            <a:endParaRPr lang="en-US" dirty="0"/>
          </a:p>
        </p:txBody>
      </p:sp>
    </p:spTree>
    <p:extLst>
      <p:ext uri="{BB962C8B-B14F-4D97-AF65-F5344CB8AC3E}">
        <p14:creationId xmlns:p14="http://schemas.microsoft.com/office/powerpoint/2010/main" val="40455077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t>“with a </a:t>
            </a:r>
            <a:r>
              <a:rPr lang="en-US" dirty="0"/>
              <a:t>rainbow over his head”-Rainbow above his head-where we get the idea of a halo-Greek word Iris, refers to a complete circle, a rainbow-like halo. </a:t>
            </a:r>
            <a:r>
              <a:rPr lang="en-US" dirty="0" smtClean="0"/>
              <a:t>Like God on his throne-Rev. 4:3.  Brighton sees this as a potential sign that he comes bearing the grace of God-back to after the flood. </a:t>
            </a:r>
          </a:p>
          <a:p>
            <a:pPr marL="0" indent="0">
              <a:buNone/>
            </a:pPr>
            <a:r>
              <a:rPr lang="en-US" dirty="0" smtClean="0"/>
              <a:t>“Face </a:t>
            </a:r>
            <a:r>
              <a:rPr lang="en-US" dirty="0"/>
              <a:t>shines like the </a:t>
            </a:r>
            <a:r>
              <a:rPr lang="en-US" dirty="0" smtClean="0"/>
              <a:t>sun”-like Jesus-1:16</a:t>
            </a:r>
            <a:r>
              <a:rPr lang="en-US" dirty="0"/>
              <a:t>. In Matthew 17:2, Transfiguration, Jesus’ face shone like the sun.  Symbol of God’s glory.  </a:t>
            </a:r>
          </a:p>
          <a:p>
            <a:pPr marL="0" indent="0">
              <a:buNone/>
            </a:pPr>
            <a:r>
              <a:rPr lang="en-US" dirty="0" smtClean="0"/>
              <a:t>“Legs </a:t>
            </a:r>
            <a:r>
              <a:rPr lang="en-US" dirty="0"/>
              <a:t>like pillars of </a:t>
            </a:r>
            <a:r>
              <a:rPr lang="en-US" dirty="0" smtClean="0"/>
              <a:t>fire”-Like </a:t>
            </a:r>
            <a:r>
              <a:rPr lang="en-US" dirty="0"/>
              <a:t>the feet of the Jesus in 1:15, and the Son of Man in Daniel 10:4-6.  Read p. 262 in Brighton.</a:t>
            </a:r>
          </a:p>
          <a:p>
            <a:pPr marL="0" indent="0">
              <a:buNone/>
            </a:pPr>
            <a:endParaRPr lang="en-US" dirty="0"/>
          </a:p>
        </p:txBody>
      </p:sp>
    </p:spTree>
    <p:extLst>
      <p:ext uri="{BB962C8B-B14F-4D97-AF65-F5344CB8AC3E}">
        <p14:creationId xmlns:p14="http://schemas.microsoft.com/office/powerpoint/2010/main" val="19777064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What do all these details mean?  We can only guess.  Symbolic that the angel is coming with the authority, grace, glory, and power of the Lord.  </a:t>
            </a:r>
          </a:p>
          <a:p>
            <a:pPr marL="0" indent="0">
              <a:buNone/>
            </a:pPr>
            <a:r>
              <a:rPr lang="en-US" dirty="0" smtClean="0"/>
              <a:t>I think it is meant to possibly connect with the mysterious figure in Ezekiel 8:2 who takes Ezekiel in visions to see Jerusalem and then he warns that he will act in wrath.  He clearly speaks as if he is God or representing God-8:6, 18.</a:t>
            </a:r>
          </a:p>
          <a:p>
            <a:pPr marL="0" indent="0">
              <a:buNone/>
            </a:pPr>
            <a:r>
              <a:rPr lang="en-US" dirty="0" smtClean="0"/>
              <a:t>Horace Hummel in his Ezekiel commentary sees this figure as potentially the pre-incarnate Christ- He says, “this is no angelic messenger or interpreter as in chapters 40-48, but clearly Yahweh himself in a form ‘like a man’.  This is another appearance of the pre-incarnate Christ”-p. 246.</a:t>
            </a:r>
            <a:endParaRPr lang="en-US" dirty="0"/>
          </a:p>
        </p:txBody>
      </p:sp>
    </p:spTree>
    <p:extLst>
      <p:ext uri="{BB962C8B-B14F-4D97-AF65-F5344CB8AC3E}">
        <p14:creationId xmlns:p14="http://schemas.microsoft.com/office/powerpoint/2010/main" val="15650531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It is why some take this figure to be more than just an angel, but a veiled way of referring to Jesus himself much like in Revelation 1.  Now why he is referred to as an </a:t>
            </a:r>
            <a:r>
              <a:rPr lang="en-US" sz="3600" dirty="0" err="1" smtClean="0"/>
              <a:t>angellos</a:t>
            </a:r>
            <a:r>
              <a:rPr lang="en-US" sz="3600" dirty="0" smtClean="0"/>
              <a:t> is curious, although the Greek word </a:t>
            </a:r>
            <a:r>
              <a:rPr lang="en-US" sz="3600" dirty="0" err="1" smtClean="0"/>
              <a:t>angellos</a:t>
            </a:r>
            <a:r>
              <a:rPr lang="en-US" sz="3600" dirty="0" smtClean="0"/>
              <a:t> can mean angel or it can mean messenger.  </a:t>
            </a:r>
          </a:p>
          <a:p>
            <a:pPr marL="0" indent="0">
              <a:buNone/>
            </a:pPr>
            <a:r>
              <a:rPr lang="en-US" sz="3600" dirty="0" err="1" smtClean="0"/>
              <a:t>Lenski</a:t>
            </a:r>
            <a:r>
              <a:rPr lang="en-US" sz="3600" dirty="0" smtClean="0"/>
              <a:t> dismisses this assertion because it is too much like “another angel” found in 8:3.  </a:t>
            </a:r>
          </a:p>
          <a:p>
            <a:pPr marL="0" indent="0">
              <a:buNone/>
            </a:pPr>
            <a:r>
              <a:rPr lang="en-US" sz="3600" dirty="0" smtClean="0"/>
              <a:t>Brighton too just sees this as referring to a particular angel.  </a:t>
            </a:r>
            <a:endParaRPr lang="en-US" sz="3600" dirty="0"/>
          </a:p>
        </p:txBody>
      </p:sp>
    </p:spTree>
    <p:extLst>
      <p:ext uri="{BB962C8B-B14F-4D97-AF65-F5344CB8AC3E}">
        <p14:creationId xmlns:p14="http://schemas.microsoft.com/office/powerpoint/2010/main" val="2036337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85000" lnSpcReduction="20000"/>
          </a:bodyPr>
          <a:lstStyle/>
          <a:p>
            <a:pPr marL="0" indent="0">
              <a:buNone/>
            </a:pPr>
            <a:r>
              <a:rPr lang="en-US" dirty="0" smtClean="0"/>
              <a:t>Probably </a:t>
            </a:r>
            <a:r>
              <a:rPr lang="en-US" dirty="0"/>
              <a:t>the reference to the little scroll-means a </a:t>
            </a:r>
            <a:r>
              <a:rPr lang="en-US" dirty="0" smtClean="0"/>
              <a:t>part of the larger </a:t>
            </a:r>
            <a:r>
              <a:rPr lang="en-US" dirty="0"/>
              <a:t>revelation </a:t>
            </a:r>
            <a:r>
              <a:rPr lang="en-US" dirty="0" smtClean="0"/>
              <a:t>of Chapters 6-22, represented by the seven-sealed scroll of 5:1ff.</a:t>
            </a:r>
          </a:p>
          <a:p>
            <a:pPr marL="0" indent="0">
              <a:buNone/>
            </a:pPr>
            <a:r>
              <a:rPr lang="en-US" dirty="0" smtClean="0"/>
              <a:t>The </a:t>
            </a:r>
            <a:r>
              <a:rPr lang="en-US" dirty="0"/>
              <a:t>angel standing astride the earth-Read p.263-264.  The size of the angel here in Revelation 10 draws attention to the important mission for which he has been sent by God.    He represents the mission of the church on earth.  The gates of hell cannot stand against it (Matthew 16:18).   There was some tradition in both Jewish and Christian circles of angelic figures of an enormous size.  Lot of speculation whether this was a created angel for this purpose or a symbolic guise for Christ himself, or is supposed to be connected with the angel of Yahweh in the OT.  Regardless, it is Christ who is doing the commissioning.  Whether it be telling the angel himself or him disguising himself as this angel. </a:t>
            </a:r>
            <a:endParaRPr lang="en-US" dirty="0" smtClean="0"/>
          </a:p>
        </p:txBody>
      </p:sp>
    </p:spTree>
    <p:extLst>
      <p:ext uri="{BB962C8B-B14F-4D97-AF65-F5344CB8AC3E}">
        <p14:creationId xmlns:p14="http://schemas.microsoft.com/office/powerpoint/2010/main" val="32867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v.5- </a:t>
            </a:r>
            <a:r>
              <a:rPr lang="en-US" dirty="0"/>
              <a:t>fire from heaven-Sodom &amp; Gomorrah, </a:t>
            </a:r>
            <a:r>
              <a:rPr lang="en-US" dirty="0" smtClean="0"/>
              <a:t>Leviticus 9:23-24, Numbers 11:1, Judges 6:21, I Kings 18:38, I Chron. 21:26, 2 Kings 1:10-12, 2 Chron. 7:1-3, Ezekiel </a:t>
            </a:r>
            <a:r>
              <a:rPr lang="en-US" dirty="0"/>
              <a:t>10:1-8, 11:1-2, 2 Peter 3:10,  The hurling of fire represents the answer of God to the prayers of the saints that have been supplemented by Christ’s own mighty intercession.  God’s judgments come to destroy and to warn until the climax of the final judgment is reached. (11:15-19).  6:12 and 11:15 take us to the end.  </a:t>
            </a:r>
            <a:endParaRPr lang="en-US" dirty="0" smtClean="0"/>
          </a:p>
          <a:p>
            <a:pPr marL="0" indent="0">
              <a:buNone/>
            </a:pPr>
            <a:r>
              <a:rPr lang="en-US" dirty="0" smtClean="0"/>
              <a:t>We see the culmination in Rev. 20:9, Hebrews 10:27, 2 Thess. 1:7-9, Isaiah 66:15-16, Ps. 21:9, Is. 30:30-33, Ps. 97:1-5, </a:t>
            </a:r>
            <a:r>
              <a:rPr lang="en-US" smtClean="0"/>
              <a:t>Ezekiel 38:22, 39:6.</a:t>
            </a:r>
            <a:endParaRPr lang="en-US" dirty="0"/>
          </a:p>
          <a:p>
            <a:pPr marL="0" indent="0">
              <a:buNone/>
            </a:pPr>
            <a:endParaRPr lang="en-US" dirty="0"/>
          </a:p>
        </p:txBody>
      </p:sp>
    </p:spTree>
    <p:extLst>
      <p:ext uri="{BB962C8B-B14F-4D97-AF65-F5344CB8AC3E}">
        <p14:creationId xmlns:p14="http://schemas.microsoft.com/office/powerpoint/2010/main" val="3695751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a:t>The symbolism could come from I Chronicles </a:t>
            </a:r>
            <a:r>
              <a:rPr lang="en-US" sz="3600" dirty="0" smtClean="0"/>
              <a:t>21:14-17 and 2 Samuel 24:16-17.  </a:t>
            </a:r>
            <a:r>
              <a:rPr lang="en-US" sz="3600" dirty="0"/>
              <a:t>It would fit the context of John’s vision.  One stands ready to conquer and judge, but time is given to the church to do its </a:t>
            </a:r>
            <a:r>
              <a:rPr lang="en-US" sz="3600" dirty="0" smtClean="0"/>
              <a:t>mission</a:t>
            </a:r>
            <a:r>
              <a:rPr lang="en-US" sz="3600" dirty="0"/>
              <a:t> </a:t>
            </a:r>
            <a:r>
              <a:rPr lang="en-US" sz="3600" dirty="0" smtClean="0"/>
              <a:t>before that time.  John and his visions are part of that mission.  He is commissioned to tell this vision and give witness to Christ.  </a:t>
            </a:r>
            <a:endParaRPr lang="en-US" sz="3600" dirty="0"/>
          </a:p>
        </p:txBody>
      </p:sp>
    </p:spTree>
    <p:extLst>
      <p:ext uri="{BB962C8B-B14F-4D97-AF65-F5344CB8AC3E}">
        <p14:creationId xmlns:p14="http://schemas.microsoft.com/office/powerpoint/2010/main" val="1433614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buNone/>
            </a:pPr>
            <a:r>
              <a:rPr lang="en-US" dirty="0" smtClean="0"/>
              <a:t>v. 3-called out with a mega voice-This has been found already in Revelation.  </a:t>
            </a:r>
          </a:p>
          <a:p>
            <a:pPr marL="0" indent="0">
              <a:buNone/>
            </a:pPr>
            <a:r>
              <a:rPr lang="en-US" dirty="0" smtClean="0"/>
              <a:t>Revelation 1:10, 5:2, 5:12, 6:10, 7:2, 7:10, 8:13.</a:t>
            </a:r>
          </a:p>
          <a:p>
            <a:pPr marL="0" indent="0">
              <a:buNone/>
            </a:pPr>
            <a:r>
              <a:rPr lang="en-US" dirty="0" smtClean="0"/>
              <a:t>In some cases, the great voice is Christ, in others the saints or an angel.  </a:t>
            </a:r>
          </a:p>
          <a:p>
            <a:pPr marL="0" indent="0">
              <a:buNone/>
            </a:pPr>
            <a:r>
              <a:rPr lang="en-US" dirty="0" smtClean="0"/>
              <a:t>voice like a lion-Reference to Jesus as the lion of Judah in 5:5.  Background-Read Brighton p. 266.</a:t>
            </a:r>
          </a:p>
          <a:p>
            <a:pPr marL="0" indent="0">
              <a:buNone/>
            </a:pPr>
            <a:r>
              <a:rPr lang="en-US" dirty="0" smtClean="0"/>
              <a:t>The seven thunders sounded-</a:t>
            </a:r>
            <a:r>
              <a:rPr lang="en-US" dirty="0"/>
              <a:t>7 thunders-no where else in Scripture is 7 thunders referred to.  Could be just a figurative way of referring to the power of God’s voice.  Look at Amos 1:2, Psalm </a:t>
            </a:r>
            <a:r>
              <a:rPr lang="en-US" dirty="0" smtClean="0"/>
              <a:t>29:3, 18:13.  </a:t>
            </a:r>
            <a:r>
              <a:rPr lang="en-US" dirty="0"/>
              <a:t>It enhances the angels </a:t>
            </a:r>
            <a:r>
              <a:rPr lang="en-US" dirty="0" smtClean="0"/>
              <a:t>or Christ’s stature </a:t>
            </a:r>
            <a:r>
              <a:rPr lang="en-US" dirty="0"/>
              <a:t>as a spokesman for God.  </a:t>
            </a:r>
            <a:r>
              <a:rPr lang="en-US" dirty="0" smtClean="0"/>
              <a:t>Think about 7 thunders sounding and what a sound that would be. </a:t>
            </a:r>
            <a:endParaRPr lang="en-US" dirty="0"/>
          </a:p>
          <a:p>
            <a:pPr marL="0" indent="0">
              <a:buNone/>
            </a:pPr>
            <a:endParaRPr lang="en-US" dirty="0" smtClean="0"/>
          </a:p>
        </p:txBody>
      </p:sp>
    </p:spTree>
    <p:extLst>
      <p:ext uri="{BB962C8B-B14F-4D97-AF65-F5344CB8AC3E}">
        <p14:creationId xmlns:p14="http://schemas.microsoft.com/office/powerpoint/2010/main" val="42138701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3600" dirty="0" smtClean="0"/>
              <a:t>v.4-It almost implies that John is to seal this scroll and its message in his heart.  He is not to write it down, but proclaim it.  </a:t>
            </a:r>
          </a:p>
          <a:p>
            <a:pPr marL="0" indent="0">
              <a:buNone/>
            </a:pPr>
            <a:r>
              <a:rPr lang="en-US" sz="3600" dirty="0" smtClean="0"/>
              <a:t>v. 5-</a:t>
            </a:r>
            <a:r>
              <a:rPr lang="en-US" sz="3600" dirty="0"/>
              <a:t>He raises his right hand-as a sign of an oath.  He is swearing by God as His witness and messenger.  God does this himself in Exodus 6:8, Isaiah 62:8, Ezekiel 20:15.  </a:t>
            </a:r>
            <a:r>
              <a:rPr lang="en-US" sz="3600" dirty="0" err="1"/>
              <a:t>Deut</a:t>
            </a:r>
            <a:r>
              <a:rPr lang="en-US" sz="3600" dirty="0"/>
              <a:t> 32:40. </a:t>
            </a:r>
            <a:r>
              <a:rPr lang="en-US" sz="3600" dirty="0" smtClean="0"/>
              <a:t>(I swear by myself). </a:t>
            </a:r>
            <a:r>
              <a:rPr lang="en-US" sz="3600" dirty="0"/>
              <a:t>Similar oath taken in Daniel 12:7</a:t>
            </a:r>
            <a:r>
              <a:rPr lang="en-US" sz="3600"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58600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buNone/>
            </a:pPr>
            <a:r>
              <a:rPr lang="en-US" sz="3600" dirty="0" smtClean="0"/>
              <a:t>The interesting part is who is making this oath in Daniel 12:7.  It was this man clothed in linen, who is described as above the waters of the stream.  It would imply that he is over the waters, like the man in Rev. 10.  This man was referred to before in Daniel 10:5.  Now who is this man?</a:t>
            </a:r>
          </a:p>
          <a:p>
            <a:pPr marL="0" indent="0">
              <a:buNone/>
            </a:pPr>
            <a:r>
              <a:rPr lang="en-US" sz="3600" dirty="0" smtClean="0"/>
              <a:t>We connected him to the “one like a son of man” referenced in Revelation 1:13-16.  </a:t>
            </a:r>
          </a:p>
        </p:txBody>
      </p:sp>
    </p:spTree>
    <p:extLst>
      <p:ext uri="{BB962C8B-B14F-4D97-AF65-F5344CB8AC3E}">
        <p14:creationId xmlns:p14="http://schemas.microsoft.com/office/powerpoint/2010/main" val="449455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a:t>In fact, they do the same action.  The man in Daniel touches Daniel when Daniel lost all strength in his presence-Daniel 10:7-10</a:t>
            </a:r>
            <a:r>
              <a:rPr lang="en-US" dirty="0" smtClean="0"/>
              <a:t>.  Like Revelation 1:17.</a:t>
            </a:r>
            <a:endParaRPr lang="en-US" dirty="0"/>
          </a:p>
          <a:p>
            <a:pPr marL="0" indent="0">
              <a:buNone/>
            </a:pPr>
            <a:r>
              <a:rPr lang="en-US" dirty="0" smtClean="0"/>
              <a:t>He says to him “to fear not” (Daniel 10:12).  Like Revelation 1:17.</a:t>
            </a:r>
          </a:p>
          <a:p>
            <a:pPr marL="0" indent="0">
              <a:buNone/>
            </a:pPr>
            <a:r>
              <a:rPr lang="en-US" dirty="0" smtClean="0"/>
              <a:t>This is a clear reference to Christ.  We know this man is distinct from Michael, one of the chief princes, because Michael helps this man.  Reminiscent of Jesus being strengthened by the angels after his temptation.  </a:t>
            </a:r>
          </a:p>
          <a:p>
            <a:pPr marL="0" indent="0">
              <a:buNone/>
            </a:pPr>
            <a:r>
              <a:rPr lang="en-US" dirty="0" smtClean="0"/>
              <a:t>Also, this man is revealing to Daniel what is to come in “the latter days.”  We connect “the latter days” with the time initiated by Christ’s first coming.  Acts 2:17 &amp; Hebrews 1:2 says the last or latter days were already occurring during the time of the church, John’s days.  </a:t>
            </a:r>
          </a:p>
          <a:p>
            <a:pPr marL="0" indent="0">
              <a:buNone/>
            </a:pPr>
            <a:r>
              <a:rPr lang="en-US" dirty="0" smtClean="0"/>
              <a:t>Now notice what this man says to Daniel. Read Daniel 10:15-21.</a:t>
            </a:r>
            <a:endParaRPr lang="en-US" dirty="0"/>
          </a:p>
        </p:txBody>
      </p:sp>
    </p:spTree>
    <p:extLst>
      <p:ext uri="{BB962C8B-B14F-4D97-AF65-F5344CB8AC3E}">
        <p14:creationId xmlns:p14="http://schemas.microsoft.com/office/powerpoint/2010/main" val="24728915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a:bodyPr>
          <a:lstStyle/>
          <a:p>
            <a:pPr marL="0" indent="0">
              <a:buNone/>
            </a:pPr>
            <a:r>
              <a:rPr lang="en-US" dirty="0" smtClean="0"/>
              <a:t>It is now this man clothed in linen who appears again in Daniel 12:6.  He does the same action then as this “mighty angel” or “messenger” in Revelation 10:5.  </a:t>
            </a:r>
          </a:p>
          <a:p>
            <a:pPr marL="0" indent="0">
              <a:buNone/>
            </a:pPr>
            <a:r>
              <a:rPr lang="en-US" dirty="0" smtClean="0"/>
              <a:t>What is this angel or messenger announcing?  There would be no more delay in the time of the end.  It would come with the sound of the last trumpet.  The mystery of God would be fulfilled.  What mystery?  The return of Christ, the resurrection, the destruction of the earth, the Final Judgment, and the recreation of a new heaven and earth.  This is what the last trumpet represents.  </a:t>
            </a:r>
          </a:p>
        </p:txBody>
      </p:sp>
    </p:spTree>
    <p:extLst>
      <p:ext uri="{BB962C8B-B14F-4D97-AF65-F5344CB8AC3E}">
        <p14:creationId xmlns:p14="http://schemas.microsoft.com/office/powerpoint/2010/main" val="31454663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This messenger makes it clear that the prophets announced this </a:t>
            </a:r>
            <a:r>
              <a:rPr lang="en-US" dirty="0" smtClean="0"/>
              <a:t>mystery</a:t>
            </a:r>
            <a:r>
              <a:rPr lang="en-US" dirty="0"/>
              <a:t> </a:t>
            </a:r>
            <a:r>
              <a:rPr lang="en-US" dirty="0" smtClean="0"/>
              <a:t>beforehand.</a:t>
            </a:r>
          </a:p>
          <a:p>
            <a:pPr marL="0" indent="0">
              <a:buNone/>
            </a:pPr>
            <a:r>
              <a:rPr lang="en-US" dirty="0" smtClean="0"/>
              <a:t>We see this in Isaiah 65 &amp; 66, Malachi 4, or Zechariah 14.  </a:t>
            </a:r>
          </a:p>
          <a:p>
            <a:pPr marL="0" indent="0">
              <a:buNone/>
            </a:pPr>
            <a:r>
              <a:rPr lang="en-US" dirty="0" smtClean="0"/>
              <a:t>Daniel 12 is probably also referenced in this verse.  </a:t>
            </a:r>
            <a:endParaRPr lang="en-US" dirty="0"/>
          </a:p>
        </p:txBody>
      </p:sp>
    </p:spTree>
    <p:extLst>
      <p:ext uri="{BB962C8B-B14F-4D97-AF65-F5344CB8AC3E}">
        <p14:creationId xmlns:p14="http://schemas.microsoft.com/office/powerpoint/2010/main" val="1140118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Notice the man in Daniel 12 said what to Daniel?</a:t>
            </a:r>
          </a:p>
          <a:p>
            <a:pPr marL="0" indent="0">
              <a:buNone/>
            </a:pPr>
            <a:r>
              <a:rPr lang="en-US" dirty="0" smtClean="0"/>
              <a:t>He said there would be a time, times, and half a time, and that when the shattering of the power of the holy people comes to an end all these things would be finished (Daniel 12:7).  Daniel heard, but did not understand.  </a:t>
            </a:r>
          </a:p>
          <a:p>
            <a:pPr marL="0" indent="0">
              <a:buNone/>
            </a:pPr>
            <a:r>
              <a:rPr lang="en-US" dirty="0" smtClean="0"/>
              <a:t>We see the time, times, and half a time referenced in Revelation-In Rev. 12:14, it describes the time when the woman representing the church is persecuted by, but also protected from the serpent, representing the devil.  </a:t>
            </a:r>
          </a:p>
          <a:p>
            <a:pPr marL="0" indent="0">
              <a:buNone/>
            </a:pPr>
            <a:r>
              <a:rPr lang="en-US" dirty="0" smtClean="0"/>
              <a:t>Steinman and Brighton both interpret this as representing the church age, NT era-half of 7.  </a:t>
            </a:r>
          </a:p>
        </p:txBody>
      </p:sp>
    </p:spTree>
    <p:extLst>
      <p:ext uri="{BB962C8B-B14F-4D97-AF65-F5344CB8AC3E}">
        <p14:creationId xmlns:p14="http://schemas.microsoft.com/office/powerpoint/2010/main" val="3855779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marL="0" indent="0">
              <a:buNone/>
            </a:pPr>
            <a:r>
              <a:rPr lang="en-US" sz="3600" dirty="0"/>
              <a:t>The man tells him, “Go your way, Daniel, for the words are shut up and sealed until the time of the end.”  v. 10 then we think describes the time of the church-connection with Revelation 7. </a:t>
            </a:r>
            <a:endParaRPr lang="en-US" sz="3600" dirty="0" smtClean="0"/>
          </a:p>
          <a:p>
            <a:pPr marL="0" indent="0">
              <a:buNone/>
            </a:pPr>
            <a:r>
              <a:rPr lang="en-US" sz="3600" dirty="0" smtClean="0"/>
              <a:t>Therefore, Jesus’ first coming initiated the end and now John is receiving this little scroll and he is told to take it (v. 8) and then eat it (v. 9) as it would be prophecy about the times of the end (v. 11).  The church’s mission through persecution until the culmination of all things at Christ’s return.   </a:t>
            </a:r>
            <a:endParaRPr lang="en-US" sz="3600" dirty="0"/>
          </a:p>
          <a:p>
            <a:pPr marL="0" indent="0">
              <a:buNone/>
            </a:pPr>
            <a:endParaRPr lang="en-US" dirty="0"/>
          </a:p>
        </p:txBody>
      </p:sp>
    </p:spTree>
    <p:extLst>
      <p:ext uri="{BB962C8B-B14F-4D97-AF65-F5344CB8AC3E}">
        <p14:creationId xmlns:p14="http://schemas.microsoft.com/office/powerpoint/2010/main" val="29796531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20000"/>
          </a:bodyPr>
          <a:lstStyle/>
          <a:p>
            <a:pPr marL="0" indent="0">
              <a:buNone/>
            </a:pPr>
            <a:r>
              <a:rPr lang="en-US" dirty="0" smtClean="0"/>
              <a:t>The man continues in Daniel 12 to tell him from the time that the regular </a:t>
            </a:r>
            <a:r>
              <a:rPr lang="en-US" dirty="0" err="1" smtClean="0"/>
              <a:t>burndt</a:t>
            </a:r>
            <a:r>
              <a:rPr lang="en-US" dirty="0" smtClean="0"/>
              <a:t> offering is taken away and the abomination that makes desolate is set up, there shall be 1,290 days.  1,290 divided by 365=roughly 3 ½ years.  We take numbers in Daniel and Revelation as symbolic.  Read text note about the interpretation of this.  P. 1423 in </a:t>
            </a:r>
            <a:r>
              <a:rPr lang="en-US" dirty="0" err="1" smtClean="0"/>
              <a:t>Luth</a:t>
            </a:r>
            <a:r>
              <a:rPr lang="en-US" dirty="0" smtClean="0"/>
              <a:t>. Study Bible.  </a:t>
            </a:r>
          </a:p>
          <a:p>
            <a:pPr marL="0" indent="0">
              <a:buNone/>
            </a:pPr>
            <a:r>
              <a:rPr lang="en-US" dirty="0" smtClean="0"/>
              <a:t>Antiochus Epiphanes IV-A Greek ruler caused a Judean revolt because he erected a statue of Zeus in the Jerusalem temple court, sacrificed a pig on its altar, and insisted that the Lord’s priests participate in pagan sacrifices. (167-164 B.C.).  He stopped the sacrifices to the Lord in the temple.  He is a type for the </a:t>
            </a:r>
            <a:r>
              <a:rPr lang="en-US" dirty="0" err="1" smtClean="0"/>
              <a:t>AntiChrist</a:t>
            </a:r>
            <a:r>
              <a:rPr lang="en-US" dirty="0" smtClean="0"/>
              <a:t>-Connections later in Revelation.  </a:t>
            </a:r>
          </a:p>
        </p:txBody>
      </p:sp>
    </p:spTree>
    <p:extLst>
      <p:ext uri="{BB962C8B-B14F-4D97-AF65-F5344CB8AC3E}">
        <p14:creationId xmlns:p14="http://schemas.microsoft.com/office/powerpoint/2010/main" val="138565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Smoke, thunder, </a:t>
            </a:r>
            <a:r>
              <a:rPr lang="en-US" dirty="0"/>
              <a:t>and lightning-Exodus 19:16-18, Hebrews 12:18-29-Breaks the </a:t>
            </a:r>
            <a:r>
              <a:rPr lang="en-US" dirty="0" smtClean="0"/>
              <a:t>silence, Ezek. 1:13, Psalm 18:7-15, Rev. 4:5, 11:19.  The voice of the Lord thunders-Ps. 29:3, Isaiah 30:30.  </a:t>
            </a:r>
          </a:p>
          <a:p>
            <a:pPr marL="0" indent="0">
              <a:buNone/>
            </a:pPr>
            <a:r>
              <a:rPr lang="en-US" dirty="0" smtClean="0"/>
              <a:t>Earthquake-6:12, 11:19.</a:t>
            </a:r>
            <a:endParaRPr lang="en-US" dirty="0"/>
          </a:p>
          <a:p>
            <a:pPr marL="0" indent="0">
              <a:buNone/>
            </a:pPr>
            <a:r>
              <a:rPr lang="en-US" dirty="0"/>
              <a:t>Earthquake-Haggai 2:6-7, Joel 2:30-31, Joel 3::15, Isaiah 24:19, 34:1-4, Ezekiel 38:19, Nahum 1:5, Habakkuk 3:5, Matthew 24:29-31, 2 Peter 3:12-13, Isaiah 65:17.  Even the rocks are under the command of God-Luke 19:40, -even testify to Christ-Matthew 27:51-53</a:t>
            </a:r>
          </a:p>
          <a:p>
            <a:pPr marL="0" indent="0">
              <a:buNone/>
            </a:pPr>
            <a:endParaRPr lang="en-US" dirty="0"/>
          </a:p>
        </p:txBody>
      </p:sp>
    </p:spTree>
    <p:extLst>
      <p:ext uri="{BB962C8B-B14F-4D97-AF65-F5344CB8AC3E}">
        <p14:creationId xmlns:p14="http://schemas.microsoft.com/office/powerpoint/2010/main" val="17532833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dirty="0" smtClean="0"/>
              <a:t>We see a similar number to the 1,290 days in Revelation where it describes in Revelation 11:2-3 the holy city being trampled on for 42 months.  Notice 3 ½ years.  During that time, this messenger or angel or Christ, says, “I will grant authority to my two witnesses, and they will prophecy for 1,260 days, clothed in sackcloth.”  1,260 is once again-roughly 3 ½ years.  Different numbers describing the same time.  The holy city-the church in Revelation will be persecuted and trampled on during that time, but witnesses will prophecy during that time.  We believe this represents the Christian church’s witness even through the persecution of </a:t>
            </a:r>
            <a:r>
              <a:rPr lang="en-US" smtClean="0"/>
              <a:t>the church age.  </a:t>
            </a:r>
            <a:endParaRPr lang="en-US" dirty="0"/>
          </a:p>
        </p:txBody>
      </p:sp>
    </p:spTree>
    <p:extLst>
      <p:ext uri="{BB962C8B-B14F-4D97-AF65-F5344CB8AC3E}">
        <p14:creationId xmlns:p14="http://schemas.microsoft.com/office/powerpoint/2010/main" val="2136595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v. 8-Who is the voice?  The same voice as v.4.  The voice separate from the voice of the angel or Christ in v. 3.  </a:t>
            </a:r>
          </a:p>
          <a:p>
            <a:pPr marL="0" indent="0">
              <a:buNone/>
            </a:pPr>
            <a:r>
              <a:rPr lang="en-US" sz="3600" dirty="0" smtClean="0"/>
              <a:t>We believe this is the voice of God the Father.  The Father directs John to take the scroll out of the hand of the angel or Christ, however you interpret the figure of Rev. 10.  Similar to Jesus taking the scroll from his Father in 5:5, 7.  </a:t>
            </a:r>
            <a:endParaRPr lang="en-US" sz="3600" dirty="0"/>
          </a:p>
        </p:txBody>
      </p:sp>
    </p:spTree>
    <p:extLst>
      <p:ext uri="{BB962C8B-B14F-4D97-AF65-F5344CB8AC3E}">
        <p14:creationId xmlns:p14="http://schemas.microsoft.com/office/powerpoint/2010/main" val="30430870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Autofit/>
          </a:bodyPr>
          <a:lstStyle/>
          <a:p>
            <a:pPr marL="0" indent="0">
              <a:buNone/>
            </a:pPr>
            <a:r>
              <a:rPr lang="en-US" sz="2800" dirty="0" smtClean="0"/>
              <a:t>v. 9-John is told to take the scroll and eat it.  </a:t>
            </a:r>
          </a:p>
          <a:p>
            <a:pPr marL="0" indent="0">
              <a:buNone/>
            </a:pPr>
            <a:r>
              <a:rPr lang="en-US" sz="2800" dirty="0" smtClean="0"/>
              <a:t>This action hearkens back to Ezekiel 2:7-3:3. Ezekiel was given this scroll to eat to preach the strong message of “lamentation, mourning, and woe.” (2:10).  </a:t>
            </a:r>
          </a:p>
          <a:p>
            <a:pPr marL="0" indent="0">
              <a:buNone/>
            </a:pPr>
            <a:r>
              <a:rPr lang="en-US" sz="2800" dirty="0" smtClean="0"/>
              <a:t>John now is receiving the vision of the time of the end leading up to the final woe (8:13).  </a:t>
            </a:r>
          </a:p>
          <a:p>
            <a:pPr marL="0" indent="0">
              <a:buNone/>
            </a:pPr>
            <a:r>
              <a:rPr lang="en-US" sz="2800" dirty="0" smtClean="0"/>
              <a:t>Read text note on the bitter and sweet.  Brighton- “The symbolical action of eating the scroll in both the cases of Ezekiel and of John suggests that before they proclaim the prophetic word to others, they must first ‘inwardly digest’ it themselves.”  The message would be bitter (Ezekiel 3:14-15) in its meaning for the world, but sweet in its meaning for the saints of Christ.  </a:t>
            </a:r>
            <a:endParaRPr lang="en-US" sz="2800" dirty="0"/>
          </a:p>
        </p:txBody>
      </p:sp>
    </p:spTree>
    <p:extLst>
      <p:ext uri="{BB962C8B-B14F-4D97-AF65-F5344CB8AC3E}">
        <p14:creationId xmlns:p14="http://schemas.microsoft.com/office/powerpoint/2010/main" val="29700738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v. 11-John’s vision would be all encompassing, like Rev. 7:9-the multitude before the throne.  </a:t>
            </a:r>
          </a:p>
          <a:p>
            <a:pPr marL="0" indent="0">
              <a:buNone/>
            </a:pPr>
            <a:r>
              <a:rPr lang="en-US" dirty="0" smtClean="0"/>
              <a:t>v. 11 however adds kings-John’s message would also be for leaders.  Those in authority.   </a:t>
            </a:r>
          </a:p>
          <a:p>
            <a:pPr marL="0" indent="0">
              <a:buNone/>
            </a:pPr>
            <a:r>
              <a:rPr lang="en-US" dirty="0" smtClean="0"/>
              <a:t>Brighton- “In the first commissioning, John was instructed to give the message to the seven churches, God’s own people (1:11), …now he is instructed to proclaim the message to the whole human race.  First the church is to receive it for her own warning and comfort and hope.  Then the church is to proclaim the message to the world.”-p. 271.  </a:t>
            </a:r>
            <a:endParaRPr lang="en-US" dirty="0"/>
          </a:p>
        </p:txBody>
      </p:sp>
    </p:spTree>
    <p:extLst>
      <p:ext uri="{BB962C8B-B14F-4D97-AF65-F5344CB8AC3E}">
        <p14:creationId xmlns:p14="http://schemas.microsoft.com/office/powerpoint/2010/main" val="39293432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marL="0" indent="0" algn="ctr">
              <a:buNone/>
            </a:pPr>
            <a:r>
              <a:rPr lang="en-US" u="sng" dirty="0" smtClean="0"/>
              <a:t>Revelation Chapter 11</a:t>
            </a:r>
            <a:endParaRPr lang="en-US" dirty="0" smtClean="0"/>
          </a:p>
          <a:p>
            <a:pPr marL="0" indent="0">
              <a:buNone/>
            </a:pPr>
            <a:r>
              <a:rPr lang="en-US" dirty="0" smtClean="0"/>
              <a:t>Chapter 11 now presents the 2</a:t>
            </a:r>
            <a:r>
              <a:rPr lang="en-US" baseline="30000" dirty="0" smtClean="0"/>
              <a:t>nd</a:t>
            </a:r>
            <a:r>
              <a:rPr lang="en-US" dirty="0" smtClean="0"/>
              <a:t> scene of the 2</a:t>
            </a:r>
            <a:r>
              <a:rPr lang="en-US" baseline="30000" dirty="0" smtClean="0"/>
              <a:t>nd</a:t>
            </a:r>
            <a:r>
              <a:rPr lang="en-US" dirty="0" smtClean="0"/>
              <a:t> Interlude in Revelation.  The interlude before the blowing of the 7</a:t>
            </a:r>
            <a:r>
              <a:rPr lang="en-US" baseline="30000" dirty="0" smtClean="0"/>
              <a:t>th</a:t>
            </a:r>
            <a:r>
              <a:rPr lang="en-US" dirty="0" smtClean="0"/>
              <a:t>, final trumpet.  </a:t>
            </a:r>
          </a:p>
          <a:p>
            <a:pPr marL="0" indent="0">
              <a:buNone/>
            </a:pPr>
            <a:r>
              <a:rPr lang="en-US" dirty="0"/>
              <a:t>John is now not just a passive observer, but an active participant.  </a:t>
            </a:r>
          </a:p>
          <a:p>
            <a:pPr marL="0" indent="0">
              <a:buNone/>
            </a:pPr>
            <a:r>
              <a:rPr lang="en-US" dirty="0" smtClean="0"/>
              <a:t>v.1-literally a reed or cane </a:t>
            </a:r>
          </a:p>
          <a:p>
            <a:pPr marL="0" indent="0">
              <a:buNone/>
            </a:pPr>
            <a:r>
              <a:rPr lang="en-US" sz="3600" b="1" dirty="0" err="1">
                <a:latin typeface="Bwgrkl"/>
              </a:rPr>
              <a:t>ka,lamoj</a:t>
            </a:r>
            <a:r>
              <a:rPr lang="en-US" sz="2400" dirty="0">
                <a:latin typeface="Arial"/>
              </a:rPr>
              <a:t>, </a:t>
            </a:r>
            <a:r>
              <a:rPr lang="en-US" sz="3600" b="1" dirty="0" err="1">
                <a:latin typeface="Bwgrkl"/>
              </a:rPr>
              <a:t>ou</a:t>
            </a:r>
            <a:r>
              <a:rPr lang="en-US" sz="2400" dirty="0">
                <a:latin typeface="Arial"/>
              </a:rPr>
              <a:t>, </a:t>
            </a:r>
            <a:r>
              <a:rPr lang="en-US" sz="3600" b="1" dirty="0">
                <a:latin typeface="Bwgrkl"/>
              </a:rPr>
              <a:t>o` </a:t>
            </a:r>
            <a:r>
              <a:rPr lang="en-US" sz="2400" i="1" dirty="0">
                <a:latin typeface="Arial"/>
              </a:rPr>
              <a:t>reed </a:t>
            </a:r>
            <a:r>
              <a:rPr lang="en-US" sz="2400" u="sng" dirty="0">
                <a:solidFill>
                  <a:srgbClr val="01AA01"/>
                </a:solidFill>
                <a:latin typeface="Arial"/>
                <a:hlinkClick r:id="rId2"/>
              </a:rPr>
              <a:t>Mt 11:7</a:t>
            </a:r>
            <a:r>
              <a:rPr lang="en-US" sz="2400" dirty="0">
                <a:solidFill>
                  <a:srgbClr val="000000"/>
                </a:solidFill>
                <a:latin typeface="Arial"/>
                <a:hlinkClick r:id="rId2"/>
              </a:rPr>
              <a:t>; </a:t>
            </a:r>
            <a:r>
              <a:rPr lang="en-US" sz="2400" u="sng" dirty="0">
                <a:solidFill>
                  <a:srgbClr val="01AA01"/>
                </a:solidFill>
                <a:latin typeface="Arial"/>
                <a:hlinkClick r:id="rId3"/>
              </a:rPr>
              <a:t>12:20</a:t>
            </a:r>
            <a:r>
              <a:rPr lang="en-US" sz="2400" dirty="0">
                <a:solidFill>
                  <a:srgbClr val="000000"/>
                </a:solidFill>
                <a:latin typeface="Arial"/>
                <a:hlinkClick r:id="rId3"/>
              </a:rPr>
              <a:t>; </a:t>
            </a:r>
            <a:r>
              <a:rPr lang="en-US" sz="2400" u="sng" dirty="0">
                <a:solidFill>
                  <a:srgbClr val="01AA01"/>
                </a:solidFill>
                <a:latin typeface="Arial"/>
                <a:hlinkClick r:id="rId4"/>
              </a:rPr>
              <a:t>Lk 7:24</a:t>
            </a:r>
            <a:r>
              <a:rPr lang="en-US" sz="2400" dirty="0">
                <a:solidFill>
                  <a:srgbClr val="000000"/>
                </a:solidFill>
                <a:latin typeface="Arial"/>
                <a:hlinkClick r:id="rId4"/>
              </a:rPr>
              <a:t>. </a:t>
            </a:r>
            <a:r>
              <a:rPr lang="en-US" sz="2400" i="1" dirty="0">
                <a:solidFill>
                  <a:srgbClr val="000000"/>
                </a:solidFill>
                <a:latin typeface="Arial"/>
                <a:hlinkClick r:id="rId4"/>
              </a:rPr>
              <a:t>Stalk, staff </a:t>
            </a:r>
            <a:r>
              <a:rPr lang="en-US" sz="2400" u="sng" dirty="0">
                <a:solidFill>
                  <a:srgbClr val="01AA01"/>
                </a:solidFill>
                <a:latin typeface="Arial"/>
                <a:hlinkClick r:id="rId5"/>
              </a:rPr>
              <a:t>Mt 27:29f</a:t>
            </a:r>
            <a:r>
              <a:rPr lang="en-US" sz="2400" dirty="0">
                <a:solidFill>
                  <a:srgbClr val="000000"/>
                </a:solidFill>
                <a:latin typeface="Arial"/>
                <a:hlinkClick r:id="rId5"/>
              </a:rPr>
              <a:t>, </a:t>
            </a:r>
            <a:r>
              <a:rPr lang="en-US" sz="2400" u="sng" dirty="0">
                <a:solidFill>
                  <a:srgbClr val="01AA01"/>
                </a:solidFill>
                <a:latin typeface="Arial"/>
                <a:hlinkClick r:id="rId6"/>
              </a:rPr>
              <a:t>48</a:t>
            </a:r>
            <a:r>
              <a:rPr lang="en-US" sz="2400" dirty="0">
                <a:solidFill>
                  <a:srgbClr val="01AA01"/>
                </a:solidFill>
                <a:latin typeface="Arial"/>
                <a:hlinkClick r:id="rId6"/>
              </a:rPr>
              <a:t>; </a:t>
            </a:r>
            <a:r>
              <a:rPr lang="en-US" sz="2400" u="sng" dirty="0">
                <a:solidFill>
                  <a:srgbClr val="01AA01"/>
                </a:solidFill>
                <a:latin typeface="Arial"/>
                <a:hlinkClick r:id="rId7"/>
              </a:rPr>
              <a:t>Mk 15:19</a:t>
            </a:r>
            <a:r>
              <a:rPr lang="en-US" sz="2400" dirty="0">
                <a:solidFill>
                  <a:srgbClr val="000000"/>
                </a:solidFill>
                <a:latin typeface="Arial"/>
                <a:hlinkClick r:id="rId7"/>
              </a:rPr>
              <a:t>, </a:t>
            </a:r>
            <a:r>
              <a:rPr lang="en-US" sz="2400" u="sng" dirty="0">
                <a:solidFill>
                  <a:srgbClr val="01AA01"/>
                </a:solidFill>
                <a:latin typeface="Arial"/>
                <a:hlinkClick r:id="rId8"/>
              </a:rPr>
              <a:t>36</a:t>
            </a:r>
            <a:r>
              <a:rPr lang="en-US" sz="2400" dirty="0">
                <a:solidFill>
                  <a:srgbClr val="000000"/>
                </a:solidFill>
                <a:latin typeface="Arial"/>
                <a:hlinkClick r:id="rId8"/>
              </a:rPr>
              <a:t>. </a:t>
            </a:r>
            <a:r>
              <a:rPr lang="en-US" sz="2400" i="1" dirty="0">
                <a:solidFill>
                  <a:srgbClr val="000000"/>
                </a:solidFill>
                <a:latin typeface="Arial"/>
                <a:hlinkClick r:id="rId8"/>
              </a:rPr>
              <a:t>Measuring rod </a:t>
            </a:r>
            <a:r>
              <a:rPr lang="en-US" sz="2400" u="sng" dirty="0" err="1">
                <a:solidFill>
                  <a:srgbClr val="01AA01"/>
                </a:solidFill>
                <a:latin typeface="Arial"/>
                <a:hlinkClick r:id="rId9"/>
              </a:rPr>
              <a:t>Rv</a:t>
            </a:r>
            <a:r>
              <a:rPr lang="en-US" sz="2400" u="sng" dirty="0">
                <a:solidFill>
                  <a:srgbClr val="01AA01"/>
                </a:solidFill>
                <a:latin typeface="Arial"/>
                <a:hlinkClick r:id="rId9"/>
              </a:rPr>
              <a:t> 11:1</a:t>
            </a:r>
            <a:r>
              <a:rPr lang="en-US" sz="2400" dirty="0">
                <a:solidFill>
                  <a:srgbClr val="000000"/>
                </a:solidFill>
                <a:latin typeface="Arial"/>
                <a:hlinkClick r:id="rId9"/>
              </a:rPr>
              <a:t>; </a:t>
            </a:r>
            <a:r>
              <a:rPr lang="en-US" sz="2400" u="sng" dirty="0">
                <a:solidFill>
                  <a:srgbClr val="01AA01"/>
                </a:solidFill>
                <a:latin typeface="Arial"/>
                <a:hlinkClick r:id="rId10"/>
              </a:rPr>
              <a:t>21:15f</a:t>
            </a:r>
            <a:r>
              <a:rPr lang="en-US" sz="2400" dirty="0">
                <a:solidFill>
                  <a:srgbClr val="000000"/>
                </a:solidFill>
                <a:latin typeface="Arial"/>
                <a:hlinkClick r:id="rId10"/>
              </a:rPr>
              <a:t>. </a:t>
            </a:r>
            <a:r>
              <a:rPr lang="en-US" sz="2400" i="1" dirty="0">
                <a:solidFill>
                  <a:srgbClr val="000000"/>
                </a:solidFill>
                <a:latin typeface="Arial"/>
                <a:hlinkClick r:id="rId10"/>
              </a:rPr>
              <a:t>Reed pen </a:t>
            </a:r>
            <a:r>
              <a:rPr lang="en-US" sz="2400" u="sng" dirty="0">
                <a:solidFill>
                  <a:srgbClr val="01AA01"/>
                </a:solidFill>
                <a:latin typeface="Arial"/>
                <a:hlinkClick r:id="rId11"/>
              </a:rPr>
              <a:t>3 J 13</a:t>
            </a:r>
            <a:r>
              <a:rPr lang="en-US" sz="2400" dirty="0">
                <a:solidFill>
                  <a:srgbClr val="000000"/>
                </a:solidFill>
                <a:latin typeface="Arial"/>
                <a:hlinkClick r:id="rId11"/>
              </a:rPr>
              <a:t>.* [</a:t>
            </a:r>
            <a:r>
              <a:rPr lang="en-US" sz="2400" i="1" dirty="0" err="1">
                <a:solidFill>
                  <a:srgbClr val="000000"/>
                </a:solidFill>
                <a:latin typeface="Arial"/>
                <a:hlinkClick r:id="rId11"/>
              </a:rPr>
              <a:t>calamus</a:t>
            </a:r>
            <a:r>
              <a:rPr lang="en-US" sz="2400" i="1" dirty="0">
                <a:solidFill>
                  <a:srgbClr val="000000"/>
                </a:solidFill>
                <a:latin typeface="Arial"/>
                <a:hlinkClick r:id="rId11"/>
              </a:rPr>
              <a:t>, </a:t>
            </a:r>
            <a:r>
              <a:rPr lang="en-US" sz="2400" dirty="0">
                <a:solidFill>
                  <a:srgbClr val="000000"/>
                </a:solidFill>
                <a:latin typeface="Arial"/>
                <a:hlinkClick r:id="rId11"/>
              </a:rPr>
              <a:t>the quill of a feather] [</a:t>
            </a:r>
            <a:r>
              <a:rPr lang="en-US" sz="2400" dirty="0" err="1">
                <a:solidFill>
                  <a:srgbClr val="000000"/>
                </a:solidFill>
                <a:latin typeface="Arial"/>
                <a:hlinkClick r:id="rId11"/>
              </a:rPr>
              <a:t>pg</a:t>
            </a:r>
            <a:r>
              <a:rPr lang="en-US" sz="2400" dirty="0">
                <a:solidFill>
                  <a:srgbClr val="000000"/>
                </a:solidFill>
                <a:latin typeface="Arial"/>
                <a:hlinkClick r:id="rId11"/>
              </a:rPr>
              <a:t> 99] </a:t>
            </a:r>
            <a:endParaRPr lang="en-US" sz="2400" dirty="0"/>
          </a:p>
          <a:p>
            <a:pPr marL="0" indent="0">
              <a:buNone/>
            </a:pPr>
            <a:r>
              <a:rPr lang="en-US" dirty="0" smtClean="0"/>
              <a:t>Like a rod or stick.  </a:t>
            </a:r>
            <a:endParaRPr lang="en-US" dirty="0"/>
          </a:p>
          <a:p>
            <a:pPr marL="0" indent="0">
              <a:buNone/>
            </a:pPr>
            <a:r>
              <a:rPr lang="en-US" dirty="0" smtClean="0"/>
              <a:t>He was told to measure the temple (</a:t>
            </a:r>
            <a:r>
              <a:rPr lang="en-US" dirty="0" err="1" smtClean="0"/>
              <a:t>vaos</a:t>
            </a:r>
            <a:r>
              <a:rPr lang="en-US" dirty="0" smtClean="0"/>
              <a:t>) of God and the altar, and the ones worshipping in 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84324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dirty="0"/>
              <a:t>The measuring-Read Brighton p. 285.  </a:t>
            </a:r>
            <a:r>
              <a:rPr lang="en-US" dirty="0" smtClean="0"/>
              <a:t>Like Ezek. 40:1-5, Zech. 2:1-5.</a:t>
            </a:r>
          </a:p>
          <a:p>
            <a:pPr marL="0" indent="0">
              <a:buNone/>
            </a:pPr>
            <a:r>
              <a:rPr lang="en-US" dirty="0" smtClean="0"/>
              <a:t>It is important to understand who or what the temple is in the New Testament.  It does not necessarily mean the temple, as in the building in every case.  Rather, it is a way of referring to the church.  </a:t>
            </a:r>
          </a:p>
          <a:p>
            <a:pPr marL="0" indent="0">
              <a:buNone/>
            </a:pPr>
            <a:r>
              <a:rPr lang="en-US" dirty="0" smtClean="0"/>
              <a:t>Jesus used the term metaphorically about his body-John 2:19-21.</a:t>
            </a:r>
          </a:p>
          <a:p>
            <a:pPr marL="0" indent="0">
              <a:buNone/>
            </a:pPr>
            <a:r>
              <a:rPr lang="en-US" dirty="0" smtClean="0"/>
              <a:t>The apostle Paul uses the term to refer to the church-I Corinth. 3:16-17, 2 Corinth. 6:16, Ephes. 2:21, 2 Thess. 2:4 (This is the debated verse).</a:t>
            </a:r>
          </a:p>
          <a:p>
            <a:pPr marL="0" indent="0">
              <a:buNone/>
            </a:pPr>
            <a:r>
              <a:rPr lang="en-US" dirty="0" smtClean="0"/>
              <a:t>Or to our bodies-I Corinth. 6:19.</a:t>
            </a:r>
          </a:p>
          <a:p>
            <a:pPr marL="0" indent="0">
              <a:buNone/>
            </a:pPr>
            <a:r>
              <a:rPr lang="en-US" dirty="0" smtClean="0"/>
              <a:t>In Revelation, it seems to indicate the place where the resurrected saints will dwell with God-3:12, 7:15, 11:1; God’s dwelling-11:19, 14:15, 17, 15:5-8, 16:1, 17, </a:t>
            </a: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399557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20000"/>
          </a:bodyPr>
          <a:lstStyle/>
          <a:p>
            <a:pPr marL="0" indent="0">
              <a:buNone/>
            </a:pPr>
            <a:r>
              <a:rPr lang="en-US" dirty="0" smtClean="0"/>
              <a:t>John is told to measure this temple and also those worshipping there.  </a:t>
            </a:r>
          </a:p>
          <a:p>
            <a:pPr marL="0" indent="0">
              <a:buNone/>
            </a:pPr>
            <a:r>
              <a:rPr lang="en-US" dirty="0" smtClean="0"/>
              <a:t>John is to exclude however measuring the court of the ones outside of the temple because it has been given to the nations.  </a:t>
            </a:r>
          </a:p>
          <a:p>
            <a:pPr marL="0" indent="0">
              <a:buNone/>
            </a:pPr>
            <a:r>
              <a:rPr lang="en-US" dirty="0" smtClean="0"/>
              <a:t>There are differences of opinion on who this outer court represents.  Some see it as those outside the church, the unbelieving world, given over to the nations.  Some view it as another way of referring to the church, but as it will be persecuted.  It represents the city of Jerusalem outside the temple.  Read text note p. 286 in Brighton.  </a:t>
            </a:r>
          </a:p>
          <a:p>
            <a:pPr marL="0" indent="0">
              <a:buNone/>
            </a:pPr>
            <a:r>
              <a:rPr lang="en-US" dirty="0" err="1" smtClean="0"/>
              <a:t>Lenski</a:t>
            </a:r>
            <a:r>
              <a:rPr lang="en-US" dirty="0" smtClean="0"/>
              <a:t> sees this measuring as a marking between the church and all those who are outside of it.  </a:t>
            </a:r>
          </a:p>
          <a:p>
            <a:pPr marL="0" indent="0">
              <a:buNone/>
            </a:pPr>
            <a:r>
              <a:rPr lang="en-US" dirty="0" smtClean="0"/>
              <a:t>He also sees the reed as symbolic for the Word or Gospel in its function.  Therefore, the temple for him is the church.  Regarding the nations is doing the trampling.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308916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Autofit/>
          </a:bodyPr>
          <a:lstStyle/>
          <a:p>
            <a:pPr marL="0" indent="0">
              <a:buNone/>
            </a:pPr>
            <a:r>
              <a:rPr lang="en-US" dirty="0" smtClean="0"/>
              <a:t>Now is this literally the holy city of Jerusalem being trampled or is the reference to the holy city symbolic?</a:t>
            </a:r>
          </a:p>
          <a:p>
            <a:pPr marL="0" indent="0">
              <a:buNone/>
            </a:pPr>
            <a:r>
              <a:rPr lang="en-US" dirty="0" smtClean="0"/>
              <a:t>Well, one of the only times the Greek word for trampled is used outside of Revelation is in reference to the actual city of Jerusalem.  Goes back to Jesus’ words-Luke 21:24.  Fulfilled first with the Romans and then really throughout the history of Jerusalem ever since.  In 11:8, it seems to represent the actual city of Jerusalem.  </a:t>
            </a:r>
            <a:r>
              <a:rPr lang="en-US" dirty="0" err="1" smtClean="0"/>
              <a:t>Lenski</a:t>
            </a:r>
            <a:r>
              <a:rPr lang="en-US" dirty="0" smtClean="0"/>
              <a:t> sees this reference as to the actual city of Jerusalem, trampled on by the Gentiles (Romans)</a:t>
            </a:r>
            <a:endParaRPr lang="en-US" dirty="0"/>
          </a:p>
        </p:txBody>
      </p:sp>
    </p:spTree>
    <p:extLst>
      <p:ext uri="{BB962C8B-B14F-4D97-AF65-F5344CB8AC3E}">
        <p14:creationId xmlns:p14="http://schemas.microsoft.com/office/powerpoint/2010/main" val="35720958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However, other references to the holy city in Revelation seem to imply something else. </a:t>
            </a:r>
          </a:p>
          <a:p>
            <a:pPr marL="0" indent="0">
              <a:buNone/>
            </a:pPr>
            <a:r>
              <a:rPr lang="en-US" dirty="0" smtClean="0"/>
              <a:t>The 1</a:t>
            </a:r>
            <a:r>
              <a:rPr lang="en-US" baseline="30000" dirty="0" smtClean="0"/>
              <a:t>st</a:t>
            </a:r>
            <a:r>
              <a:rPr lang="en-US" dirty="0" smtClean="0"/>
              <a:t> reference is in Rev. 3:12.  Brighton says this about this verse, “Each saint is now assured that he or she is, by faith, a member of God’s temple, his church; for the Lord’s saints, the victory will be complete in the New Jerusalem…The New Jerusalem, which comes down out of heaven and is described in 21:1-27, is a place of perfect, everlasting life with God in the new heaven and earth.”  It is a way of referring to our eternal existence as the church.  </a:t>
            </a:r>
            <a:endParaRPr lang="en-US" dirty="0"/>
          </a:p>
        </p:txBody>
      </p:sp>
    </p:spTree>
    <p:extLst>
      <p:ext uri="{BB962C8B-B14F-4D97-AF65-F5344CB8AC3E}">
        <p14:creationId xmlns:p14="http://schemas.microsoft.com/office/powerpoint/2010/main" val="39011783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In other places, Brighton interprets it as referring to the church itself.  He sees the city referenced in 14:20 as the same as 11:2.  He says, “While the ‘holy city’ (that is, God’s church on earth) was trampled underfoot by the pagan nations (trample in 11:2, as in 14:20), now the pagan nations in turn are ‘trampled under foot’ in the winepress of God’s fury and judgment (14:20).”-p. 393</a:t>
            </a:r>
            <a:endParaRPr lang="en-US" sz="3600" dirty="0"/>
          </a:p>
        </p:txBody>
      </p:sp>
    </p:spTree>
    <p:extLst>
      <p:ext uri="{BB962C8B-B14F-4D97-AF65-F5344CB8AC3E}">
        <p14:creationId xmlns:p14="http://schemas.microsoft.com/office/powerpoint/2010/main" val="3479288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smtClean="0"/>
              <a:t>8:5-Concludes the first set of seven chronicling the events we believe between Christ’s 1</a:t>
            </a:r>
            <a:r>
              <a:rPr lang="en-US" baseline="30000" dirty="0" smtClean="0"/>
              <a:t>st</a:t>
            </a:r>
            <a:r>
              <a:rPr lang="en-US" dirty="0" smtClean="0"/>
              <a:t> coming up to His return.  </a:t>
            </a:r>
          </a:p>
          <a:p>
            <a:pPr marL="0" indent="0">
              <a:buNone/>
            </a:pPr>
            <a:endParaRPr lang="en-US" dirty="0"/>
          </a:p>
        </p:txBody>
      </p:sp>
    </p:spTree>
    <p:extLst>
      <p:ext uri="{BB962C8B-B14F-4D97-AF65-F5344CB8AC3E}">
        <p14:creationId xmlns:p14="http://schemas.microsoft.com/office/powerpoint/2010/main" val="13889037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dirty="0" smtClean="0"/>
              <a:t>A debated verse then is Revelation 20:9.  </a:t>
            </a:r>
          </a:p>
          <a:p>
            <a:pPr marL="0" indent="0">
              <a:buNone/>
            </a:pPr>
            <a:r>
              <a:rPr lang="en-US" dirty="0" smtClean="0"/>
              <a:t>It says, “the camp of the saints and the beloved city are surrounded.”  Now is this describing the last remnant of the church in the literal city of Jerusalem, where the last battle is located, or does it mean, “the camp of the saints, as in the beloved city.”  Brighton favors the latter interpretation in Rev. 20:9.  </a:t>
            </a:r>
          </a:p>
          <a:p>
            <a:pPr marL="0" indent="0">
              <a:buNone/>
            </a:pPr>
            <a:endParaRPr lang="en-US" dirty="0"/>
          </a:p>
        </p:txBody>
      </p:sp>
    </p:spTree>
    <p:extLst>
      <p:ext uri="{BB962C8B-B14F-4D97-AF65-F5344CB8AC3E}">
        <p14:creationId xmlns:p14="http://schemas.microsoft.com/office/powerpoint/2010/main" val="27450571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It would seem to me that it could be representing the actual city of Jerusalem, but as it is a type or metaphor for the church.  It is because the 42 months is 3 ½ years.  This would be consistent with the times, times, and half a time reference and the 1,260 days of Revelation 12:6.  In this case, a woman flees and his nourished for this time period.  This woman we believe definitely represents the church because of 12:17.  This then fits with Revelation 21:2, which depicts, the holy city, the New Jerusalem, coming down out of heaven from God, prepared as a bride adorned for her husband.  </a:t>
            </a:r>
            <a:endParaRPr lang="en-US" dirty="0"/>
          </a:p>
        </p:txBody>
      </p:sp>
    </p:spTree>
    <p:extLst>
      <p:ext uri="{BB962C8B-B14F-4D97-AF65-F5344CB8AC3E}">
        <p14:creationId xmlns:p14="http://schemas.microsoft.com/office/powerpoint/2010/main" val="18224546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sz="3600" dirty="0" smtClean="0"/>
              <a:t>We connect this reference to the others in the NT referring to the church as the bride of Christ.  The church has been adorned with Christ’s righteousness and holiness and will then be placed in the New heaven and earth.  Connects with Ephesians 5:25-27.</a:t>
            </a:r>
          </a:p>
          <a:p>
            <a:pPr marL="0" indent="0">
              <a:buNone/>
            </a:pPr>
            <a:r>
              <a:rPr lang="en-US" sz="3600" dirty="0" smtClean="0"/>
              <a:t>Frequently in the OT, Jerusalem stood for the nation of Israel.  Look at Isaiah 62, also Isaiah 40, Isaiah 1:21, Jerusalem 4:14 </a:t>
            </a:r>
            <a:endParaRPr lang="en-US" sz="3600" dirty="0"/>
          </a:p>
        </p:txBody>
      </p:sp>
    </p:spTree>
    <p:extLst>
      <p:ext uri="{BB962C8B-B14F-4D97-AF65-F5344CB8AC3E}">
        <p14:creationId xmlns:p14="http://schemas.microsoft.com/office/powerpoint/2010/main" val="9357162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dirty="0" smtClean="0"/>
              <a:t>Mueller, another Lutheran pastor, echoes this.  He says, “This temple is not the one in heaven that John has mentioned twice before (3:12, 7:15).  This temple is in the “holy city” and is thus the temple at Jerusalem, a temple on earth.  In three of his letters, Paul called the holy Christian church a temple (2 Corinth. 6:16, Ephes. 2:21, 2 Thess. 2:4), and in another letter he said that believers on earth belong to a spiritual temple, “the Jerusalem that is above” (Galatians 4:26).  The temple of God here also pictures believers on earth.”-p. 109-110.</a:t>
            </a:r>
          </a:p>
        </p:txBody>
      </p:sp>
    </p:spTree>
    <p:extLst>
      <p:ext uri="{BB962C8B-B14F-4D97-AF65-F5344CB8AC3E}">
        <p14:creationId xmlns:p14="http://schemas.microsoft.com/office/powerpoint/2010/main" val="23119419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92500" lnSpcReduction="10000"/>
          </a:bodyPr>
          <a:lstStyle/>
          <a:p>
            <a:pPr marL="0" indent="0">
              <a:buNone/>
            </a:pPr>
            <a:r>
              <a:rPr lang="en-US" dirty="0"/>
              <a:t>In Hebrews 13:14, it tells us to seek the city that is to come.  Look at Hebrews 13:14. Also </a:t>
            </a:r>
            <a:r>
              <a:rPr lang="en-US" dirty="0" smtClean="0"/>
              <a:t>look at Hebrews </a:t>
            </a:r>
            <a:r>
              <a:rPr lang="en-US" dirty="0"/>
              <a:t>12:22.  </a:t>
            </a:r>
            <a:r>
              <a:rPr lang="en-US" dirty="0" smtClean="0"/>
              <a:t>The understanding of Hebrews 12:22 is that the Hebrews writer is telling them they have already come (perfect tense), as in come toward, approached, the mountain of Zion and the city of the living God, the heavenly Jerusalem.  Through the Spirit’s work in the Gospel and our baptism to bring us to faith in Christ, we are already as the church part of the city to come, the heavenly Jerusalem.  We are already citizens of heaven (Philippians 3:20).  </a:t>
            </a:r>
          </a:p>
          <a:p>
            <a:pPr marL="0" indent="0">
              <a:buNone/>
            </a:pPr>
            <a:r>
              <a:rPr lang="en-US" dirty="0" smtClean="0"/>
              <a:t>Also, Galatians 4:24-26.</a:t>
            </a:r>
            <a:endParaRPr lang="en-US" dirty="0"/>
          </a:p>
          <a:p>
            <a:pPr marL="0" indent="0">
              <a:buNone/>
            </a:pPr>
            <a:endParaRPr lang="en-US" dirty="0"/>
          </a:p>
        </p:txBody>
      </p:sp>
    </p:spTree>
    <p:extLst>
      <p:ext uri="{BB962C8B-B14F-4D97-AF65-F5344CB8AC3E}">
        <p14:creationId xmlns:p14="http://schemas.microsoft.com/office/powerpoint/2010/main" val="9370945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Therefore, we as the holy city of God already as the church will be trampled on in certain ways throughout the time of the church (the 42 months), but during that time, the church will also give witness and continue to arise out of the ashes of our tribulation to continue our witness until the final trumpet.  This is the rest of Chapter 11.  </a:t>
            </a:r>
            <a:endParaRPr lang="en-US" sz="3600" dirty="0"/>
          </a:p>
        </p:txBody>
      </p:sp>
    </p:spTree>
    <p:extLst>
      <p:ext uri="{BB962C8B-B14F-4D97-AF65-F5344CB8AC3E}">
        <p14:creationId xmlns:p14="http://schemas.microsoft.com/office/powerpoint/2010/main" val="3338151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pPr marL="0" indent="0">
              <a:buNone/>
            </a:pPr>
            <a:r>
              <a:rPr lang="en-US" dirty="0" smtClean="0"/>
              <a:t>Why do we believe this?</a:t>
            </a:r>
          </a:p>
          <a:p>
            <a:pPr marL="0" indent="0">
              <a:buNone/>
            </a:pPr>
            <a:r>
              <a:rPr lang="en-US" dirty="0" smtClean="0"/>
              <a:t>v. 3-it says, “And I (this angel or Christ) will give to the two witnesses and they will prophesy for 1,260 days, clothed in sackcloth.”</a:t>
            </a:r>
          </a:p>
          <a:p>
            <a:pPr marL="0" indent="0">
              <a:buNone/>
            </a:pPr>
            <a:r>
              <a:rPr lang="en-US" dirty="0" smtClean="0"/>
              <a:t>Who are these two witnesses? They are also the two olive trees and two lampstands (v. 4) Corresponds we believe with </a:t>
            </a:r>
            <a:r>
              <a:rPr lang="en-US" dirty="0"/>
              <a:t>Zechariah </a:t>
            </a:r>
            <a:r>
              <a:rPr lang="en-US" dirty="0" smtClean="0"/>
              <a:t>4:2-14.  Read </a:t>
            </a:r>
            <a:r>
              <a:rPr lang="en-US" dirty="0"/>
              <a:t>Brighton p. 291-292.  </a:t>
            </a:r>
            <a:endParaRPr lang="en-US" dirty="0" smtClean="0"/>
          </a:p>
          <a:p>
            <a:pPr marL="0" indent="0">
              <a:buNone/>
            </a:pPr>
            <a:r>
              <a:rPr lang="en-US" dirty="0" smtClean="0"/>
              <a:t>Testimony </a:t>
            </a:r>
            <a:r>
              <a:rPr lang="en-US" dirty="0"/>
              <a:t>confirmed by 2 or 3 </a:t>
            </a:r>
            <a:r>
              <a:rPr lang="en-US" dirty="0" smtClean="0"/>
              <a:t>witnesses (Matt. 18:19, Deut. 17:6, 19:15).  Priesthood of all believers.  Two </a:t>
            </a:r>
            <a:r>
              <a:rPr lang="en-US" dirty="0"/>
              <a:t>olive trees in Zechariah represent Joshua-the priesthood, Zerubbabel-the kingship-the royal house of </a:t>
            </a:r>
            <a:r>
              <a:rPr lang="en-US" dirty="0" smtClean="0"/>
              <a:t>David, as a governor (Ezra 2:2, Haggai 1:1).  </a:t>
            </a:r>
            <a:r>
              <a:rPr lang="en-US" dirty="0"/>
              <a:t>A kingdom and priests.  </a:t>
            </a:r>
            <a:endParaRPr lang="en-US" dirty="0" smtClean="0"/>
          </a:p>
          <a:p>
            <a:pPr marL="0" indent="0">
              <a:buNone/>
            </a:pPr>
            <a:endParaRPr lang="en-US" dirty="0"/>
          </a:p>
        </p:txBody>
      </p:sp>
    </p:spTree>
    <p:extLst>
      <p:ext uri="{BB962C8B-B14F-4D97-AF65-F5344CB8AC3E}">
        <p14:creationId xmlns:p14="http://schemas.microsoft.com/office/powerpoint/2010/main" val="18039414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a:bodyPr>
          <a:lstStyle/>
          <a:p>
            <a:pPr marL="0" indent="0">
              <a:buNone/>
            </a:pPr>
            <a:r>
              <a:rPr lang="en-US" dirty="0" smtClean="0"/>
              <a:t>Who were </a:t>
            </a:r>
            <a:r>
              <a:rPr lang="en-US" dirty="0"/>
              <a:t>Joshua &amp; </a:t>
            </a:r>
            <a:r>
              <a:rPr lang="en-US" dirty="0" smtClean="0"/>
              <a:t>Zerubbabel?</a:t>
            </a:r>
          </a:p>
          <a:p>
            <a:pPr marL="0" indent="0">
              <a:buNone/>
            </a:pPr>
            <a:r>
              <a:rPr lang="en-US" dirty="0" smtClean="0"/>
              <a:t>They were some of the first exiles allowed to return to Jerusalem after the Babylonians Captivity and the decree of Cyrus that they could return:  Ezra 2:1-2, Nehemiah 7:7. </a:t>
            </a:r>
          </a:p>
          <a:p>
            <a:pPr marL="0" indent="0">
              <a:buNone/>
            </a:pPr>
            <a:r>
              <a:rPr lang="en-US" dirty="0" smtClean="0"/>
              <a:t>They are mentioned as instrumental in rebuilding the altar and the rebuilding of the temple-Ezra 3:2, 8ff, 4:3, 5:2, Haggai 1:12-15.  They are told by the prophet Haggai to do this.  </a:t>
            </a:r>
          </a:p>
          <a:p>
            <a:pPr marL="0" indent="0">
              <a:buNone/>
            </a:pPr>
            <a:r>
              <a:rPr lang="en-US" dirty="0" smtClean="0"/>
              <a:t>Joshua was a priest-Ezra 3:2, Zech. 3:1, Haggai 1:1</a:t>
            </a:r>
          </a:p>
          <a:p>
            <a:pPr marL="0" indent="0">
              <a:buNone/>
            </a:pPr>
            <a:r>
              <a:rPr lang="en-US" dirty="0" smtClean="0"/>
              <a:t>Zerubbabel-Haggai 1:1-governor of Judea.  Descendant of David-Matt. 1:12.</a:t>
            </a:r>
            <a:endParaRPr lang="en-US" dirty="0"/>
          </a:p>
        </p:txBody>
      </p:sp>
    </p:spTree>
    <p:extLst>
      <p:ext uri="{BB962C8B-B14F-4D97-AF65-F5344CB8AC3E}">
        <p14:creationId xmlns:p14="http://schemas.microsoft.com/office/powerpoint/2010/main" val="9365049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Zechariah 4:6-Zechariah is reminded that it wouldn’t be by his power and might that the temple would be rebuilt through him, but by the Spirit of the Lord.  </a:t>
            </a:r>
          </a:p>
          <a:p>
            <a:pPr marL="0" indent="0">
              <a:buNone/>
            </a:pPr>
            <a:r>
              <a:rPr lang="en-US" dirty="0" smtClean="0"/>
              <a:t>The mountain we believe represents the obstacles to the rebuilding, but the Lord will make them a plain and the people will cry out for grace or blessing upon the temple once it would be rebuilt.  Look at text note.  </a:t>
            </a:r>
          </a:p>
          <a:p>
            <a:pPr marL="0" indent="0">
              <a:buNone/>
            </a:pPr>
            <a:r>
              <a:rPr lang="en-US" dirty="0" smtClean="0"/>
              <a:t>v. 8-10-Assures that the rebuilding will be Zerubbabel’s hand, he will measure its foundations and see to its building, but the Lord ultimately will build the house.  </a:t>
            </a:r>
            <a:endParaRPr lang="en-US" dirty="0"/>
          </a:p>
        </p:txBody>
      </p:sp>
    </p:spTree>
    <p:extLst>
      <p:ext uri="{BB962C8B-B14F-4D97-AF65-F5344CB8AC3E}">
        <p14:creationId xmlns:p14="http://schemas.microsoft.com/office/powerpoint/2010/main" val="29017425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v.10-14 is the angel interpreting for Zechariah what the seven lampstands with the seven lamps on it, with seven lips is.  Notice the two olive trees are on either side of this lampstand.  </a:t>
            </a:r>
          </a:p>
          <a:p>
            <a:pPr marL="0" indent="0">
              <a:buNone/>
            </a:pPr>
            <a:r>
              <a:rPr lang="en-US" dirty="0" smtClean="0"/>
              <a:t>The seven lampstands represents the eyes of the Lord.  Revelation 5:6 interprets this for us.  It represents the sevenfold Spirit, the Holy Spirit, which sees all and knows all on the earth.  </a:t>
            </a:r>
          </a:p>
          <a:p>
            <a:pPr marL="0" indent="0">
              <a:buNone/>
            </a:pPr>
            <a:r>
              <a:rPr lang="en-US" dirty="0" smtClean="0"/>
              <a:t>Zechariah then asks who the two olive trees are.  He is told: these are the two anointed ones who stand by the Lord of the whole earth.</a:t>
            </a:r>
          </a:p>
          <a:p>
            <a:pPr marL="0" indent="0">
              <a:buNone/>
            </a:pPr>
            <a:r>
              <a:rPr lang="en-US" dirty="0" smtClean="0"/>
              <a:t>Read text note.</a:t>
            </a:r>
            <a:endParaRPr lang="en-US" dirty="0"/>
          </a:p>
        </p:txBody>
      </p:sp>
    </p:spTree>
    <p:extLst>
      <p:ext uri="{BB962C8B-B14F-4D97-AF65-F5344CB8AC3E}">
        <p14:creationId xmlns:p14="http://schemas.microsoft.com/office/powerpoint/2010/main" val="141799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77500" lnSpcReduction="20000"/>
          </a:bodyPr>
          <a:lstStyle/>
          <a:p>
            <a:pPr marL="0" indent="0">
              <a:buNone/>
            </a:pPr>
            <a:r>
              <a:rPr lang="en-US" dirty="0" smtClean="0"/>
              <a:t>Now John sees the second set of seven.  </a:t>
            </a:r>
          </a:p>
          <a:p>
            <a:pPr marL="0" indent="0">
              <a:buNone/>
            </a:pPr>
            <a:r>
              <a:rPr lang="en-US" dirty="0" err="1" smtClean="0"/>
              <a:t>Lenski</a:t>
            </a:r>
            <a:r>
              <a:rPr lang="en-US" dirty="0" smtClean="0"/>
              <a:t>-Summary- “The six trumpets describe supernatural judgments that descend with increasing terribleness.  The devastation grows.  The world is an Egypt in its wicked and growing opposition to God, in its increasing obduracy against his will”-p. 276.</a:t>
            </a:r>
          </a:p>
          <a:p>
            <a:pPr marL="0" indent="0">
              <a:buNone/>
            </a:pPr>
            <a:r>
              <a:rPr lang="en-US" dirty="0" smtClean="0"/>
              <a:t>On the hail and fire-Read Brighton p. 225.  Look at Ezekiel 37 &amp; 38 for context.  Gog &amp; Magog found in Revelation 20.  Related to the plague of hail in Ex. 9:18-26.  Hurled to the earth.  Think about it:  where do hail and fire mix?  Forcing us to consider the fact that it will probably be worse than it was in Egypt back in the time of the Exodus.  </a:t>
            </a:r>
          </a:p>
          <a:p>
            <a:pPr marL="0" indent="0">
              <a:buNone/>
            </a:pPr>
            <a:r>
              <a:rPr lang="en-US" dirty="0" smtClean="0"/>
              <a:t>Mixed with blood-Brighton- “Perhaps here in Rev. 8:7, the blood refers to the awesome color of the storm rather than the fire and destruction which the lightning would cause.”</a:t>
            </a:r>
          </a:p>
          <a:p>
            <a:pPr marL="0" indent="0">
              <a:buNone/>
            </a:pPr>
            <a:r>
              <a:rPr lang="en-US" dirty="0" smtClean="0"/>
              <a:t>All the images of the destruction of the earth on the last day include fire.  </a:t>
            </a:r>
            <a:endParaRPr lang="en-US" dirty="0"/>
          </a:p>
        </p:txBody>
      </p:sp>
    </p:spTree>
    <p:extLst>
      <p:ext uri="{BB962C8B-B14F-4D97-AF65-F5344CB8AC3E}">
        <p14:creationId xmlns:p14="http://schemas.microsoft.com/office/powerpoint/2010/main" val="113329099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a:bodyPr>
          <a:lstStyle/>
          <a:p>
            <a:pPr marL="0" indent="0">
              <a:buNone/>
            </a:pPr>
            <a:r>
              <a:rPr lang="en-US" dirty="0" smtClean="0"/>
              <a:t>How does this relate to Revelation?</a:t>
            </a:r>
          </a:p>
          <a:p>
            <a:pPr marL="0" indent="0">
              <a:buNone/>
            </a:pPr>
            <a:r>
              <a:rPr lang="en-US" dirty="0" smtClean="0"/>
              <a:t>Well, if the two olives trees of Zechariah, represented Joshua and Zerubbabel, as anointed ones, told by God in Haggai to rebuild the temple.  </a:t>
            </a:r>
          </a:p>
          <a:p>
            <a:pPr marL="0" indent="0">
              <a:buNone/>
            </a:pPr>
            <a:r>
              <a:rPr lang="en-US" dirty="0" smtClean="0"/>
              <a:t>Then, the two witnesses or two olive trees (v. 3-4).  Could represent the NT witness through the church as the priesthood of all believers, and through the voice of the NT prophets and apostles, prophesying for the 1,260 days (the time of the church-NT age).  Through the power of the Spirit, like the Lord told Zerubbabel, the temple or holy city of the church would be built through these “two witnesses”.</a:t>
            </a:r>
            <a:endParaRPr lang="en-US" dirty="0"/>
          </a:p>
        </p:txBody>
      </p:sp>
    </p:spTree>
    <p:extLst>
      <p:ext uri="{BB962C8B-B14F-4D97-AF65-F5344CB8AC3E}">
        <p14:creationId xmlns:p14="http://schemas.microsoft.com/office/powerpoint/2010/main" val="18787044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85000" lnSpcReduction="20000"/>
          </a:bodyPr>
          <a:lstStyle/>
          <a:p>
            <a:pPr marL="0" indent="0">
              <a:buNone/>
            </a:pPr>
            <a:r>
              <a:rPr lang="en-US" sz="4000" dirty="0"/>
              <a:t>In the case of Zechariah, the olive trees supply the oil for the lamps.  Read </a:t>
            </a:r>
            <a:r>
              <a:rPr lang="en-US" sz="4000" dirty="0" err="1"/>
              <a:t>Lenski</a:t>
            </a:r>
            <a:r>
              <a:rPr lang="en-US" sz="4000" dirty="0"/>
              <a:t> p. 336. on the olive trees.  For the olive trees provide a continual supply of oil.  The two witnesses are to do God’s work in the power of the Spirit. </a:t>
            </a:r>
            <a:r>
              <a:rPr lang="en-US" sz="4000" dirty="0" smtClean="0"/>
              <a:t>Lights to the world.  </a:t>
            </a:r>
          </a:p>
          <a:p>
            <a:pPr marL="0" indent="0">
              <a:buNone/>
            </a:pPr>
            <a:r>
              <a:rPr lang="en-US" sz="4000" dirty="0" smtClean="0"/>
              <a:t>Now some speculate of course whether these will be two actual people who will prophesy right before the end and will be literally killed in Jerusalem during Satan’s last push to destroy the church.  Taking the time of 1,260 days literally.  It could be, but usually it is best to error in Revelation as symbolic.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340606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They will prophesy in sackcloth-</a:t>
            </a:r>
          </a:p>
          <a:p>
            <a:pPr marL="0" indent="0">
              <a:buNone/>
            </a:pPr>
            <a:r>
              <a:rPr lang="en-US" dirty="0" smtClean="0"/>
              <a:t>Brighton- “Sackcloth in biblical literature is a coarse, hairy garment worm as a sign of grief (Gen. 37:34) or of sorrow and repentance over sin (Jonah 3:5-8, I Chron. 21:16)….That the two witnesses are dressed in sackcloth demonstrates that they will conduct their prophetic ministry in a penitential attitude of humble and sacrificial service.  The prophets of old were thus dressed at times (2 Kings 1:8, Is. 20:2, Zech. 13:4), the last of them was John the Baptist (Mark 1:6).”-p. 291</a:t>
            </a:r>
            <a:endParaRPr lang="en-US" dirty="0"/>
          </a:p>
        </p:txBody>
      </p:sp>
    </p:spTree>
    <p:extLst>
      <p:ext uri="{BB962C8B-B14F-4D97-AF65-F5344CB8AC3E}">
        <p14:creationId xmlns:p14="http://schemas.microsoft.com/office/powerpoint/2010/main" val="12875304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marL="0" indent="0">
              <a:buNone/>
            </a:pPr>
            <a:r>
              <a:rPr lang="en-US" dirty="0" smtClean="0"/>
              <a:t>v. 5- “harm or wrong them”</a:t>
            </a:r>
          </a:p>
          <a:p>
            <a:pPr marL="0" indent="0">
              <a:buNone/>
            </a:pPr>
            <a:r>
              <a:rPr lang="en-US" dirty="0" smtClean="0"/>
              <a:t>Fire </a:t>
            </a:r>
            <a:r>
              <a:rPr lang="en-US" dirty="0"/>
              <a:t>from their mouths-last paragraph p.295.  Like Elijah in 2 Kings 1:10-12, however it </a:t>
            </a:r>
            <a:r>
              <a:rPr lang="en-US" dirty="0" smtClean="0"/>
              <a:t>is more likely to be metaphorical of God’s manner of protecting his witnesses, similar to Jeremiah </a:t>
            </a:r>
            <a:r>
              <a:rPr lang="en-US" dirty="0"/>
              <a:t>5:14, representing the power of the Word of God spoken in judgment.  </a:t>
            </a:r>
            <a:r>
              <a:rPr lang="en-US" dirty="0" smtClean="0"/>
              <a:t>We also see this in Numbers 16:35, Gen. 19:24 (Sodom/Gomorrah), 2 Chron. 7:1-3.</a:t>
            </a:r>
          </a:p>
          <a:p>
            <a:pPr marL="0" indent="0">
              <a:buNone/>
            </a:pPr>
            <a:r>
              <a:rPr lang="en-US" dirty="0" smtClean="0"/>
              <a:t>Actually, the disciples ask Jesus at one point if they should ask for fire to come down upon the village in Samaria for their rejection of Jesus-Luke 9:54.</a:t>
            </a:r>
          </a:p>
          <a:p>
            <a:pPr marL="0" indent="0">
              <a:buNone/>
            </a:pPr>
            <a:r>
              <a:rPr lang="en-US" dirty="0" smtClean="0"/>
              <a:t>In other words, those bent on silencing and harming these prophetic voices, they can expect to receive the fire of God’s wrath and judgment.  </a:t>
            </a:r>
          </a:p>
          <a:p>
            <a:pPr marL="0" indent="0">
              <a:buNone/>
            </a:pPr>
            <a:r>
              <a:rPr lang="en-US" dirty="0" smtClean="0"/>
              <a:t>Literally in the Greek, “Thus it is necessary for him to be killed.”</a:t>
            </a:r>
            <a:endParaRPr lang="en-US" dirty="0"/>
          </a:p>
          <a:p>
            <a:pPr marL="0" indent="0">
              <a:buNone/>
            </a:pPr>
            <a:endParaRPr lang="en-US" dirty="0"/>
          </a:p>
        </p:txBody>
      </p:sp>
    </p:spTree>
    <p:extLst>
      <p:ext uri="{BB962C8B-B14F-4D97-AF65-F5344CB8AC3E}">
        <p14:creationId xmlns:p14="http://schemas.microsoft.com/office/powerpoint/2010/main" val="450203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v. 6-These prophets are given the power of the Spirit, the prophetic power of the prophets before them.  </a:t>
            </a:r>
          </a:p>
          <a:p>
            <a:pPr marL="0" indent="0">
              <a:buNone/>
            </a:pPr>
            <a:r>
              <a:rPr lang="en-US" dirty="0" smtClean="0"/>
              <a:t>“they are having the authority to shut up the heaven”-like </a:t>
            </a:r>
            <a:r>
              <a:rPr lang="en-US" dirty="0"/>
              <a:t>Elijah in I Kings 17:1, </a:t>
            </a:r>
            <a:r>
              <a:rPr lang="en-US" dirty="0" smtClean="0"/>
              <a:t>Jesus and the NT teaches the Lord can grant amazing miracles over nature to our faith and prayer-Look at James 5:16-18, Mark 11:20-26.  </a:t>
            </a:r>
            <a:endParaRPr lang="en-US" dirty="0"/>
          </a:p>
          <a:p>
            <a:pPr marL="0" indent="0">
              <a:buNone/>
            </a:pPr>
            <a:r>
              <a:rPr lang="en-US" dirty="0"/>
              <a:t>Turn waters into blood-Moses-Exodus 7:17-21</a:t>
            </a:r>
          </a:p>
          <a:p>
            <a:pPr marL="0" indent="0">
              <a:buNone/>
            </a:pPr>
            <a:r>
              <a:rPr lang="en-US" sz="4400" b="1" dirty="0" err="1">
                <a:latin typeface="Bwgrkl"/>
              </a:rPr>
              <a:t>plhgh</a:t>
            </a:r>
            <a:r>
              <a:rPr lang="en-US" sz="4400" b="1" dirty="0">
                <a:latin typeface="Bwgrkl"/>
              </a:rPr>
              <a:t>,</a:t>
            </a:r>
            <a:r>
              <a:rPr lang="en-US" dirty="0">
                <a:latin typeface="Arial"/>
              </a:rPr>
              <a:t>, </a:t>
            </a:r>
            <a:r>
              <a:rPr lang="en-US" sz="4400" b="1" dirty="0">
                <a:latin typeface="Bwgrkl"/>
              </a:rPr>
              <a:t>h/j</a:t>
            </a:r>
            <a:r>
              <a:rPr lang="en-US" dirty="0">
                <a:latin typeface="Arial"/>
              </a:rPr>
              <a:t>, </a:t>
            </a:r>
            <a:r>
              <a:rPr lang="en-US" sz="4400" b="1" dirty="0">
                <a:latin typeface="Bwgrkl"/>
              </a:rPr>
              <a:t>h` </a:t>
            </a:r>
            <a:r>
              <a:rPr lang="en-US" i="1" dirty="0">
                <a:latin typeface="Arial"/>
              </a:rPr>
              <a:t>blow, stroke</a:t>
            </a:r>
            <a:r>
              <a:rPr lang="en-US" dirty="0">
                <a:latin typeface="Arial"/>
              </a:rPr>
              <a:t>—</a:t>
            </a:r>
            <a:r>
              <a:rPr lang="en-US" b="1" dirty="0">
                <a:latin typeface="Arial"/>
              </a:rPr>
              <a:t>1. </a:t>
            </a:r>
            <a:r>
              <a:rPr lang="en-US" dirty="0">
                <a:latin typeface="Arial"/>
              </a:rPr>
              <a:t>lit. </a:t>
            </a:r>
            <a:r>
              <a:rPr lang="en-US" u="sng" dirty="0">
                <a:solidFill>
                  <a:srgbClr val="01AA01"/>
                </a:solidFill>
                <a:latin typeface="Arial"/>
                <a:hlinkClick r:id="rId2"/>
              </a:rPr>
              <a:t>Lk 12:48</a:t>
            </a:r>
            <a:r>
              <a:rPr lang="en-US" dirty="0">
                <a:solidFill>
                  <a:srgbClr val="000000"/>
                </a:solidFill>
                <a:latin typeface="Arial"/>
                <a:hlinkClick r:id="rId2"/>
              </a:rPr>
              <a:t>; </a:t>
            </a:r>
            <a:r>
              <a:rPr lang="en-US" u="sng" dirty="0">
                <a:solidFill>
                  <a:srgbClr val="01AA01"/>
                </a:solidFill>
                <a:latin typeface="Arial"/>
                <a:hlinkClick r:id="rId3"/>
              </a:rPr>
              <a:t>Ac 16:23</a:t>
            </a:r>
            <a:r>
              <a:rPr lang="en-US" dirty="0">
                <a:solidFill>
                  <a:srgbClr val="000000"/>
                </a:solidFill>
                <a:latin typeface="Arial"/>
                <a:hlinkClick r:id="rId3"/>
              </a:rPr>
              <a:t>; </a:t>
            </a:r>
            <a:r>
              <a:rPr lang="en-US" u="sng" dirty="0">
                <a:solidFill>
                  <a:srgbClr val="01AA01"/>
                </a:solidFill>
                <a:latin typeface="Arial"/>
                <a:hlinkClick r:id="rId4"/>
              </a:rPr>
              <a:t>2 </a:t>
            </a:r>
            <a:r>
              <a:rPr lang="en-US" u="sng" dirty="0" err="1">
                <a:solidFill>
                  <a:srgbClr val="01AA01"/>
                </a:solidFill>
                <a:latin typeface="Arial"/>
                <a:hlinkClick r:id="rId4"/>
              </a:rPr>
              <a:t>Cor</a:t>
            </a:r>
            <a:r>
              <a:rPr lang="en-US" u="sng" dirty="0">
                <a:solidFill>
                  <a:srgbClr val="01AA01"/>
                </a:solidFill>
                <a:latin typeface="Arial"/>
                <a:hlinkClick r:id="rId4"/>
              </a:rPr>
              <a:t> 11:23</a:t>
            </a:r>
            <a:r>
              <a:rPr lang="en-US" dirty="0">
                <a:solidFill>
                  <a:srgbClr val="000000"/>
                </a:solidFill>
                <a:latin typeface="Arial"/>
                <a:hlinkClick r:id="rId4"/>
              </a:rPr>
              <a:t>.—</a:t>
            </a:r>
            <a:r>
              <a:rPr lang="en-US" b="1" dirty="0">
                <a:solidFill>
                  <a:srgbClr val="000000"/>
                </a:solidFill>
                <a:latin typeface="Arial"/>
                <a:hlinkClick r:id="rId4"/>
              </a:rPr>
              <a:t>2. </a:t>
            </a:r>
            <a:r>
              <a:rPr lang="en-US" i="1" dirty="0">
                <a:solidFill>
                  <a:srgbClr val="000000"/>
                </a:solidFill>
                <a:latin typeface="Arial"/>
                <a:hlinkClick r:id="rId4"/>
              </a:rPr>
              <a:t>wound, bruise </a:t>
            </a:r>
            <a:r>
              <a:rPr lang="en-US" u="sng" dirty="0">
                <a:solidFill>
                  <a:srgbClr val="01AA01"/>
                </a:solidFill>
                <a:latin typeface="Arial"/>
                <a:hlinkClick r:id="rId5"/>
              </a:rPr>
              <a:t>Ac 16:33</a:t>
            </a:r>
            <a:r>
              <a:rPr lang="en-US" dirty="0">
                <a:solidFill>
                  <a:srgbClr val="000000"/>
                </a:solidFill>
                <a:latin typeface="Arial"/>
                <a:hlinkClick r:id="rId5"/>
              </a:rPr>
              <a:t>; </a:t>
            </a:r>
            <a:r>
              <a:rPr lang="en-US" u="sng" dirty="0" err="1">
                <a:solidFill>
                  <a:srgbClr val="01AA01"/>
                </a:solidFill>
                <a:latin typeface="Arial"/>
                <a:hlinkClick r:id="rId6"/>
              </a:rPr>
              <a:t>Rv</a:t>
            </a:r>
            <a:r>
              <a:rPr lang="en-US" u="sng" dirty="0">
                <a:solidFill>
                  <a:srgbClr val="01AA01"/>
                </a:solidFill>
                <a:latin typeface="Arial"/>
                <a:hlinkClick r:id="rId6"/>
              </a:rPr>
              <a:t> 13:12</a:t>
            </a:r>
            <a:r>
              <a:rPr lang="en-US" dirty="0">
                <a:solidFill>
                  <a:srgbClr val="000000"/>
                </a:solidFill>
                <a:latin typeface="Arial"/>
                <a:hlinkClick r:id="rId6"/>
              </a:rPr>
              <a:t>, </a:t>
            </a:r>
            <a:r>
              <a:rPr lang="en-US" u="sng" dirty="0">
                <a:solidFill>
                  <a:srgbClr val="01AA01"/>
                </a:solidFill>
                <a:latin typeface="Arial"/>
                <a:hlinkClick r:id="rId7"/>
              </a:rPr>
              <a:t>14</a:t>
            </a:r>
            <a:r>
              <a:rPr lang="en-US" dirty="0">
                <a:solidFill>
                  <a:srgbClr val="000000"/>
                </a:solidFill>
                <a:latin typeface="Arial"/>
                <a:hlinkClick r:id="rId7"/>
              </a:rPr>
              <a:t>.—</a:t>
            </a:r>
            <a:r>
              <a:rPr lang="en-US" b="1" dirty="0">
                <a:solidFill>
                  <a:srgbClr val="000000"/>
                </a:solidFill>
                <a:latin typeface="Arial"/>
                <a:hlinkClick r:id="rId7"/>
              </a:rPr>
              <a:t>3. </a:t>
            </a:r>
            <a:r>
              <a:rPr lang="en-US" i="1" dirty="0">
                <a:solidFill>
                  <a:srgbClr val="000000"/>
                </a:solidFill>
                <a:latin typeface="Arial"/>
                <a:hlinkClick r:id="rId7"/>
              </a:rPr>
              <a:t>plague, misfortune </a:t>
            </a:r>
            <a:r>
              <a:rPr lang="en-US" u="sng" dirty="0" err="1">
                <a:solidFill>
                  <a:srgbClr val="01AA01"/>
                </a:solidFill>
                <a:latin typeface="Arial"/>
                <a:hlinkClick r:id="rId8"/>
              </a:rPr>
              <a:t>Rv</a:t>
            </a:r>
            <a:r>
              <a:rPr lang="en-US" u="sng" dirty="0">
                <a:solidFill>
                  <a:srgbClr val="01AA01"/>
                </a:solidFill>
                <a:latin typeface="Arial"/>
                <a:hlinkClick r:id="rId8"/>
              </a:rPr>
              <a:t> 9:18</a:t>
            </a:r>
            <a:r>
              <a:rPr lang="en-US" dirty="0">
                <a:solidFill>
                  <a:srgbClr val="000000"/>
                </a:solidFill>
                <a:latin typeface="Arial"/>
                <a:hlinkClick r:id="rId8"/>
              </a:rPr>
              <a:t>, </a:t>
            </a:r>
            <a:r>
              <a:rPr lang="en-US" u="sng" dirty="0">
                <a:solidFill>
                  <a:srgbClr val="01AA01"/>
                </a:solidFill>
                <a:latin typeface="Arial"/>
                <a:hlinkClick r:id="rId9"/>
              </a:rPr>
              <a:t>20</a:t>
            </a:r>
            <a:r>
              <a:rPr lang="en-US" dirty="0">
                <a:solidFill>
                  <a:srgbClr val="01AA01"/>
                </a:solidFill>
                <a:latin typeface="Arial"/>
                <a:hlinkClick r:id="rId9"/>
              </a:rPr>
              <a:t>; </a:t>
            </a:r>
            <a:r>
              <a:rPr lang="en-US" u="sng" dirty="0">
                <a:solidFill>
                  <a:srgbClr val="01AA01"/>
                </a:solidFill>
                <a:latin typeface="Arial"/>
                <a:hlinkClick r:id="rId10"/>
              </a:rPr>
              <a:t>18:4</a:t>
            </a:r>
            <a:r>
              <a:rPr lang="en-US" dirty="0">
                <a:solidFill>
                  <a:srgbClr val="000000"/>
                </a:solidFill>
                <a:latin typeface="Arial"/>
                <a:hlinkClick r:id="rId10"/>
              </a:rPr>
              <a:t>, </a:t>
            </a:r>
            <a:r>
              <a:rPr lang="en-US" u="sng" dirty="0">
                <a:solidFill>
                  <a:srgbClr val="01AA01"/>
                </a:solidFill>
                <a:latin typeface="Arial"/>
                <a:hlinkClick r:id="rId11"/>
              </a:rPr>
              <a:t>8</a:t>
            </a:r>
            <a:r>
              <a:rPr lang="en-US" dirty="0">
                <a:solidFill>
                  <a:srgbClr val="000000"/>
                </a:solidFill>
                <a:latin typeface="Arial"/>
                <a:hlinkClick r:id="rId11"/>
              </a:rPr>
              <a:t>; </a:t>
            </a:r>
            <a:r>
              <a:rPr lang="en-US" u="sng" dirty="0">
                <a:solidFill>
                  <a:srgbClr val="01AA01"/>
                </a:solidFill>
                <a:latin typeface="Arial"/>
                <a:hlinkClick r:id="rId12"/>
              </a:rPr>
              <a:t>22:18</a:t>
            </a:r>
            <a:r>
              <a:rPr lang="en-US" dirty="0">
                <a:solidFill>
                  <a:srgbClr val="000000"/>
                </a:solidFill>
                <a:latin typeface="Arial"/>
                <a:hlinkClick r:id="rId12"/>
              </a:rPr>
              <a:t>. [</a:t>
            </a:r>
            <a:r>
              <a:rPr lang="en-US" dirty="0" err="1">
                <a:solidFill>
                  <a:srgbClr val="000000"/>
                </a:solidFill>
                <a:latin typeface="Arial"/>
                <a:hlinkClick r:id="rId12"/>
              </a:rPr>
              <a:t>pg</a:t>
            </a:r>
            <a:r>
              <a:rPr lang="en-US" dirty="0">
                <a:solidFill>
                  <a:srgbClr val="000000"/>
                </a:solidFill>
                <a:latin typeface="Arial"/>
                <a:hlinkClick r:id="rId12"/>
              </a:rPr>
              <a:t> 160] </a:t>
            </a:r>
          </a:p>
          <a:p>
            <a:pPr marL="0" indent="0">
              <a:buNone/>
            </a:pPr>
            <a:endParaRPr lang="en-US" dirty="0"/>
          </a:p>
        </p:txBody>
      </p:sp>
    </p:spTree>
    <p:extLst>
      <p:ext uri="{BB962C8B-B14F-4D97-AF65-F5344CB8AC3E}">
        <p14:creationId xmlns:p14="http://schemas.microsoft.com/office/powerpoint/2010/main" val="123333784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10000"/>
          </a:bodyPr>
          <a:lstStyle/>
          <a:p>
            <a:pPr marL="0" indent="0">
              <a:buNone/>
            </a:pPr>
            <a:r>
              <a:rPr lang="en-US" dirty="0" smtClean="0"/>
              <a:t>The word plague comes from the Greek, translating the Hebrew, meaning “to strike or blow, such as the destructive judgment of God”-Ex. 12:13, Num. 14:37, 25:9, 31:16, Josh. 22:17.</a:t>
            </a:r>
          </a:p>
          <a:p>
            <a:pPr marL="0" indent="0">
              <a:buNone/>
            </a:pPr>
            <a:r>
              <a:rPr lang="en-US" dirty="0" smtClean="0"/>
              <a:t>Examples: the 10 plagues over Egypt, the striking down by sword or by disease. </a:t>
            </a:r>
          </a:p>
          <a:p>
            <a:pPr marL="0" indent="0">
              <a:buNone/>
            </a:pPr>
            <a:r>
              <a:rPr lang="en-US" dirty="0" smtClean="0"/>
              <a:t>Amos Chapter 4 makes it clear why God does this.  It would be for the purpose of moving people to repentance, to return to Him-Look at Amos 4:6-12.  </a:t>
            </a:r>
          </a:p>
          <a:p>
            <a:pPr marL="0" indent="0">
              <a:buNone/>
            </a:pPr>
            <a:r>
              <a:rPr lang="en-US" dirty="0" smtClean="0"/>
              <a:t>Brighton- “As the prophet declares, it is God who sends plagues on the earth to aid the prophet’s ministry”-p. 296.</a:t>
            </a:r>
          </a:p>
          <a:p>
            <a:pPr marL="0" indent="0">
              <a:buNone/>
            </a:pPr>
            <a:r>
              <a:rPr lang="en-US" dirty="0" smtClean="0"/>
              <a:t>Read last paragraph of Brighton p. 296.</a:t>
            </a:r>
            <a:endParaRPr lang="en-US" dirty="0"/>
          </a:p>
        </p:txBody>
      </p:sp>
    </p:spTree>
    <p:extLst>
      <p:ext uri="{BB962C8B-B14F-4D97-AF65-F5344CB8AC3E}">
        <p14:creationId xmlns:p14="http://schemas.microsoft.com/office/powerpoint/2010/main" val="42444043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dirty="0" smtClean="0"/>
              <a:t>v. 7- “And when they had finished or completed their testimony (</a:t>
            </a:r>
            <a:r>
              <a:rPr lang="en-US" dirty="0" err="1" smtClean="0"/>
              <a:t>marturian</a:t>
            </a:r>
            <a:r>
              <a:rPr lang="en-US" dirty="0" smtClean="0"/>
              <a:t>)”There will come a time for their prophetic witness to cease-The time of the Gentiles will come to an end-Matt. 24:14, Luke 21:24.  No more time for repentance.  </a:t>
            </a:r>
          </a:p>
          <a:p>
            <a:pPr marL="0" indent="0">
              <a:buNone/>
            </a:pPr>
            <a:r>
              <a:rPr lang="en-US" dirty="0" smtClean="0"/>
              <a:t>“The beast”-This is the 1</a:t>
            </a:r>
            <a:r>
              <a:rPr lang="en-US" baseline="30000" dirty="0" smtClean="0"/>
              <a:t>st</a:t>
            </a:r>
            <a:r>
              <a:rPr lang="en-US" dirty="0" smtClean="0"/>
              <a:t> mention of the beast in Revelation, which represents Satan’s work to try to complete destroy Christ’s church from the earth.  Beast-could be a wild land animal-Mark 1:13, or a venomous snake-Acts 28:3-5.</a:t>
            </a:r>
            <a:endParaRPr lang="en-US" dirty="0"/>
          </a:p>
        </p:txBody>
      </p:sp>
    </p:spTree>
    <p:extLst>
      <p:ext uri="{BB962C8B-B14F-4D97-AF65-F5344CB8AC3E}">
        <p14:creationId xmlns:p14="http://schemas.microsoft.com/office/powerpoint/2010/main" val="9468330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This beast will now be mentioned a lot in Revelation-two beasts mentioned in Revelation </a:t>
            </a:r>
            <a:r>
              <a:rPr lang="en-US" dirty="0" err="1" smtClean="0"/>
              <a:t>Chapt</a:t>
            </a:r>
            <a:r>
              <a:rPr lang="en-US" dirty="0" smtClean="0"/>
              <a:t>. 13, 14:9-11, 15:2, 16:10-13, </a:t>
            </a:r>
            <a:r>
              <a:rPr lang="en-US" dirty="0" err="1" smtClean="0"/>
              <a:t>Chapt</a:t>
            </a:r>
            <a:r>
              <a:rPr lang="en-US" dirty="0" smtClean="0"/>
              <a:t>. 17, 19:19-20.  Finally defeated and destroyed in Rev. 19:20, 20:10.  He is defeated by Christ upon His return.  He or it seems to be something different than Satan himself, but under His influence and operating on his behalf-In one sense, I think it represents Rome in John’s time, but beyond that, all the ways Satan attacks Christ’s church through governing authorities or false religions. </a:t>
            </a:r>
          </a:p>
          <a:p>
            <a:pPr marL="0" indent="0">
              <a:buNone/>
            </a:pPr>
            <a:r>
              <a:rPr lang="en-US" dirty="0" smtClean="0"/>
              <a:t>Probably goes back to Daniel 7. </a:t>
            </a:r>
            <a:endParaRPr lang="en-US" dirty="0"/>
          </a:p>
        </p:txBody>
      </p:sp>
    </p:spTree>
    <p:extLst>
      <p:ext uri="{BB962C8B-B14F-4D97-AF65-F5344CB8AC3E}">
        <p14:creationId xmlns:p14="http://schemas.microsoft.com/office/powerpoint/2010/main" val="205440426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marL="0" indent="0">
              <a:buNone/>
            </a:pPr>
            <a:r>
              <a:rPr lang="en-US" dirty="0" smtClean="0"/>
              <a:t>v. 7-comes out of the abyss-It goes back to Rev. 9:1-4. The place where Satan’s demoniac work comes from.  It is probably one and the same as the angel of the Abyss mentioned in Rev. 9:11.  Name means “Destroyer”</a:t>
            </a:r>
          </a:p>
          <a:p>
            <a:pPr marL="0" indent="0">
              <a:buNone/>
            </a:pPr>
            <a:r>
              <a:rPr lang="en-US" dirty="0" smtClean="0"/>
              <a:t>Will make against them war-The 1</a:t>
            </a:r>
            <a:r>
              <a:rPr lang="en-US" baseline="30000" dirty="0" smtClean="0"/>
              <a:t>st</a:t>
            </a:r>
            <a:r>
              <a:rPr lang="en-US" dirty="0" smtClean="0"/>
              <a:t> mention of war since Rev. 9:7-11. The beast will have some success.  They will conquer against them and kill them.  </a:t>
            </a:r>
          </a:p>
          <a:p>
            <a:pPr marL="0" indent="0">
              <a:buNone/>
            </a:pPr>
            <a:r>
              <a:rPr lang="en-US" dirty="0" smtClean="0"/>
              <a:t>This is like Rev. 12:17.  Ultimately, Satan making war against the offspring of woman-the church.  Clear in Rev. 13:7, 16:14.</a:t>
            </a:r>
          </a:p>
          <a:p>
            <a:pPr marL="0" indent="0">
              <a:buNone/>
            </a:pPr>
            <a:r>
              <a:rPr lang="en-US" dirty="0" smtClean="0"/>
              <a:t>Christ will come though in the midst of this war and destroy this beast-Rev. 19:19-20, Daniel 7:11-12.  He will be sentenced in the Final Judgment-Rev. 20:10.</a:t>
            </a:r>
            <a:endParaRPr lang="en-US" dirty="0"/>
          </a:p>
        </p:txBody>
      </p:sp>
    </p:spTree>
    <p:extLst>
      <p:ext uri="{BB962C8B-B14F-4D97-AF65-F5344CB8AC3E}">
        <p14:creationId xmlns:p14="http://schemas.microsoft.com/office/powerpoint/2010/main" val="39192810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v.8-literally, broad street-the main street of the city for all to see.  </a:t>
            </a:r>
          </a:p>
          <a:p>
            <a:pPr marL="0" indent="0">
              <a:buNone/>
            </a:pPr>
            <a:r>
              <a:rPr lang="en-US" dirty="0"/>
              <a:t>the great city-Jerusalem.  </a:t>
            </a:r>
          </a:p>
          <a:p>
            <a:pPr marL="0" indent="0">
              <a:buNone/>
            </a:pPr>
            <a:r>
              <a:rPr lang="en-US" dirty="0" smtClean="0"/>
              <a:t>Symbolically or Figuratively-actually </a:t>
            </a:r>
            <a:r>
              <a:rPr lang="en-US" dirty="0"/>
              <a:t>the Greek word </a:t>
            </a:r>
            <a:r>
              <a:rPr lang="en-US" dirty="0" err="1"/>
              <a:t>pneumatikos</a:t>
            </a:r>
            <a:r>
              <a:rPr lang="en-US" dirty="0"/>
              <a:t>-</a:t>
            </a:r>
            <a:r>
              <a:rPr lang="en-US" dirty="0" err="1"/>
              <a:t>pneuma</a:t>
            </a:r>
            <a:r>
              <a:rPr lang="en-US" dirty="0"/>
              <a:t>-being the word for Spirit.  It actually means more “spiritually”-they were like Sodom and Egypt.  Sodom of course in its moral indecency, and Egypt in its idolatry and arrogance toward God, as well as the slavery aspect. </a:t>
            </a:r>
            <a:endParaRPr lang="en-US" dirty="0" smtClean="0"/>
          </a:p>
          <a:p>
            <a:pPr marL="0" indent="0">
              <a:buNone/>
            </a:pPr>
            <a:r>
              <a:rPr lang="en-US" dirty="0" smtClean="0"/>
              <a:t>“where also their Lord was crucified”-This would seem to imply Jerusalem.  </a:t>
            </a:r>
            <a:endParaRPr lang="en-US" dirty="0"/>
          </a:p>
        </p:txBody>
      </p:sp>
    </p:spTree>
    <p:extLst>
      <p:ext uri="{BB962C8B-B14F-4D97-AF65-F5344CB8AC3E}">
        <p14:creationId xmlns:p14="http://schemas.microsoft.com/office/powerpoint/2010/main" val="363347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a:t>A third-partial, not total destruction, probably representative.  Ezekiel </a:t>
            </a:r>
            <a:r>
              <a:rPr lang="en-US" dirty="0" smtClean="0"/>
              <a:t>5:1-4, 8-12, 20:47-48, 22:31-the </a:t>
            </a:r>
            <a:r>
              <a:rPr lang="en-US" dirty="0"/>
              <a:t>background.  At any point in history, some of God’s creation is going to be affected by the following.   The land affected. More people affected than before-a 4</a:t>
            </a:r>
            <a:r>
              <a:rPr lang="en-US" baseline="30000" dirty="0"/>
              <a:t>th</a:t>
            </a:r>
            <a:r>
              <a:rPr lang="en-US" dirty="0"/>
              <a:t> to a 3</a:t>
            </a:r>
            <a:r>
              <a:rPr lang="en-US" baseline="30000" dirty="0"/>
              <a:t>rd</a:t>
            </a:r>
            <a:r>
              <a:rPr lang="en-US" dirty="0"/>
              <a:t> .  </a:t>
            </a:r>
            <a:endParaRPr lang="en-US" dirty="0" smtClean="0"/>
          </a:p>
          <a:p>
            <a:pPr marL="0" indent="0">
              <a:buNone/>
            </a:pPr>
            <a:r>
              <a:rPr lang="en-US" dirty="0" smtClean="0"/>
              <a:t>Could be an illusion to this in Psalm 11:6, Psalm 18:7-15.  God’s wrath upon those who persecuted his church and rejected His son is going forth and all of creation will experience it.</a:t>
            </a:r>
          </a:p>
          <a:p>
            <a:pPr marL="0" indent="0">
              <a:buNone/>
            </a:pPr>
            <a:r>
              <a:rPr lang="en-US" dirty="0" smtClean="0"/>
              <a:t>Also Joel 1:19-20-2:1ff., 10-11.  </a:t>
            </a:r>
            <a:endParaRPr lang="en-US" dirty="0"/>
          </a:p>
          <a:p>
            <a:pPr marL="0" indent="0">
              <a:buNone/>
            </a:pPr>
            <a:endParaRPr lang="en-US" dirty="0"/>
          </a:p>
        </p:txBody>
      </p:sp>
    </p:spTree>
    <p:extLst>
      <p:ext uri="{BB962C8B-B14F-4D97-AF65-F5344CB8AC3E}">
        <p14:creationId xmlns:p14="http://schemas.microsoft.com/office/powerpoint/2010/main" val="29054797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It is why some believe the final battle (Armageddon) will take place in Jerusalem.  It could very well be.  Only time will tell.  </a:t>
            </a:r>
          </a:p>
          <a:p>
            <a:pPr marL="0" indent="0">
              <a:buNone/>
            </a:pPr>
            <a:r>
              <a:rPr lang="en-US" dirty="0" smtClean="0"/>
              <a:t>v. 9-10-The world will rejoice over this and their bodies will be refused a burial.  Notice 3 ½ days.  Is this literal or symbolic?  Who knows.  It will look as though for a short time that the prophetic voice of the church has finally been silenced.  The church is dead.  </a:t>
            </a:r>
          </a:p>
          <a:p>
            <a:pPr marL="0" indent="0">
              <a:buNone/>
            </a:pPr>
            <a:r>
              <a:rPr lang="en-US" dirty="0" smtClean="0"/>
              <a:t>v.11-They will be revived however-Like Ezek. 37-valley of dry bones.  The Spirit will come back into them.  When the world sees it, it will cause them great fear.  </a:t>
            </a:r>
            <a:endParaRPr lang="en-US" dirty="0"/>
          </a:p>
        </p:txBody>
      </p:sp>
    </p:spTree>
    <p:extLst>
      <p:ext uri="{BB962C8B-B14F-4D97-AF65-F5344CB8AC3E}">
        <p14:creationId xmlns:p14="http://schemas.microsoft.com/office/powerpoint/2010/main" val="190645935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0" indent="0">
              <a:buNone/>
            </a:pPr>
            <a:r>
              <a:rPr lang="en-US" dirty="0" smtClean="0"/>
              <a:t>v. 12-It is clear from v. 12 that this is associated with the resurrection of the dead upon Christ’s return.  The two prophets-the church will arise before the world to be caught up with Jesus in the clouds.  </a:t>
            </a:r>
          </a:p>
          <a:p>
            <a:pPr marL="0" indent="0">
              <a:buNone/>
            </a:pPr>
            <a:r>
              <a:rPr lang="en-US" dirty="0" smtClean="0"/>
              <a:t>“A mega voice out of the heavens”-Like I Thess. 4:16.  </a:t>
            </a:r>
          </a:p>
          <a:p>
            <a:pPr marL="0" indent="0">
              <a:buNone/>
            </a:pPr>
            <a:r>
              <a:rPr lang="en-US" dirty="0" smtClean="0"/>
              <a:t>“Arise or ascend here”</a:t>
            </a:r>
          </a:p>
          <a:p>
            <a:pPr marL="0" indent="0">
              <a:buNone/>
            </a:pPr>
            <a:r>
              <a:rPr lang="en-US" dirty="0" smtClean="0"/>
              <a:t>In the clouds-like I Thess. 4:17.</a:t>
            </a:r>
          </a:p>
          <a:p>
            <a:pPr marL="0" indent="0">
              <a:buNone/>
            </a:pPr>
            <a:r>
              <a:rPr lang="en-US" dirty="0" smtClean="0"/>
              <a:t>“And their enemies watched or beheld them”-Goes back to Rev. 1:7, Matt. 24:30-31. Also look at Luke 21:28.  Also, Matt. 24:40-41.</a:t>
            </a:r>
            <a:endParaRPr lang="en-US" dirty="0"/>
          </a:p>
        </p:txBody>
      </p:sp>
    </p:spTree>
    <p:extLst>
      <p:ext uri="{BB962C8B-B14F-4D97-AF65-F5344CB8AC3E}">
        <p14:creationId xmlns:p14="http://schemas.microsoft.com/office/powerpoint/2010/main" val="30520466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172200"/>
          </a:xfrm>
        </p:spPr>
        <p:txBody>
          <a:bodyPr>
            <a:noAutofit/>
          </a:bodyPr>
          <a:lstStyle/>
          <a:p>
            <a:pPr marL="0" indent="0">
              <a:buNone/>
            </a:pPr>
            <a:r>
              <a:rPr lang="en-US" sz="2800" dirty="0" smtClean="0"/>
              <a:t>v. 13-Have we heard this before?  Look at 6:12-17.  A tenth of the city of Jerusalem fell-Like the earthquake that accompanied Jesus’ death-Matt. </a:t>
            </a:r>
            <a:r>
              <a:rPr lang="en-US" sz="2800" dirty="0"/>
              <a:t>27:51. In Ezekiel 38:19-20-earthquake precedes the end, in particular the end of the enemies of God’s people. Haggai 2:6-9-Quoted by Jesus in his account of the end. </a:t>
            </a:r>
            <a:endParaRPr lang="en-US" sz="2800" dirty="0" smtClean="0"/>
          </a:p>
          <a:p>
            <a:pPr marL="0" indent="0">
              <a:buNone/>
            </a:pPr>
            <a:r>
              <a:rPr lang="en-US" sz="2800" dirty="0" smtClean="0"/>
              <a:t>7,000-a representative number are killed</a:t>
            </a:r>
            <a:r>
              <a:rPr lang="en-US" sz="2800" dirty="0" smtClean="0"/>
              <a:t>.-I Kings 19:18.</a:t>
            </a:r>
            <a:endParaRPr lang="en-US" sz="2800" dirty="0" smtClean="0"/>
          </a:p>
          <a:p>
            <a:pPr marL="0" indent="0">
              <a:buNone/>
            </a:pPr>
            <a:r>
              <a:rPr lang="en-US" sz="2800" dirty="0" smtClean="0"/>
              <a:t>The rest are terrified-like the women at the tomb-Luke 24:5, 37.  Connects to Rev. 6:15-17.  </a:t>
            </a:r>
          </a:p>
          <a:p>
            <a:pPr marL="0" indent="0">
              <a:buNone/>
            </a:pPr>
            <a:r>
              <a:rPr lang="en-US" sz="2800" dirty="0" smtClean="0"/>
              <a:t>Out of their fear they glorify God-Like Philippians 2:9-10.</a:t>
            </a:r>
          </a:p>
        </p:txBody>
      </p:sp>
    </p:spTree>
    <p:extLst>
      <p:ext uri="{BB962C8B-B14F-4D97-AF65-F5344CB8AC3E}">
        <p14:creationId xmlns:p14="http://schemas.microsoft.com/office/powerpoint/2010/main" val="18365616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a:t>It is why based on the details that this depiction of events is cyclical.  It is describing the same time period of the church age up to Jesus’ return, just in different ways.  Because the series of six always ends with the 7th.  The return of Christ.  The end of the earth.  The Final Judgment. </a:t>
            </a:r>
            <a:endParaRPr lang="en-US" dirty="0" smtClean="0"/>
          </a:p>
          <a:p>
            <a:pPr marL="0" indent="0">
              <a:buNone/>
            </a:pPr>
            <a:r>
              <a:rPr lang="en-US" dirty="0" smtClean="0"/>
              <a:t>When the last trumpet sounds, all of heaven will declare Christ’s victory and His reign.  </a:t>
            </a:r>
            <a:endParaRPr lang="en-US" dirty="0"/>
          </a:p>
        </p:txBody>
      </p:sp>
    </p:spTree>
    <p:extLst>
      <p:ext uri="{BB962C8B-B14F-4D97-AF65-F5344CB8AC3E}">
        <p14:creationId xmlns:p14="http://schemas.microsoft.com/office/powerpoint/2010/main" val="9351114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Literally in the Greek, “The kingdom of the world has become the kingdom of our Lord and of His Christ and he shall reign for ages upon ages.”</a:t>
            </a:r>
          </a:p>
          <a:p>
            <a:pPr marL="0" indent="0">
              <a:buNone/>
            </a:pPr>
            <a:r>
              <a:rPr lang="en-US" dirty="0"/>
              <a:t>the kingdom of the cosmos (Greek word cosmos).  What does it mean?  Now the Lord is restoring the proper relationship between God and his creation, the cosmos, because of the work of Christ.  Properly ordered under his kingdom.  In John 3:16, it says God so loved the (cosmos).  The word cosmos occurs two other times in Revelation:  13:8, 17:8.</a:t>
            </a:r>
          </a:p>
        </p:txBody>
      </p:sp>
    </p:spTree>
    <p:extLst>
      <p:ext uri="{BB962C8B-B14F-4D97-AF65-F5344CB8AC3E}">
        <p14:creationId xmlns:p14="http://schemas.microsoft.com/office/powerpoint/2010/main" val="187947711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dirty="0" smtClean="0"/>
              <a:t>Brighton- “It is clear that the cosmos is the Lord’s since he is its Creator and the Christ is its Savior.  More specifically, 11:15 suggests that the cosmos is now again God’s because of the work of the Christ, for God in Christ has now brought the cosmos back into its proper relationship with God, properly ordered under His kingship.”-p. 305</a:t>
            </a:r>
          </a:p>
          <a:p>
            <a:pPr marL="0" indent="0">
              <a:buNone/>
            </a:pPr>
            <a:r>
              <a:rPr lang="en-US" dirty="0" smtClean="0"/>
              <a:t>Brighton- “Saints and angels celebrate the fact that the entire creation of God, because of Christ’s redemptive and reconciling victory, has now become God’s again.”</a:t>
            </a:r>
          </a:p>
        </p:txBody>
      </p:sp>
    </p:spTree>
    <p:extLst>
      <p:ext uri="{BB962C8B-B14F-4D97-AF65-F5344CB8AC3E}">
        <p14:creationId xmlns:p14="http://schemas.microsoft.com/office/powerpoint/2010/main" val="36685710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a:t>In what sense?  Well, it was plunged into sin through Satan’s temptation, therefore in a sense, he was ruler of the world.  Jesus and the NT seem to indicate this.  </a:t>
            </a:r>
          </a:p>
          <a:p>
            <a:pPr marL="0" indent="0">
              <a:buNone/>
            </a:pPr>
            <a:r>
              <a:rPr lang="en-US" dirty="0" smtClean="0"/>
              <a:t>Jesus refers to Satan as “the ruler of this world (</a:t>
            </a:r>
            <a:r>
              <a:rPr lang="en-US" dirty="0" err="1" smtClean="0"/>
              <a:t>kosmos</a:t>
            </a:r>
            <a:r>
              <a:rPr lang="en-US" dirty="0" smtClean="0"/>
              <a:t>)”-John 12:31, also 14:30.  Remember who is receiving this vision-John. </a:t>
            </a:r>
          </a:p>
          <a:p>
            <a:pPr marL="0" indent="0">
              <a:buNone/>
            </a:pPr>
            <a:r>
              <a:rPr lang="en-US" dirty="0" smtClean="0"/>
              <a:t>In 2 Corinthians 4:4, Satan is referred to as “the god of this world (</a:t>
            </a:r>
            <a:r>
              <a:rPr lang="en-US" dirty="0" err="1" smtClean="0"/>
              <a:t>kosmos</a:t>
            </a:r>
            <a:r>
              <a:rPr lang="en-US" dirty="0" smtClean="0"/>
              <a:t>).  </a:t>
            </a:r>
          </a:p>
          <a:p>
            <a:pPr marL="0" indent="0">
              <a:buNone/>
            </a:pPr>
            <a:r>
              <a:rPr lang="en-US" dirty="0" smtClean="0"/>
              <a:t>In Ephesians 2:2, Satan is referred to as “the prince of the power of the air”-prince-same word as used by Jesus in John 12:31, 14:30.  </a:t>
            </a:r>
          </a:p>
          <a:p>
            <a:pPr marL="0" indent="0">
              <a:buNone/>
            </a:pPr>
            <a:r>
              <a:rPr lang="en-US" dirty="0" smtClean="0"/>
              <a:t>Power-as in authority-</a:t>
            </a:r>
          </a:p>
          <a:p>
            <a:pPr marL="0" indent="0">
              <a:buNone/>
            </a:pPr>
            <a:r>
              <a:rPr lang="en-US" dirty="0" smtClean="0"/>
              <a:t>Air-Winger- “’air’ as a lower level of the heavens is the realm in which spiritual forces, both good and evil, do battle, in parallel to and influencing events on earth, which the air touches.”-p. 282</a:t>
            </a:r>
            <a:endParaRPr lang="en-US" dirty="0"/>
          </a:p>
        </p:txBody>
      </p:sp>
    </p:spTree>
    <p:extLst>
      <p:ext uri="{BB962C8B-B14F-4D97-AF65-F5344CB8AC3E}">
        <p14:creationId xmlns:p14="http://schemas.microsoft.com/office/powerpoint/2010/main" val="28384140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All of heaven proclaiming Christ’s final victory over all his enemies, such as Satan, so that now the created world and universe is truly the Lord’s and Christ’s again and He shall reign forever.  </a:t>
            </a:r>
          </a:p>
          <a:p>
            <a:pPr marL="0" indent="0">
              <a:buNone/>
            </a:pPr>
            <a:r>
              <a:rPr lang="en-US" dirty="0" smtClean="0"/>
              <a:t>This matches with I Corinthians 15:23-28.  Christ’s defeat of Satan and death as depicted in Revelation 19, 20:7-10.  Also depicted in Daniel 7:9-14.</a:t>
            </a:r>
          </a:p>
          <a:p>
            <a:pPr marL="0" indent="0">
              <a:buNone/>
            </a:pPr>
            <a:endParaRPr lang="en-US" dirty="0"/>
          </a:p>
        </p:txBody>
      </p:sp>
    </p:spTree>
    <p:extLst>
      <p:ext uri="{BB962C8B-B14F-4D97-AF65-F5344CB8AC3E}">
        <p14:creationId xmlns:p14="http://schemas.microsoft.com/office/powerpoint/2010/main" val="29282990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v. 16-It leads the elders, the representatives of the church triumphant before God’s throne to worship God.  </a:t>
            </a:r>
          </a:p>
          <a:p>
            <a:pPr marL="0" indent="0">
              <a:buNone/>
            </a:pPr>
            <a:r>
              <a:rPr lang="en-US" sz="3600" dirty="0" smtClean="0"/>
              <a:t>v. 17-Notice what is missing in v. 17.</a:t>
            </a:r>
          </a:p>
          <a:p>
            <a:pPr marL="0" indent="0">
              <a:buNone/>
            </a:pPr>
            <a:r>
              <a:rPr lang="en-US" sz="3600" dirty="0" smtClean="0"/>
              <a:t>Notice </a:t>
            </a:r>
            <a:r>
              <a:rPr lang="en-US" sz="3600" dirty="0"/>
              <a:t>how they left off the one who is to come-It is because Jesus has now come back to earth in his glory.  It is the same also in 16:5.  Different than 1:4, 8, and 4:8.  No longer the coming one. </a:t>
            </a:r>
          </a:p>
        </p:txBody>
      </p:sp>
    </p:spTree>
    <p:extLst>
      <p:ext uri="{BB962C8B-B14F-4D97-AF65-F5344CB8AC3E}">
        <p14:creationId xmlns:p14="http://schemas.microsoft.com/office/powerpoint/2010/main" val="276113133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20000"/>
          </a:bodyPr>
          <a:lstStyle/>
          <a:p>
            <a:pPr marL="0" indent="0">
              <a:buNone/>
            </a:pPr>
            <a:r>
              <a:rPr lang="en-US" dirty="0" smtClean="0"/>
              <a:t>Because you have Taken or seized and continue to seize (perfect tense) your great power-Who is the you?  Christ.  He received His authority from the Father to reign over earth and heaven-</a:t>
            </a:r>
          </a:p>
          <a:p>
            <a:pPr marL="0" indent="0">
              <a:buNone/>
            </a:pPr>
            <a:r>
              <a:rPr lang="en-US" dirty="0" smtClean="0"/>
              <a:t>And have begun to reign-This translation is deceiving.  It is in the aorist sense.  Some take this as implying Jesus’ earthly reign on earth for 1,000 years.  However, it is in the aorist tense.  Jesus has already been reigning in the past at the right hand of the Father.  Goes back to I Corinthians </a:t>
            </a:r>
            <a:r>
              <a:rPr lang="en-US" dirty="0" smtClean="0"/>
              <a:t>15:20-28, Ephesians 1:20-23.  Also Rev. 5:6-8.</a:t>
            </a:r>
            <a:endParaRPr lang="en-US" dirty="0" smtClean="0"/>
          </a:p>
          <a:p>
            <a:pPr marL="0" indent="0">
              <a:buNone/>
            </a:pPr>
            <a:r>
              <a:rPr lang="en-US" dirty="0" smtClean="0"/>
              <a:t>Jesus is delivering the kingdom to His Father after destroying all the “beasts” of Satan lined up against Christ’s church once and for all.  The last to be destroyed was death-depicted in Revelation 20 as thrown into the lake of fire at the Final Judgment.  Jesus was given the authority to judge.  </a:t>
            </a:r>
            <a:endParaRPr lang="en-US" dirty="0"/>
          </a:p>
        </p:txBody>
      </p:sp>
    </p:spTree>
    <p:extLst>
      <p:ext uri="{BB962C8B-B14F-4D97-AF65-F5344CB8AC3E}">
        <p14:creationId xmlns:p14="http://schemas.microsoft.com/office/powerpoint/2010/main" val="4065873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4546</TotalTime>
  <Words>11299</Words>
  <Application>Microsoft Office PowerPoint</Application>
  <PresentationFormat>On-screen Show (4:3)</PresentationFormat>
  <Paragraphs>312</Paragraphs>
  <Slides>106</Slides>
  <Notes>0</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Office Theme</vt:lpstr>
      <vt:lpstr>Revelation 8-11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8-9</dc:title>
  <dc:creator>Church</dc:creator>
  <cp:lastModifiedBy>Church</cp:lastModifiedBy>
  <cp:revision>103</cp:revision>
  <dcterms:created xsi:type="dcterms:W3CDTF">2022-03-25T18:01:08Z</dcterms:created>
  <dcterms:modified xsi:type="dcterms:W3CDTF">2022-08-27T19:21:31Z</dcterms:modified>
</cp:coreProperties>
</file>