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92" r:id="rId22"/>
    <p:sldId id="291" r:id="rId23"/>
    <p:sldId id="276" r:id="rId24"/>
    <p:sldId id="277" r:id="rId25"/>
    <p:sldId id="278" r:id="rId26"/>
    <p:sldId id="279" r:id="rId27"/>
    <p:sldId id="280" r:id="rId28"/>
    <p:sldId id="281" r:id="rId29"/>
    <p:sldId id="282" r:id="rId30"/>
    <p:sldId id="283" r:id="rId31"/>
    <p:sldId id="284" r:id="rId32"/>
    <p:sldId id="293" r:id="rId33"/>
    <p:sldId id="285" r:id="rId34"/>
    <p:sldId id="289" r:id="rId35"/>
    <p:sldId id="290" r:id="rId36"/>
    <p:sldId id="288" r:id="rId37"/>
    <p:sldId id="286" r:id="rId38"/>
    <p:sldId id="287"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ADF9C4-2512-4220-BEC4-55346A18098B}"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735428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DF9C4-2512-4220-BEC4-55346A18098B}"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3307086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DF9C4-2512-4220-BEC4-55346A18098B}"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1135408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ADF9C4-2512-4220-BEC4-55346A18098B}"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1442044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ADF9C4-2512-4220-BEC4-55346A18098B}" type="datetimeFigureOut">
              <a:rPr lang="en-US" smtClean="0"/>
              <a:t>4/15/2023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1408609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ADF9C4-2512-4220-BEC4-55346A18098B}"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57727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ADF9C4-2512-4220-BEC4-55346A18098B}" type="datetimeFigureOut">
              <a:rPr lang="en-US" smtClean="0"/>
              <a:t>4/15/2023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161186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ADF9C4-2512-4220-BEC4-55346A18098B}" type="datetimeFigureOut">
              <a:rPr lang="en-US" smtClean="0"/>
              <a:t>4/15/2023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504922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DF9C4-2512-4220-BEC4-55346A18098B}" type="datetimeFigureOut">
              <a:rPr lang="en-US" smtClean="0"/>
              <a:t>4/15/2023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4077440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DF9C4-2512-4220-BEC4-55346A18098B}"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1316685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ADF9C4-2512-4220-BEC4-55346A18098B}" type="datetimeFigureOut">
              <a:rPr lang="en-US" smtClean="0"/>
              <a:t>4/15/2023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9E640E-CBD9-40AF-A675-1654E357ABD6}" type="slidenum">
              <a:rPr lang="en-US" smtClean="0"/>
              <a:t>‹#›</a:t>
            </a:fld>
            <a:endParaRPr lang="en-US"/>
          </a:p>
        </p:txBody>
      </p:sp>
    </p:spTree>
    <p:extLst>
      <p:ext uri="{BB962C8B-B14F-4D97-AF65-F5344CB8AC3E}">
        <p14:creationId xmlns:p14="http://schemas.microsoft.com/office/powerpoint/2010/main" val="2729694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DF9C4-2512-4220-BEC4-55346A18098B}" type="datetimeFigureOut">
              <a:rPr lang="en-US" smtClean="0"/>
              <a:t>4/15/2023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9E640E-CBD9-40AF-A675-1654E357ABD6}" type="slidenum">
              <a:rPr lang="en-US" smtClean="0"/>
              <a:t>‹#›</a:t>
            </a:fld>
            <a:endParaRPr lang="en-US"/>
          </a:p>
        </p:txBody>
      </p:sp>
    </p:spTree>
    <p:extLst>
      <p:ext uri="{BB962C8B-B14F-4D97-AF65-F5344CB8AC3E}">
        <p14:creationId xmlns:p14="http://schemas.microsoft.com/office/powerpoint/2010/main" val="1823451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Study on Genesis 22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492366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This site became important, the place where the temple was built because of what happened in I Chronicles 21 (also 2 Samuel 24:15ff)-Read  </a:t>
            </a:r>
          </a:p>
          <a:p>
            <a:pPr marL="0" indent="0">
              <a:buNone/>
            </a:pPr>
            <a:r>
              <a:rPr lang="en-US" dirty="0" smtClean="0"/>
              <a:t>This was as a result of David calling for a census of his army.  Joab, his commander, tries to talk David out of it-Look at 21:3-4. I Chronicles 21:1 tells us Satan was behind this tempt of David.  This angered the Lord and he struck Israel-I Chron. 21:7.  David felt his guilt-v. 8.  The Lord then speaks to Gad, David’s seer with an offer.  The Lord sends a pestilence, but He relents from his full wrath.  Now the angel of the Lord was standing by the threshing floor of </a:t>
            </a:r>
            <a:r>
              <a:rPr lang="en-US" dirty="0" err="1" smtClean="0"/>
              <a:t>Ornan</a:t>
            </a:r>
            <a:r>
              <a:rPr lang="en-US" dirty="0" smtClean="0"/>
              <a:t>, the </a:t>
            </a:r>
            <a:r>
              <a:rPr lang="en-US" dirty="0" err="1" smtClean="0"/>
              <a:t>Jebusite</a:t>
            </a:r>
            <a:r>
              <a:rPr lang="en-US" dirty="0" smtClean="0"/>
              <a:t>.  </a:t>
            </a:r>
            <a:endParaRPr lang="en-US" dirty="0"/>
          </a:p>
        </p:txBody>
      </p:sp>
    </p:spTree>
    <p:extLst>
      <p:ext uri="{BB962C8B-B14F-4D97-AF65-F5344CB8AC3E}">
        <p14:creationId xmlns:p14="http://schemas.microsoft.com/office/powerpoint/2010/main" val="51979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dirty="0" smtClean="0"/>
              <a:t>David pleads with this angel to spare the people and to punish him instead.  The Lord was moved by this repentance and then he sends Gad to tell David to build an altar on this threshing floor of </a:t>
            </a:r>
            <a:r>
              <a:rPr lang="en-US" dirty="0" err="1" smtClean="0"/>
              <a:t>Ornan</a:t>
            </a:r>
            <a:r>
              <a:rPr lang="en-US" dirty="0" smtClean="0"/>
              <a:t>, the </a:t>
            </a:r>
            <a:r>
              <a:rPr lang="en-US" dirty="0" err="1" smtClean="0"/>
              <a:t>Jebusite</a:t>
            </a:r>
            <a:r>
              <a:rPr lang="en-US" dirty="0" smtClean="0"/>
              <a:t>.  The angel appears to </a:t>
            </a:r>
            <a:r>
              <a:rPr lang="en-US" dirty="0" err="1" smtClean="0"/>
              <a:t>Ornan</a:t>
            </a:r>
            <a:r>
              <a:rPr lang="en-US" dirty="0" smtClean="0"/>
              <a:t> and he agrees to sell his threshing floor to David at full price.  David then builds an altar at that place.  He determines this will be the place where he builds a house for the Lord which would be completed by Solomon.  Therefore, the place of the temple was selected because it was a place of sacrifice.  But not just David’s, but earlier Abraham’s.  </a:t>
            </a:r>
            <a:endParaRPr lang="en-US" dirty="0"/>
          </a:p>
        </p:txBody>
      </p:sp>
    </p:spTree>
    <p:extLst>
      <p:ext uri="{BB962C8B-B14F-4D97-AF65-F5344CB8AC3E}">
        <p14:creationId xmlns:p14="http://schemas.microsoft.com/office/powerpoint/2010/main" val="37445640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a:bodyPr>
          <a:lstStyle/>
          <a:p>
            <a:pPr marL="0" indent="0">
              <a:buNone/>
            </a:pPr>
            <a:r>
              <a:rPr lang="en-US" dirty="0" smtClean="0"/>
              <a:t>Therefore, we can begin to understand why the Lord tells Abraham to go to Moriah.  It was the place the Lord selected for sacrifice.  A place surrounded by the right terrain to be protected.  It would be the place where David would sacrifice and it would be the place where the David to come, His own Son would be sacrificed outside of Jerusalem.  Therefore, this account is foreshadowing both David in a sense and Christ.  It helps answer the question of why the Lord tells Abraham to go a three day’s journey away for the sacrifice.  It was to be a sign of things to come.  </a:t>
            </a:r>
            <a:endParaRPr lang="en-US" dirty="0"/>
          </a:p>
        </p:txBody>
      </p:sp>
    </p:spTree>
    <p:extLst>
      <p:ext uri="{BB962C8B-B14F-4D97-AF65-F5344CB8AC3E}">
        <p14:creationId xmlns:p14="http://schemas.microsoft.com/office/powerpoint/2010/main" val="2660416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Because notice that the Lord says to Abraham that he will direct him as to which of the mountains in the land of Moriah he was to sacrifice (v. 2).  </a:t>
            </a:r>
          </a:p>
          <a:p>
            <a:pPr marL="0" indent="0">
              <a:buNone/>
            </a:pPr>
            <a:r>
              <a:rPr lang="en-US" dirty="0" smtClean="0"/>
              <a:t>v. 3-Abraham arose early.  This detail is perhaps to tell us that Abraham wasted no time in answering the call.  </a:t>
            </a:r>
          </a:p>
          <a:p>
            <a:pPr marL="0" indent="0">
              <a:buNone/>
            </a:pPr>
            <a:r>
              <a:rPr lang="en-US" dirty="0" smtClean="0"/>
              <a:t>“he saddled his donkey”-I don’t know that there is significance to this detail, but donkeys do play a role in many important accounts-Palm Sunday, Solomon’s anointing-I Kings 1:38, 44, the account of Balaam-Numbers 22, perhaps Mary and Joseph’s trip to Bethlehem?-not mentioned.</a:t>
            </a:r>
            <a:endParaRPr lang="en-US" dirty="0"/>
          </a:p>
        </p:txBody>
      </p:sp>
    </p:spTree>
    <p:extLst>
      <p:ext uri="{BB962C8B-B14F-4D97-AF65-F5344CB8AC3E}">
        <p14:creationId xmlns:p14="http://schemas.microsoft.com/office/powerpoint/2010/main" val="3246823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a:bodyPr>
          <a:lstStyle/>
          <a:p>
            <a:pPr marL="0" indent="0">
              <a:buNone/>
            </a:pPr>
            <a:r>
              <a:rPr lang="en-US" dirty="0" smtClean="0"/>
              <a:t>“two of his young men”-They are named in the movie and given a back story, but they do not have it here.  Could it be the testimony of two or three witnesses?-Deut. 19:15, 17:6, Matthew 18:16.  Or just that they would need aid and help.  Remember Isaac is supposed to be on a one way journey and Abraham is over 100 at this point.  We don’t know exactly how old Isaac is at this point-We know he is called a boy in 22:12.  We know Joseph is referred to by this term at age 17-Gen. 37:2, Benjamin is called by this term in Gen. 43:8, But also it is the term used for Moses as a baby-Ex. 2:6.</a:t>
            </a:r>
          </a:p>
        </p:txBody>
      </p:sp>
    </p:spTree>
    <p:extLst>
      <p:ext uri="{BB962C8B-B14F-4D97-AF65-F5344CB8AC3E}">
        <p14:creationId xmlns:p14="http://schemas.microsoft.com/office/powerpoint/2010/main" val="32062690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Burnt offering-Wenham- “A burnt offering involves cutting up and burning the whole animal on the altar and was the most common type of sacrifice.  It seems to have expressed at least two ideas:  that the </a:t>
            </a:r>
            <a:r>
              <a:rPr lang="en-US" dirty="0" err="1" smtClean="0"/>
              <a:t>offerer</a:t>
            </a:r>
            <a:r>
              <a:rPr lang="en-US" dirty="0" smtClean="0"/>
              <a:t> is giving himself entirely to God and that the animal’s death atones for the worshipper’s sin.”-p. 105.  </a:t>
            </a:r>
          </a:p>
          <a:p>
            <a:pPr marL="0" indent="0">
              <a:buNone/>
            </a:pPr>
            <a:r>
              <a:rPr lang="en-US" dirty="0" smtClean="0"/>
              <a:t>Human sacrifices its seems were not uncommon among the Canaanite peoples, but the Lord had strictly forbidden this in Genesis 9:5-6.</a:t>
            </a:r>
          </a:p>
        </p:txBody>
      </p:sp>
    </p:spTree>
    <p:extLst>
      <p:ext uri="{BB962C8B-B14F-4D97-AF65-F5344CB8AC3E}">
        <p14:creationId xmlns:p14="http://schemas.microsoft.com/office/powerpoint/2010/main" val="26337363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The Wenham Genesis Commentary has an interesting speculation as to why Abraham waits to cut the wood until last.  You would think this would be first.  Some hint as to whether Abraham is thinking straight due to the weight of what he was about to do.  Others wonder if he postponed the most painful part of the preparation until last.  Perhaps trying to hide it from the others.  </a:t>
            </a:r>
            <a:endParaRPr lang="en-US" dirty="0"/>
          </a:p>
        </p:txBody>
      </p:sp>
    </p:spTree>
    <p:extLst>
      <p:ext uri="{BB962C8B-B14F-4D97-AF65-F5344CB8AC3E}">
        <p14:creationId xmlns:p14="http://schemas.microsoft.com/office/powerpoint/2010/main" val="371069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v. 4-Significant things happen on the third day, typical period of preparation for something important-Wenham p. 106.  </a:t>
            </a:r>
          </a:p>
          <a:p>
            <a:pPr marL="0" indent="0">
              <a:buNone/>
            </a:pPr>
            <a:r>
              <a:rPr lang="en-US" dirty="0" smtClean="0"/>
              <a:t>Notice it had not said how long the journey was.  It reveals that they had traveled for three days and then Abraham beheld the place.  </a:t>
            </a:r>
          </a:p>
          <a:p>
            <a:pPr marL="0" indent="0">
              <a:buNone/>
            </a:pPr>
            <a:r>
              <a:rPr lang="en-US" dirty="0" smtClean="0"/>
              <a:t>Third day-Gen. 31:22, 34:25, 40:20, 42:18, Exodus 19:11, 16-The Lord coming down on Mt. Sinai, Also with peace offerings, if anything was left after the eating of it was to be burned up with fire-Lev. 7:17, 19:6, Jonah in the whale.  </a:t>
            </a:r>
          </a:p>
          <a:p>
            <a:pPr marL="0" indent="0">
              <a:buNone/>
            </a:pPr>
            <a:r>
              <a:rPr lang="en-US" dirty="0" smtClean="0"/>
              <a:t>New Testament-Christ’s resurrection.  </a:t>
            </a:r>
          </a:p>
          <a:p>
            <a:pPr marL="0" indent="0">
              <a:buNone/>
            </a:pPr>
            <a:endParaRPr lang="en-US" dirty="0" smtClean="0"/>
          </a:p>
        </p:txBody>
      </p:sp>
    </p:spTree>
    <p:extLst>
      <p:ext uri="{BB962C8B-B14F-4D97-AF65-F5344CB8AC3E}">
        <p14:creationId xmlns:p14="http://schemas.microsoft.com/office/powerpoint/2010/main" val="2251387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This would prolong Abraham’s agony.  He has to trek and have conversations and live with the awkwardness of the situation for three days.  It was brought out well in the movie.  </a:t>
            </a:r>
          </a:p>
          <a:p>
            <a:pPr marL="0" indent="0">
              <a:buNone/>
            </a:pPr>
            <a:r>
              <a:rPr lang="en-US" dirty="0" smtClean="0"/>
              <a:t>The Lord had told Abraham he would tell him which mountain.  Now it is as if the Lord lifted his eyes to recognize and see the place.  Once again, this would prolong the agony.  You can see the place from afar and so each look ahead would make each step closer more agonizing.  </a:t>
            </a:r>
            <a:endParaRPr lang="en-US" dirty="0"/>
          </a:p>
        </p:txBody>
      </p:sp>
    </p:spTree>
    <p:extLst>
      <p:ext uri="{BB962C8B-B14F-4D97-AF65-F5344CB8AC3E}">
        <p14:creationId xmlns:p14="http://schemas.microsoft.com/office/powerpoint/2010/main" val="459896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smtClean="0"/>
              <a:t>v. 5-Abraham knows this is an intimate moment.  Perhaps he does not want his servants to witness it or try to stop it or to listen in on their conversation.  </a:t>
            </a:r>
          </a:p>
          <a:p>
            <a:pPr marL="0" indent="0">
              <a:buNone/>
            </a:pPr>
            <a:r>
              <a:rPr lang="en-US" dirty="0" smtClean="0"/>
              <a:t>The same Hebrew word translated young men is also the word used for Isaac.  Notice that Abraham does not name his name in this moment.  We aren’t sure why. </a:t>
            </a:r>
          </a:p>
          <a:p>
            <a:pPr marL="0" indent="0">
              <a:buNone/>
            </a:pPr>
            <a:r>
              <a:rPr lang="en-US" dirty="0" smtClean="0"/>
              <a:t>Wenham- “Note in passing that Abraham simply calls Isaac ‘the lad’ rather than ‘my son’, which may suggest that Abraham is trying to be detached.  He has already mentally given Isaac to God, so that in a sense he is no longer his son.”-p. 107</a:t>
            </a:r>
            <a:endParaRPr lang="en-US" dirty="0"/>
          </a:p>
        </p:txBody>
      </p:sp>
    </p:spTree>
    <p:extLst>
      <p:ext uri="{BB962C8B-B14F-4D97-AF65-F5344CB8AC3E}">
        <p14:creationId xmlns:p14="http://schemas.microsoft.com/office/powerpoint/2010/main" val="2788524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marL="0" indent="0">
              <a:buNone/>
            </a:pPr>
            <a:r>
              <a:rPr lang="en-US" sz="2800" dirty="0" smtClean="0"/>
              <a:t>Genesis 22:1- “After these things God tested Abraham and said to him, "Abraham!" And he said, "Here am I."</a:t>
            </a:r>
          </a:p>
          <a:p>
            <a:pPr marL="0" indent="0">
              <a:buNone/>
            </a:pPr>
            <a:r>
              <a:rPr lang="en-US" dirty="0" smtClean="0"/>
              <a:t>“After these thing”-Chapter 21 just recorded the birth of Isaac, the sending away of Ishmael and Hagar, and the treaty Abraham makes with Abimelech, king of the </a:t>
            </a:r>
            <a:r>
              <a:rPr lang="en-US" dirty="0" err="1" smtClean="0"/>
              <a:t>Gerar</a:t>
            </a:r>
            <a:r>
              <a:rPr lang="en-US" dirty="0" smtClean="0"/>
              <a:t>(20:2).  This is because of the events of Chapter 20.  </a:t>
            </a:r>
          </a:p>
          <a:p>
            <a:pPr marL="0" indent="0">
              <a:buNone/>
            </a:pPr>
            <a:r>
              <a:rPr lang="en-US" dirty="0" smtClean="0"/>
              <a:t>So at this point, Abraham has received many of the promises of the Lord fulfilled.  However, for reasons only the Lord knows, He chose to give Abraham this testing.  He does so knowing he would stand the test.  </a:t>
            </a:r>
            <a:endParaRPr lang="en-US" dirty="0"/>
          </a:p>
        </p:txBody>
      </p:sp>
    </p:spTree>
    <p:extLst>
      <p:ext uri="{BB962C8B-B14F-4D97-AF65-F5344CB8AC3E}">
        <p14:creationId xmlns:p14="http://schemas.microsoft.com/office/powerpoint/2010/main" val="3981925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lstStyle/>
          <a:p>
            <a:pPr marL="0" indent="0">
              <a:buNone/>
            </a:pPr>
            <a:r>
              <a:rPr lang="en-US" dirty="0" smtClean="0"/>
              <a:t>Abraham describes this act as “worship”.  Perhaps again he doesn’t want to name what he is about to do.  It isn’t a burnt offering.  It is Abraham worshipping His Lord by this action.  </a:t>
            </a:r>
          </a:p>
          <a:p>
            <a:pPr marL="0" indent="0">
              <a:buNone/>
            </a:pPr>
            <a:r>
              <a:rPr lang="en-US" dirty="0" smtClean="0"/>
              <a:t>It is a term that may simply mean, ‘bow down’ (18:2, 19:1).  </a:t>
            </a:r>
          </a:p>
          <a:p>
            <a:pPr marL="0" indent="0">
              <a:buNone/>
            </a:pPr>
            <a:r>
              <a:rPr lang="en-US" dirty="0" smtClean="0"/>
              <a:t>v. 6-Abraham puts the wood on his son.  It is curious as to why.  Is the way too difficult for him at his age?  He lives another 60 years or so.  He has Isaac then carry the wood.  Or is this foreshadowing-Jesus was forced to carry the wood of his cross for a time.  </a:t>
            </a:r>
            <a:endParaRPr lang="en-US" dirty="0"/>
          </a:p>
        </p:txBody>
      </p:sp>
    </p:spTree>
    <p:extLst>
      <p:ext uri="{BB962C8B-B14F-4D97-AF65-F5344CB8AC3E}">
        <p14:creationId xmlns:p14="http://schemas.microsoft.com/office/powerpoint/2010/main" val="3325514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pPr marL="0" indent="0">
              <a:buNone/>
            </a:pPr>
            <a:r>
              <a:rPr lang="en-US" dirty="0" smtClean="0"/>
              <a:t>Interestingly, in the Genesis </a:t>
            </a:r>
            <a:r>
              <a:rPr lang="en-US" dirty="0" err="1" smtClean="0"/>
              <a:t>Rabbah</a:t>
            </a:r>
            <a:r>
              <a:rPr lang="en-US" dirty="0" smtClean="0"/>
              <a:t>, the Jewish midrash, it comments that Isaac with the wood on his back is like a condemned man, carrying his own cross.-Wenham p. 108.  </a:t>
            </a:r>
          </a:p>
          <a:p>
            <a:pPr marL="0" indent="0">
              <a:buNone/>
            </a:pPr>
            <a:r>
              <a:rPr lang="en-US" dirty="0" smtClean="0"/>
              <a:t>Now this midrash dates sometime between 300 to 500 A.D.  Ironic that a Jewish text would make this connection.  </a:t>
            </a:r>
            <a:endParaRPr lang="en-US" dirty="0"/>
          </a:p>
        </p:txBody>
      </p:sp>
    </p:spTree>
    <p:extLst>
      <p:ext uri="{BB962C8B-B14F-4D97-AF65-F5344CB8AC3E}">
        <p14:creationId xmlns:p14="http://schemas.microsoft.com/office/powerpoint/2010/main" val="17865535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Notice what Abraham says, “We will come again or return to you.”</a:t>
            </a:r>
          </a:p>
          <a:p>
            <a:pPr marL="0" indent="0">
              <a:buNone/>
            </a:pPr>
            <a:r>
              <a:rPr lang="en-US" dirty="0" smtClean="0"/>
              <a:t>Abraham uses the plural.  Does he not want to alarm these servants by just saying, “I will return to you”, or is he already expressing a hope in Isaac’s resurrection or the Lord somehow sparing him?  Hebrews 11:19 tells us, “He (Abraham) considered that God was able even to raise him from the dead, from which, figuratively speaking, he did receive him back.”</a:t>
            </a:r>
            <a:endParaRPr lang="en-US" dirty="0"/>
          </a:p>
        </p:txBody>
      </p:sp>
    </p:spTree>
    <p:extLst>
      <p:ext uri="{BB962C8B-B14F-4D97-AF65-F5344CB8AC3E}">
        <p14:creationId xmlns:p14="http://schemas.microsoft.com/office/powerpoint/2010/main" val="8840016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516563"/>
          </a:xfrm>
        </p:spPr>
        <p:txBody>
          <a:bodyPr>
            <a:normAutofit fontScale="92500" lnSpcReduction="10000"/>
          </a:bodyPr>
          <a:lstStyle/>
          <a:p>
            <a:pPr marL="0" indent="0">
              <a:buNone/>
            </a:pPr>
            <a:r>
              <a:rPr lang="en-US" dirty="0" smtClean="0"/>
              <a:t>Abraham doesn’t name him, but Moses does as the narrator.  </a:t>
            </a:r>
          </a:p>
          <a:p>
            <a:pPr marL="0" indent="0">
              <a:buNone/>
            </a:pPr>
            <a:r>
              <a:rPr lang="en-US" dirty="0" smtClean="0"/>
              <a:t>We see it as foreshadowing.  The Father is carrying the fire, which would serve as the punishment, the agony, the way to complete the sacrifice (Lev. 7:17).  The Son is carrying the instrument of his sacrifice.  The place where he will be laid for the burning to happen. </a:t>
            </a:r>
          </a:p>
          <a:p>
            <a:pPr marL="0" indent="0">
              <a:buNone/>
            </a:pPr>
            <a:r>
              <a:rPr lang="en-US" dirty="0" smtClean="0"/>
              <a:t>“They went both of them together”-Talk about an agonizing foreshadowing.  Abraham is leading his son to the place where he will be sacrificed, but the son also willingly goes.  Lock step together.  </a:t>
            </a:r>
            <a:endParaRPr lang="en-US" dirty="0"/>
          </a:p>
        </p:txBody>
      </p:sp>
    </p:spTree>
    <p:extLst>
      <p:ext uri="{BB962C8B-B14F-4D97-AF65-F5344CB8AC3E}">
        <p14:creationId xmlns:p14="http://schemas.microsoft.com/office/powerpoint/2010/main" val="4034399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v. 7-Isaac says, “my father.”  Think of the power of those words.  Isaac is coming to a realization of what is coming.  He calls out to his father.  Connection with Jesus in the Garden of Gethsemane or upon the cross.  “Father, into your hands, I commit my spirit.”  It completes Jesus’ prayer in the garden.  “Your will be done.”</a:t>
            </a:r>
          </a:p>
          <a:p>
            <a:pPr marL="0" indent="0">
              <a:buNone/>
            </a:pPr>
            <a:r>
              <a:rPr lang="en-US" dirty="0" smtClean="0"/>
              <a:t>Isaac’s father responds.  “Here am I, my son.”.  Jesus’ Father in that moment remains silent.  “My God, my God, why have you forsaken me.”</a:t>
            </a:r>
            <a:endParaRPr lang="en-US" dirty="0"/>
          </a:p>
        </p:txBody>
      </p:sp>
    </p:spTree>
    <p:extLst>
      <p:ext uri="{BB962C8B-B14F-4D97-AF65-F5344CB8AC3E}">
        <p14:creationId xmlns:p14="http://schemas.microsoft.com/office/powerpoint/2010/main" val="2200641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Isaac comes to the bold reality.  What are we going to sacrifice?  Where is the lamb for the burnt offering?</a:t>
            </a:r>
          </a:p>
          <a:p>
            <a:pPr marL="0" indent="0">
              <a:buNone/>
            </a:pPr>
            <a:r>
              <a:rPr lang="en-US" dirty="0" smtClean="0"/>
              <a:t>Now in the Old Testament, they offered many types of animals for burnt offerings-bulls, lambs, birds.  They were shepherds, so he would naturally think of a lamb, but it is interesting that he specifically says “lamb”.  More foreshadowing.  Jesus is the Lamb of God, who came to take away the sin of the world.  The perfect Passover Lamb.  </a:t>
            </a:r>
            <a:endParaRPr lang="en-US" dirty="0"/>
          </a:p>
        </p:txBody>
      </p:sp>
    </p:spTree>
    <p:extLst>
      <p:ext uri="{BB962C8B-B14F-4D97-AF65-F5344CB8AC3E}">
        <p14:creationId xmlns:p14="http://schemas.microsoft.com/office/powerpoint/2010/main" val="1646658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v. 8-“God will provide or choose or select”-could be translated</a:t>
            </a:r>
          </a:p>
          <a:p>
            <a:pPr marL="0" indent="0">
              <a:buNone/>
            </a:pPr>
            <a:r>
              <a:rPr lang="en-US" dirty="0" smtClean="0"/>
              <a:t>“for himself”-Abraham believes the Lord will select for himself the lamb to be sacrificed.  Usually the owner would have to select the lamb without blemish from his flock for the sacrifice.  There would be a choosing.  </a:t>
            </a:r>
          </a:p>
          <a:p>
            <a:pPr marL="0" indent="0">
              <a:buNone/>
            </a:pPr>
            <a:r>
              <a:rPr lang="en-US" dirty="0" smtClean="0"/>
              <a:t>Naturally, he thinks Isaac is the one the Lord chose for himself to sacrifice.  Isaac is the lamb.  </a:t>
            </a:r>
          </a:p>
          <a:p>
            <a:pPr marL="0" indent="0">
              <a:buNone/>
            </a:pPr>
            <a:r>
              <a:rPr lang="en-US" dirty="0" smtClean="0"/>
              <a:t>Now he calls him “my son.”  Is the Hebrew trying to say in its ordering that “my son” is the lamb chosen?  Some speculate on that.  “namely, my son.”</a:t>
            </a:r>
            <a:endParaRPr lang="en-US" dirty="0"/>
          </a:p>
        </p:txBody>
      </p:sp>
    </p:spTree>
    <p:extLst>
      <p:ext uri="{BB962C8B-B14F-4D97-AF65-F5344CB8AC3E}">
        <p14:creationId xmlns:p14="http://schemas.microsoft.com/office/powerpoint/2010/main" val="94239234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a:normAutofit fontScale="92500" lnSpcReduction="10000"/>
          </a:bodyPr>
          <a:lstStyle/>
          <a:p>
            <a:pPr marL="0" indent="0">
              <a:buNone/>
            </a:pPr>
            <a:r>
              <a:rPr lang="en-US" sz="3600" dirty="0" smtClean="0"/>
              <a:t>Notice that Isaac does not respond.  He accepts his father’s word and faith wholeheartedly.  Even if he has figured out what is about to happen, he does not protest.  He has total obedience to his father.  They continue to walk together.  </a:t>
            </a:r>
            <a:r>
              <a:rPr lang="en-US" sz="3600" dirty="0" smtClean="0"/>
              <a:t>Read Wenham p. 108</a:t>
            </a:r>
            <a:endParaRPr lang="en-US" sz="3600" dirty="0" smtClean="0"/>
          </a:p>
          <a:p>
            <a:pPr marL="0" indent="0">
              <a:buNone/>
            </a:pPr>
            <a:r>
              <a:rPr lang="en-US" sz="3600" dirty="0" smtClean="0"/>
              <a:t>Jesus- “I came not to do my will, but to do the will of Him who sent me</a:t>
            </a:r>
            <a:r>
              <a:rPr lang="en-US" sz="3600" dirty="0" smtClean="0"/>
              <a:t>.”-John 6:38</a:t>
            </a:r>
          </a:p>
          <a:p>
            <a:pPr marL="0" indent="0">
              <a:buNone/>
            </a:pPr>
            <a:r>
              <a:rPr lang="en-US" sz="3600" dirty="0" smtClean="0"/>
              <a:t>Jesus- “I do as the Father has commanded me, so that the world may know that I love the Father. Rise, let us go from here.”-John 14:31</a:t>
            </a:r>
            <a:endParaRPr lang="en-US" sz="3600" dirty="0"/>
          </a:p>
        </p:txBody>
      </p:sp>
    </p:spTree>
    <p:extLst>
      <p:ext uri="{BB962C8B-B14F-4D97-AF65-F5344CB8AC3E}">
        <p14:creationId xmlns:p14="http://schemas.microsoft.com/office/powerpoint/2010/main" val="5038753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marL="0" indent="0">
              <a:buNone/>
            </a:pPr>
            <a:r>
              <a:rPr lang="en-US" dirty="0" smtClean="0"/>
              <a:t>v. 9-Can you imagine every excruciating moment of this action?  Not only are </a:t>
            </a:r>
            <a:r>
              <a:rPr lang="en-US" dirty="0" smtClean="0"/>
              <a:t>you</a:t>
            </a:r>
            <a:r>
              <a:rPr lang="en-US" dirty="0" smtClean="0"/>
              <a:t> </a:t>
            </a:r>
            <a:r>
              <a:rPr lang="en-US" dirty="0" smtClean="0"/>
              <a:t>asked to sacrifice your son, but you are told to build the very altar to do it.  This is brought out well in the film.  Every rock put in place, every placing of the branch had to have been so heart-breaking.  Then, actually binding your son.  Isaac had to know at this point, but notice again he does not resist or say a word.  He willingly lets his father bind him and lay him on the altar.  </a:t>
            </a:r>
            <a:endParaRPr lang="en-US" dirty="0" smtClean="0"/>
          </a:p>
          <a:p>
            <a:pPr marL="0" indent="0">
              <a:buNone/>
            </a:pPr>
            <a:r>
              <a:rPr lang="en-US" dirty="0" smtClean="0"/>
              <a:t>Read Wenham p. 109.</a:t>
            </a:r>
            <a:endParaRPr lang="en-US" dirty="0" smtClean="0"/>
          </a:p>
        </p:txBody>
      </p:sp>
    </p:spTree>
    <p:extLst>
      <p:ext uri="{BB962C8B-B14F-4D97-AF65-F5344CB8AC3E}">
        <p14:creationId xmlns:p14="http://schemas.microsoft.com/office/powerpoint/2010/main" val="510365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We can think of the words of Jesus-</a:t>
            </a:r>
          </a:p>
          <a:p>
            <a:pPr marL="0" indent="0">
              <a:buNone/>
            </a:pPr>
            <a:r>
              <a:rPr lang="en-US" dirty="0" smtClean="0"/>
              <a:t>John 10:17-18- “For this reason, the Father loves me, because I lay down my life that I may take it up again.  No one takes it from me, but I lay it down of my own accord.  I have authority to lay it down, and I have authority to take it up again.  This charge I have received from my Father.”</a:t>
            </a:r>
          </a:p>
          <a:p>
            <a:pPr marL="0" indent="0">
              <a:buNone/>
            </a:pPr>
            <a:r>
              <a:rPr lang="en-US" dirty="0" smtClean="0"/>
              <a:t>John 10:30- “I and the Father are one.”</a:t>
            </a:r>
          </a:p>
          <a:p>
            <a:pPr marL="0" indent="0">
              <a:buNone/>
            </a:pPr>
            <a:r>
              <a:rPr lang="en-US" dirty="0" smtClean="0"/>
              <a:t>John 18:11- Jesus said to Peter, “Put your sword into its sheath; shall I not drink the cup that the Father has given me?”</a:t>
            </a:r>
            <a:endParaRPr lang="en-US" dirty="0"/>
          </a:p>
        </p:txBody>
      </p:sp>
    </p:spTree>
    <p:extLst>
      <p:ext uri="{BB962C8B-B14F-4D97-AF65-F5344CB8AC3E}">
        <p14:creationId xmlns:p14="http://schemas.microsoft.com/office/powerpoint/2010/main" val="2747425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pPr marL="0" indent="0">
              <a:buNone/>
            </a:pPr>
            <a:r>
              <a:rPr lang="en-US" dirty="0" smtClean="0"/>
              <a:t>“test”-It is the first and only time this word is used in Genesis.  It means, “to put someone to the test or to give an experience, such as to train.”-Hebrew Vocabulary Book p. 91.  </a:t>
            </a:r>
          </a:p>
          <a:p>
            <a:pPr marL="0" indent="0">
              <a:buNone/>
            </a:pPr>
            <a:r>
              <a:rPr lang="en-US" dirty="0" smtClean="0"/>
              <a:t>It is a word found somewhat frequently in Exodus for God testing his people or the people testing God with their complaints and demands-Ex. 15:25, </a:t>
            </a:r>
            <a:r>
              <a:rPr lang="en-US" u="sng" dirty="0" smtClean="0"/>
              <a:t>16:4</a:t>
            </a:r>
            <a:r>
              <a:rPr lang="en-US" dirty="0" smtClean="0"/>
              <a:t>, 17:2, 7, </a:t>
            </a:r>
            <a:r>
              <a:rPr lang="en-US" u="sng" dirty="0" smtClean="0"/>
              <a:t>20:20, </a:t>
            </a:r>
            <a:r>
              <a:rPr lang="en-US" dirty="0" smtClean="0"/>
              <a:t>also Numbers 14:22, Deut. 4:34, </a:t>
            </a:r>
            <a:r>
              <a:rPr lang="en-US" u="sng" dirty="0" smtClean="0"/>
              <a:t>6:16</a:t>
            </a:r>
            <a:r>
              <a:rPr lang="en-US" dirty="0" smtClean="0"/>
              <a:t>, </a:t>
            </a:r>
            <a:r>
              <a:rPr lang="en-US" u="sng" dirty="0" smtClean="0"/>
              <a:t>8:2</a:t>
            </a:r>
            <a:r>
              <a:rPr lang="en-US" dirty="0" smtClean="0"/>
              <a:t>, 16, </a:t>
            </a:r>
            <a:r>
              <a:rPr lang="en-US" u="sng" dirty="0" smtClean="0"/>
              <a:t>13:4</a:t>
            </a:r>
            <a:r>
              <a:rPr lang="en-US" dirty="0" smtClean="0"/>
              <a:t>, 28:56, 33:8, Judges 2:22, 3:1, 4, </a:t>
            </a:r>
          </a:p>
          <a:p>
            <a:pPr marL="0" indent="0">
              <a:buNone/>
            </a:pPr>
            <a:r>
              <a:rPr lang="en-US" dirty="0" smtClean="0"/>
              <a:t>From these verses, you can see the Lord’s purposes in tests.  </a:t>
            </a:r>
            <a:endParaRPr lang="en-US" dirty="0"/>
          </a:p>
        </p:txBody>
      </p:sp>
    </p:spTree>
    <p:extLst>
      <p:ext uri="{BB962C8B-B14F-4D97-AF65-F5344CB8AC3E}">
        <p14:creationId xmlns:p14="http://schemas.microsoft.com/office/powerpoint/2010/main" val="1252140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10000"/>
          </a:bodyPr>
          <a:lstStyle/>
          <a:p>
            <a:pPr marL="0" indent="0">
              <a:buNone/>
            </a:pPr>
            <a:r>
              <a:rPr lang="en-US" dirty="0" smtClean="0"/>
              <a:t>Jesus also said at the moment of His arrest, “Do you think that I cannot appeal to my Father, and he will at once send me more than twelve legions of angels?  But how then should the Scriptures be fulfilled, that it must be so?”-Matthew 26:53-54</a:t>
            </a:r>
          </a:p>
          <a:p>
            <a:pPr marL="0" indent="0">
              <a:buNone/>
            </a:pPr>
            <a:r>
              <a:rPr lang="en-US" dirty="0" smtClean="0"/>
              <a:t>Isaac is laid on top of the wood.  Jesus dies on a tree.  </a:t>
            </a:r>
          </a:p>
          <a:p>
            <a:pPr marL="0" indent="0">
              <a:buNone/>
            </a:pPr>
            <a:r>
              <a:rPr lang="en-US" dirty="0" smtClean="0"/>
              <a:t>v. 10-Abraham then is ready to take his knife and slaughter his son.  </a:t>
            </a:r>
            <a:endParaRPr lang="en-US" dirty="0" smtClean="0"/>
          </a:p>
          <a:p>
            <a:pPr marL="0" indent="0">
              <a:buNone/>
            </a:pPr>
            <a:r>
              <a:rPr lang="en-US" dirty="0" smtClean="0"/>
              <a:t>“slaughter” is a sacrificial term usually indicating cutting the throat (Lev. 1:5, 11).</a:t>
            </a:r>
            <a:endParaRPr lang="en-US" dirty="0" smtClean="0"/>
          </a:p>
          <a:p>
            <a:pPr marL="0" indent="0">
              <a:buNone/>
            </a:pPr>
            <a:r>
              <a:rPr lang="en-US" dirty="0" smtClean="0"/>
              <a:t>He is pouring the cup of the Father’s will/wrath upon his son.  </a:t>
            </a:r>
          </a:p>
          <a:p>
            <a:pPr marL="0" indent="0">
              <a:buNone/>
            </a:pPr>
            <a:r>
              <a:rPr lang="en-US" dirty="0" smtClean="0"/>
              <a:t>Jesus willingly accepted it.  I Peter 1:17-19, Hebrews 5:5-10, 9:11-22, 12:1-3, 2 Corinthians 5:21, Philippians 2:5-8.</a:t>
            </a:r>
            <a:endParaRPr lang="en-US" dirty="0"/>
          </a:p>
        </p:txBody>
      </p:sp>
    </p:spTree>
    <p:extLst>
      <p:ext uri="{BB962C8B-B14F-4D97-AF65-F5344CB8AC3E}">
        <p14:creationId xmlns:p14="http://schemas.microsoft.com/office/powerpoint/2010/main" val="12737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pPr marL="0" indent="0">
              <a:buNone/>
            </a:pPr>
            <a:r>
              <a:rPr lang="en-US" dirty="0" smtClean="0"/>
              <a:t>v. 11-the angel of the Lord stops him.  It is largely believed that this angel of the Lord figure in the OT could be the pre-incarnate Christ.  He always shows up at important moments.  </a:t>
            </a:r>
            <a:endParaRPr lang="en-US" dirty="0" smtClean="0"/>
          </a:p>
          <a:p>
            <a:pPr marL="0" indent="0">
              <a:buNone/>
            </a:pPr>
            <a:r>
              <a:rPr lang="en-US" dirty="0"/>
              <a:t>Occurs 63 times in the OT.  It seems to be interchangeable with the Lord in many passages-Gen. 16:7-13, 21:17-20, 22:11-12, 15-18; 31:11-13; Exodus 3:2-6; 14:19, 23:20, 33:2.  Numbers 20:16, Numbers 22-Balaam, Judges 2:1, 4; Judges 6-Gideon; Judges 13-Samson, 2 Kings 1:15; 19:35; Psalm 34:7, Hosea 12:5-reference to Jacob wrestling with God.  Zechariah 1:11-12, 3:1, 6.  Word </a:t>
            </a:r>
            <a:r>
              <a:rPr lang="en-US" dirty="0" err="1"/>
              <a:t>Malack</a:t>
            </a:r>
            <a:r>
              <a:rPr lang="en-US" dirty="0"/>
              <a:t> can also mean messenger-used that way several places in OT. </a:t>
            </a:r>
            <a:endParaRPr lang="en-US" dirty="0" smtClean="0"/>
          </a:p>
        </p:txBody>
      </p:sp>
    </p:spTree>
    <p:extLst>
      <p:ext uri="{BB962C8B-B14F-4D97-AF65-F5344CB8AC3E}">
        <p14:creationId xmlns:p14="http://schemas.microsoft.com/office/powerpoint/2010/main" val="20447036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a:t>Notice </a:t>
            </a:r>
            <a:r>
              <a:rPr lang="en-US" dirty="0" smtClean="0"/>
              <a:t>the angel calls from heaven and does a double call.  It shows the urgency of the call.    Abraham </a:t>
            </a:r>
            <a:r>
              <a:rPr lang="en-US" dirty="0"/>
              <a:t>responds in the same way as his first call-22:1.  </a:t>
            </a:r>
          </a:p>
          <a:p>
            <a:pPr marL="0" indent="0">
              <a:buNone/>
            </a:pPr>
            <a:r>
              <a:rPr lang="en-US" dirty="0"/>
              <a:t>v.12-The Lord reveals why he gave him the test.  The Lord would have known without the test, but this whole experience and scene with all its details was meant to happen.  The Lord had a purpose.  It was foreshadowing what He does with His own son, but the Father goes through with it for the sake of the world-3:16. </a:t>
            </a:r>
          </a:p>
        </p:txBody>
      </p:sp>
    </p:spTree>
    <p:extLst>
      <p:ext uri="{BB962C8B-B14F-4D97-AF65-F5344CB8AC3E}">
        <p14:creationId xmlns:p14="http://schemas.microsoft.com/office/powerpoint/2010/main" val="26860410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lnSpcReduction="10000"/>
          </a:bodyPr>
          <a:lstStyle/>
          <a:p>
            <a:pPr marL="0" indent="0">
              <a:buNone/>
            </a:pPr>
            <a:r>
              <a:rPr lang="en-US" sz="3600" dirty="0" smtClean="0"/>
              <a:t>v. 13-Abraham lifts up his eyes for a second time (v. 4).  But this time it is a sight of pure joy.  A ram is caught.  A lamb is provided.  </a:t>
            </a:r>
          </a:p>
          <a:p>
            <a:pPr marL="0" indent="0">
              <a:buNone/>
            </a:pPr>
            <a:r>
              <a:rPr lang="en-US" sz="3600" dirty="0" smtClean="0"/>
              <a:t>Special emphasis on the lamb taking the place of the son.  It is how sacrifices were meant to work.  A life for a life.  </a:t>
            </a:r>
          </a:p>
          <a:p>
            <a:pPr marL="0" indent="0">
              <a:buNone/>
            </a:pPr>
            <a:r>
              <a:rPr lang="en-US" sz="3600" dirty="0" smtClean="0"/>
              <a:t>Any significance for it being a ram?  Good question other than it is male sheep.  However, rams do play a role later.  Seem to be associated with the priesthood.</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9408252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pPr marL="0" indent="0">
              <a:buNone/>
            </a:pPr>
            <a:r>
              <a:rPr lang="en-US" dirty="0" smtClean="0"/>
              <a:t>When Moses is given instructions on how to consecrate priests-rams were used.</a:t>
            </a:r>
          </a:p>
          <a:p>
            <a:pPr marL="0" indent="0">
              <a:buNone/>
            </a:pPr>
            <a:r>
              <a:rPr lang="en-US" dirty="0" smtClean="0"/>
              <a:t>Exodus 29:1, 15-21-A covenant between the Lord and Aaron was established.  He and his descendants were to be His priests.  They were the ones to make the sacrifices before the Lord.  </a:t>
            </a:r>
          </a:p>
          <a:p>
            <a:pPr marL="0" indent="0">
              <a:buNone/>
            </a:pPr>
            <a:r>
              <a:rPr lang="en-US" dirty="0" smtClean="0"/>
              <a:t>Leviticus 5:14-19-Could this relate to Abraham?</a:t>
            </a:r>
          </a:p>
          <a:p>
            <a:pPr marL="0" indent="0">
              <a:buNone/>
            </a:pPr>
            <a:r>
              <a:rPr lang="en-US" dirty="0" smtClean="0"/>
              <a:t>Leviticus 8-The consecration of the priests again-A repeat of Exodus 29</a:t>
            </a:r>
          </a:p>
          <a:p>
            <a:pPr marL="0" indent="0">
              <a:buNone/>
            </a:pPr>
            <a:r>
              <a:rPr lang="en-US" dirty="0" smtClean="0"/>
              <a:t>Leviticus 16-Day of Atonement-16:3,5.  The ram was to be offered as a burnt offering, like Abraham is doing.  A burnt offering had the specific function of being a pleasing aroma to the Lord with the purpose of access to God’s favor or acceptance by God.</a:t>
            </a:r>
          </a:p>
          <a:p>
            <a:pPr marL="0" indent="0">
              <a:buNone/>
            </a:pPr>
            <a:r>
              <a:rPr lang="en-US" dirty="0" smtClean="0"/>
              <a:t>Leviticus 19:21-22-Notice what this ram offering was for? Would this apply to Abraham?  </a:t>
            </a:r>
            <a:endParaRPr lang="en-US" dirty="0"/>
          </a:p>
        </p:txBody>
      </p:sp>
    </p:spTree>
    <p:extLst>
      <p:ext uri="{BB962C8B-B14F-4D97-AF65-F5344CB8AC3E}">
        <p14:creationId xmlns:p14="http://schemas.microsoft.com/office/powerpoint/2010/main" val="2334569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This look at the use of rams later on in Israel’s history and the Lord’s instructions regarding use of them could show then why the Lord has Abraham do this, besides just a test.  He could be making atonement for his sins, but also it is foreshadowing the future priesthood and sacrifices made on that mountain in the future.  The ultimate and final one being Christs.  In a sense, Abraham is being the first priest of the Lord making atoning sacrifice.  Blessed by Melchizedek an actual priest-Genesis 13.  Jesus came in the order of Melchizedek.  </a:t>
            </a:r>
            <a:endParaRPr lang="en-US" dirty="0"/>
          </a:p>
        </p:txBody>
      </p:sp>
    </p:spTree>
    <p:extLst>
      <p:ext uri="{BB962C8B-B14F-4D97-AF65-F5344CB8AC3E}">
        <p14:creationId xmlns:p14="http://schemas.microsoft.com/office/powerpoint/2010/main" val="33791623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pPr marL="0" indent="0">
              <a:buNone/>
            </a:pPr>
            <a:r>
              <a:rPr lang="en-US" dirty="0" smtClean="0"/>
              <a:t>Now Abraham </a:t>
            </a:r>
            <a:r>
              <a:rPr lang="en-US" dirty="0"/>
              <a:t>probably had reason for the Lord to question his “fear” or devotion.  He takes Hagar instead of trusting in the Lord’s promise, even after the Lord told him in Chapter 15:4- “one from his own loins would be his heir.” It wouldn’t be a servant, but he listened to his wife (16:2).  He had believed the Lord and it was counted to him as righteousness.  But here he listened to the voice of his wife instead of the Lord. </a:t>
            </a:r>
            <a:r>
              <a:rPr lang="en-US" dirty="0" smtClean="0"/>
              <a:t>Could Abraham be atoning for this sin? In the prior chapter, he has to send Hagar away.  </a:t>
            </a:r>
            <a:endParaRPr lang="en-US" dirty="0"/>
          </a:p>
        </p:txBody>
      </p:sp>
    </p:spTree>
    <p:extLst>
      <p:ext uri="{BB962C8B-B14F-4D97-AF65-F5344CB8AC3E}">
        <p14:creationId xmlns:p14="http://schemas.microsoft.com/office/powerpoint/2010/main" val="40364164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buNone/>
            </a:pPr>
            <a:r>
              <a:rPr lang="en-US" dirty="0" smtClean="0"/>
              <a:t>Also several times he says Sarai or Sarah is his sister to the Egyptian Pharaoh (12:12) and Abimelech, king of </a:t>
            </a:r>
            <a:r>
              <a:rPr lang="en-US" dirty="0" err="1" smtClean="0"/>
              <a:t>Gerar</a:t>
            </a:r>
            <a:r>
              <a:rPr lang="en-US" dirty="0" smtClean="0"/>
              <a:t> </a:t>
            </a:r>
            <a:r>
              <a:rPr lang="en-US" smtClean="0"/>
              <a:t>(20:20).  </a:t>
            </a:r>
            <a:r>
              <a:rPr lang="en-US" dirty="0" smtClean="0"/>
              <a:t>He tells us why he did this in 20:11.  He wasn’t perfect and put his wife in difficult positions.  He was being selfish.  </a:t>
            </a:r>
          </a:p>
          <a:p>
            <a:pPr marL="0" indent="0">
              <a:buNone/>
            </a:pPr>
            <a:r>
              <a:rPr lang="en-US" dirty="0" smtClean="0"/>
              <a:t>Was some of that doubt and fear what prompted the Lord to this test?  To root out whatever remnants of doubt and distrust remained in Abraham.  We can’t know for sure, but it is a beautiful picture of God’s provision and faith confirmed, and a foreshadowing of Christ.  </a:t>
            </a:r>
            <a:endParaRPr lang="en-US" dirty="0"/>
          </a:p>
        </p:txBody>
      </p:sp>
    </p:spTree>
    <p:extLst>
      <p:ext uri="{BB962C8B-B14F-4D97-AF65-F5344CB8AC3E}">
        <p14:creationId xmlns:p14="http://schemas.microsoft.com/office/powerpoint/2010/main" val="11491469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pPr marL="0" indent="0">
              <a:buNone/>
            </a:pPr>
            <a:r>
              <a:rPr lang="en-US" dirty="0" smtClean="0"/>
              <a:t>Because ironically, Abraham calls the place, “The Lord will provide.”  “On the mount of the Lord it shall be provided or he may be seen.”-This Hebrew word is regularly used for the </a:t>
            </a:r>
            <a:r>
              <a:rPr lang="en-US" smtClean="0"/>
              <a:t>Lord appearing to men.  </a:t>
            </a:r>
            <a:endParaRPr lang="en-US" dirty="0" smtClean="0"/>
          </a:p>
          <a:p>
            <a:pPr marL="0" indent="0">
              <a:buNone/>
            </a:pPr>
            <a:r>
              <a:rPr lang="en-US" dirty="0" smtClean="0"/>
              <a:t>It would be later as the place of the temple and it would be later when the true temple comes-Jesus.  The once and for all sacrifice.  The Father providing for the sins of the whole world.  </a:t>
            </a:r>
          </a:p>
          <a:p>
            <a:pPr marL="0" indent="0">
              <a:buNone/>
            </a:pPr>
            <a:r>
              <a:rPr lang="en-US" dirty="0" smtClean="0"/>
              <a:t>Close by reading v. 15-19.  Abraham’s faith was blessed and the promise renewed.  Praise be to Christ!</a:t>
            </a:r>
            <a:endParaRPr lang="en-US" dirty="0"/>
          </a:p>
        </p:txBody>
      </p:sp>
    </p:spTree>
    <p:extLst>
      <p:ext uri="{BB962C8B-B14F-4D97-AF65-F5344CB8AC3E}">
        <p14:creationId xmlns:p14="http://schemas.microsoft.com/office/powerpoint/2010/main" val="19173129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pPr marL="0" indent="0">
              <a:buNone/>
            </a:pPr>
            <a:r>
              <a:rPr lang="en-US" dirty="0" smtClean="0"/>
              <a:t>By this act of sacrifice (as Abraham would have gone through with it), the Lord reaffirms the promises made to Him of 12:2, 7, 13:14-17, 15:5, 17:1-8.  </a:t>
            </a:r>
          </a:p>
          <a:p>
            <a:pPr marL="0" indent="0">
              <a:buNone/>
            </a:pPr>
            <a:r>
              <a:rPr lang="en-US" dirty="0" smtClean="0"/>
              <a:t>Interestingly, when it says “your offspring”, it is the Hebrew word meaning “seed” and it is in the singular form.  One of his seed will possess or inherit like an heir the gate of his enemies. </a:t>
            </a:r>
          </a:p>
          <a:p>
            <a:pPr marL="0" indent="0">
              <a:buNone/>
            </a:pPr>
            <a:r>
              <a:rPr lang="en-US" dirty="0"/>
              <a:t>Word "Seed" found in Gen. 12:7, 13:15-16, 15:3, 5, 13, 18.  17:7-12. </a:t>
            </a:r>
            <a:endParaRPr lang="en-US" dirty="0" smtClean="0"/>
          </a:p>
          <a:p>
            <a:pPr marL="0" indent="0">
              <a:buNone/>
            </a:pPr>
            <a:r>
              <a:rPr lang="en-US" dirty="0" smtClean="0"/>
              <a:t>Paul makes the point that the Seed here is Christ-Galatians 3:15-18.  Clearly interpreted and preached in Acts as Christ as the fulfillment-Acts 3:25-26, </a:t>
            </a:r>
            <a:endParaRPr lang="en-US" dirty="0"/>
          </a:p>
        </p:txBody>
      </p:sp>
    </p:spTree>
    <p:extLst>
      <p:ext uri="{BB962C8B-B14F-4D97-AF65-F5344CB8AC3E}">
        <p14:creationId xmlns:p14="http://schemas.microsoft.com/office/powerpoint/2010/main" val="500065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Wenham summarizes it like this- “The purpose of such trials is to discover ‘what was in your heart, whether you would keep his commandments or not’(Deut. 8:2, Ex. 16:4), ‘to humble you…to do your good in the end.’ (Deut. 8:16).  The use of the term here hints that Abraham will face some great difficulty, but that he will ultimately benefit from it.  This is the only time God is said to have tested an individual.”-p. 104</a:t>
            </a:r>
            <a:endParaRPr lang="en-US" dirty="0"/>
          </a:p>
        </p:txBody>
      </p:sp>
    </p:spTree>
    <p:extLst>
      <p:ext uri="{BB962C8B-B14F-4D97-AF65-F5344CB8AC3E}">
        <p14:creationId xmlns:p14="http://schemas.microsoft.com/office/powerpoint/2010/main" val="16349390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pPr marL="0" indent="0">
              <a:buNone/>
            </a:pPr>
            <a:r>
              <a:rPr lang="en-US" dirty="0" smtClean="0"/>
              <a:t>“Your offspring shall possess the gate of </a:t>
            </a:r>
            <a:r>
              <a:rPr lang="en-US" u="sng" dirty="0" smtClean="0"/>
              <a:t>his</a:t>
            </a:r>
            <a:r>
              <a:rPr lang="en-US" dirty="0" smtClean="0"/>
              <a:t> enemies”  In the Hebrew, it is a masculine singular suffix.  It also seems to imply that the “your offspring” will be reduced to the one.  </a:t>
            </a:r>
          </a:p>
          <a:p>
            <a:pPr marL="0" indent="0">
              <a:buNone/>
            </a:pPr>
            <a:r>
              <a:rPr lang="en-US" dirty="0" smtClean="0"/>
              <a:t>Fulfilled first in David and the other kings of Israel, but ultimately in Christ.  </a:t>
            </a:r>
          </a:p>
          <a:p>
            <a:pPr marL="0" indent="0">
              <a:buNone/>
            </a:pPr>
            <a:r>
              <a:rPr lang="en-US" dirty="0" smtClean="0"/>
              <a:t>Look at Matthew 16:13-19.  Jesus is given the keys by His Father to Death and Hades (Rev. 1:18).  Jesus then gives his disciples these keys to loose/bind.  By the faith and confession they have in Christ, Christ will build His church and the gates of hell or Hades cannot stand against it.  </a:t>
            </a:r>
            <a:endParaRPr lang="en-US" dirty="0"/>
          </a:p>
        </p:txBody>
      </p:sp>
    </p:spTree>
    <p:extLst>
      <p:ext uri="{BB962C8B-B14F-4D97-AF65-F5344CB8AC3E}">
        <p14:creationId xmlns:p14="http://schemas.microsoft.com/office/powerpoint/2010/main" val="83791676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pPr marL="0" indent="0">
              <a:buNone/>
            </a:pPr>
            <a:r>
              <a:rPr lang="en-US" dirty="0" smtClean="0"/>
              <a:t>Confirmed in the NT</a:t>
            </a:r>
          </a:p>
          <a:p>
            <a:pPr marL="0" indent="0">
              <a:buNone/>
            </a:pPr>
            <a:r>
              <a:rPr lang="en-US" dirty="0" smtClean="0"/>
              <a:t>“The reason the Son of God appeared was to destroy the works of the devil.”-I John 3:8</a:t>
            </a:r>
          </a:p>
          <a:p>
            <a:pPr marL="0" indent="0">
              <a:buNone/>
            </a:pPr>
            <a:r>
              <a:rPr lang="en-US" dirty="0" smtClean="0"/>
              <a:t>“Since therefore the children share in flesh and blood, he himself likewise partook of the same things, that through death, he might destroy the one who has the power of death, that is, the devil.”-Hebrews 2:14</a:t>
            </a:r>
          </a:p>
          <a:p>
            <a:pPr marL="0" indent="0">
              <a:buNone/>
            </a:pPr>
            <a:r>
              <a:rPr lang="en-US" dirty="0" smtClean="0"/>
              <a:t>“He (God) disarmed the rulers and authorities and put them to open shame, by triumphing over them in him (Jesus).”-Colossians 2:15</a:t>
            </a:r>
          </a:p>
          <a:p>
            <a:pPr marL="0" indent="0">
              <a:buNone/>
            </a:pPr>
            <a:r>
              <a:rPr lang="en-US" dirty="0" smtClean="0"/>
              <a:t>“Then comes the end, when he delivers the kingdom to God the Father after destroying every rule and every authority and power.  He must reign until he has put all his enemies under his feet”-I Corinthians 15:27.  </a:t>
            </a:r>
            <a:endParaRPr lang="en-US" dirty="0"/>
          </a:p>
        </p:txBody>
      </p:sp>
    </p:spTree>
    <p:extLst>
      <p:ext uri="{BB962C8B-B14F-4D97-AF65-F5344CB8AC3E}">
        <p14:creationId xmlns:p14="http://schemas.microsoft.com/office/powerpoint/2010/main" val="32824948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r>
              <a:rPr lang="en-US" dirty="0" smtClean="0"/>
              <a:t>Jesus actually began the assault upon Satan’s gate and strangle hold over the world during His ministry.  </a:t>
            </a:r>
          </a:p>
          <a:p>
            <a:pPr marL="0" indent="0">
              <a:buNone/>
            </a:pPr>
            <a:r>
              <a:rPr lang="en-US" dirty="0" smtClean="0"/>
              <a:t>“The 72 returned with joy, saying, ‘Lord, even the demons are subject to us in your name!”  And he said to them, ‘I saw Satan fall like lightning from heaven.  Behold, I have given you authority to tread on serpents and scorpions, and over all the power of the enemy and nothing shall hurt you.”-Luke 10:17-19</a:t>
            </a:r>
          </a:p>
          <a:p>
            <a:pPr marL="0" indent="0">
              <a:buNone/>
            </a:pPr>
            <a:endParaRPr lang="en-US" dirty="0"/>
          </a:p>
        </p:txBody>
      </p:sp>
    </p:spTree>
    <p:extLst>
      <p:ext uri="{BB962C8B-B14F-4D97-AF65-F5344CB8AC3E}">
        <p14:creationId xmlns:p14="http://schemas.microsoft.com/office/powerpoint/2010/main" val="1889694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marL="0" indent="0">
              <a:buNone/>
            </a:pPr>
            <a:r>
              <a:rPr lang="en-US" dirty="0"/>
              <a:t>ESV Luke </a:t>
            </a:r>
            <a:r>
              <a:rPr lang="en-US" dirty="0" smtClean="0"/>
              <a:t>11:20- “But </a:t>
            </a:r>
            <a:r>
              <a:rPr lang="en-US" dirty="0"/>
              <a:t>if it is by the finger of God that I cast out demons, then the kingdom of God has come upon you. 21 When a strong man, fully armed, guards his own palace, his goods are safe; 22 but when one stronger than he attacks him and overcomes him, he takes away his armor in which he trusted and divides his spoil</a:t>
            </a:r>
            <a:r>
              <a:rPr lang="en-US" dirty="0" smtClean="0"/>
              <a:t>.”</a:t>
            </a:r>
          </a:p>
          <a:p>
            <a:pPr marL="0" indent="0">
              <a:buNone/>
            </a:pPr>
            <a:r>
              <a:rPr lang="en-US" dirty="0" smtClean="0"/>
              <a:t>Jesus started disarming Satan already in His ministry.  He was storming His gate, so to speak, and Jesus’ descent into hell was the statement of His victory.  He would “possess the gate of His enemies”, as we see in Revelation 20:14, that Death and Hades is thrown into the lake of fire.</a:t>
            </a:r>
            <a:endParaRPr lang="en-US" dirty="0"/>
          </a:p>
          <a:p>
            <a:pPr marL="0" indent="0">
              <a:buNone/>
            </a:pPr>
            <a:endParaRPr lang="en-US" dirty="0"/>
          </a:p>
        </p:txBody>
      </p:sp>
    </p:spTree>
    <p:extLst>
      <p:ext uri="{BB962C8B-B14F-4D97-AF65-F5344CB8AC3E}">
        <p14:creationId xmlns:p14="http://schemas.microsoft.com/office/powerpoint/2010/main" val="33368477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458200" cy="6248400"/>
          </a:xfrm>
        </p:spPr>
        <p:txBody>
          <a:bodyPr>
            <a:normAutofit fontScale="77500" lnSpcReduction="20000"/>
          </a:bodyPr>
          <a:lstStyle/>
          <a:p>
            <a:pPr marL="0" indent="0">
              <a:buNone/>
            </a:pPr>
            <a:r>
              <a:rPr lang="en-US" dirty="0" smtClean="0"/>
              <a:t>v. 18-”And in your offspring or seed (singular), shall all the nations of the earth be blessed.”</a:t>
            </a:r>
          </a:p>
          <a:p>
            <a:pPr marL="0" indent="0">
              <a:buNone/>
            </a:pPr>
            <a:r>
              <a:rPr lang="en-US" dirty="0" smtClean="0"/>
              <a:t>We as the church are the final fulfillment of this promise-Teaching also found in Romans 4:13-25.  Look at Galatians 3:7-9.</a:t>
            </a:r>
          </a:p>
          <a:p>
            <a:pPr marL="0" indent="0">
              <a:buNone/>
            </a:pPr>
            <a:r>
              <a:rPr lang="en-US" dirty="0" smtClean="0"/>
              <a:t>“because you obeyed my voice”-A big statement with some interesting connections. </a:t>
            </a:r>
          </a:p>
          <a:p>
            <a:pPr marL="0" indent="0">
              <a:buNone/>
            </a:pPr>
            <a:r>
              <a:rPr lang="en-US" dirty="0" smtClean="0"/>
              <a:t>Adam listened or obeyed the voice of his wife-Gen. 3:17</a:t>
            </a:r>
          </a:p>
          <a:p>
            <a:pPr marL="0" indent="0">
              <a:buNone/>
            </a:pPr>
            <a:r>
              <a:rPr lang="en-US" dirty="0" smtClean="0"/>
              <a:t>Abraham the voice of Sarah-Gen. 16:2</a:t>
            </a:r>
          </a:p>
          <a:p>
            <a:pPr marL="0" indent="0">
              <a:buNone/>
            </a:pPr>
            <a:r>
              <a:rPr lang="en-US" dirty="0" smtClean="0"/>
              <a:t>Pharaoh doesn’t-Exodus 5:2</a:t>
            </a:r>
          </a:p>
          <a:p>
            <a:pPr marL="0" indent="0">
              <a:buNone/>
            </a:pPr>
            <a:r>
              <a:rPr lang="en-US" dirty="0" smtClean="0"/>
              <a:t>Plea to listen and obey the Lord’s voice-</a:t>
            </a:r>
            <a:r>
              <a:rPr lang="en-US" u="sng" dirty="0" smtClean="0"/>
              <a:t>Ex. 15:26, 19:5</a:t>
            </a:r>
            <a:r>
              <a:rPr lang="en-US" dirty="0" smtClean="0"/>
              <a:t>, </a:t>
            </a:r>
            <a:r>
              <a:rPr lang="en-US" u="sng" dirty="0" smtClean="0"/>
              <a:t>23:21-22</a:t>
            </a:r>
            <a:r>
              <a:rPr lang="en-US" dirty="0" smtClean="0"/>
              <a:t>, Deut. 8:20, 9:23, </a:t>
            </a:r>
            <a:r>
              <a:rPr lang="en-US" u="sng" dirty="0" smtClean="0"/>
              <a:t>13:4, 18, 15:5, </a:t>
            </a:r>
            <a:r>
              <a:rPr lang="en-US" dirty="0" smtClean="0"/>
              <a:t>27:10, </a:t>
            </a:r>
            <a:r>
              <a:rPr lang="en-US" u="sng" dirty="0" smtClean="0"/>
              <a:t>28:1-2, 15, </a:t>
            </a:r>
            <a:r>
              <a:rPr lang="en-US" dirty="0" smtClean="0"/>
              <a:t>many times in Chapter 30. , Joshua 24:24, Judges 2:2-4.  They promised to do it, but they did not.  </a:t>
            </a:r>
          </a:p>
          <a:p>
            <a:pPr marL="0" indent="0">
              <a:buNone/>
            </a:pPr>
            <a:r>
              <a:rPr lang="en-US" dirty="0" smtClean="0"/>
              <a:t>Abraham was faithful Israel, but Adam was not, what he was not in his younger age, what Israel was often not.  He was another type of Jesus to come, who perfectly obeyed the voice of His Father.  </a:t>
            </a:r>
            <a:endParaRPr lang="en-US" dirty="0"/>
          </a:p>
        </p:txBody>
      </p:sp>
    </p:spTree>
    <p:extLst>
      <p:ext uri="{BB962C8B-B14F-4D97-AF65-F5344CB8AC3E}">
        <p14:creationId xmlns:p14="http://schemas.microsoft.com/office/powerpoint/2010/main" val="844799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pPr marL="0" indent="0">
              <a:buNone/>
            </a:pPr>
            <a:r>
              <a:rPr lang="en-US" dirty="0" smtClean="0"/>
              <a:t>Abraham responds- “Here am I”.  Interestingly, this is a common response to the Lord’s appearance or words.  </a:t>
            </a:r>
          </a:p>
          <a:p>
            <a:pPr marL="0" indent="0">
              <a:buNone/>
            </a:pPr>
            <a:r>
              <a:rPr lang="en-US" dirty="0" smtClean="0"/>
              <a:t>Abraham-22:11, Jacob-31:11, 46:2, </a:t>
            </a:r>
          </a:p>
          <a:p>
            <a:pPr marL="0" indent="0">
              <a:buNone/>
            </a:pPr>
            <a:r>
              <a:rPr lang="en-US" dirty="0" smtClean="0"/>
              <a:t>Moses-Exodus 3:4, Samuel- I Samuel 3:4-8</a:t>
            </a:r>
            <a:endParaRPr lang="en-US" dirty="0"/>
          </a:p>
          <a:p>
            <a:pPr marL="0" indent="0">
              <a:buNone/>
            </a:pPr>
            <a:r>
              <a:rPr lang="en-US" dirty="0" smtClean="0"/>
              <a:t>Also interestingly, it is repeated in Gen. 22:7 by Isaac</a:t>
            </a:r>
          </a:p>
          <a:p>
            <a:pPr marL="0" indent="0">
              <a:buNone/>
            </a:pPr>
            <a:endParaRPr lang="en-US" dirty="0"/>
          </a:p>
        </p:txBody>
      </p:sp>
    </p:spTree>
    <p:extLst>
      <p:ext uri="{BB962C8B-B14F-4D97-AF65-F5344CB8AC3E}">
        <p14:creationId xmlns:p14="http://schemas.microsoft.com/office/powerpoint/2010/main" val="3446584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buNone/>
            </a:pPr>
            <a:r>
              <a:rPr lang="en-US" dirty="0" smtClean="0"/>
              <a:t>v. 2- “Take now”-emphatic in the Hebrew.  The Lord is speaking to Abraham with a sense of urgency.  </a:t>
            </a:r>
          </a:p>
          <a:p>
            <a:pPr marL="0" indent="0">
              <a:buNone/>
            </a:pPr>
            <a:r>
              <a:rPr lang="en-US" dirty="0" smtClean="0"/>
              <a:t>Your only son- Isaac was not Abraham’s only son.  He also had Ishmael, his oldest son, but he was the son of promise.  The son provided by God to Abraham just as He had promised.  Three times in this passage this is emphasized (Gen. 22:2, 12, 16).</a:t>
            </a:r>
          </a:p>
          <a:p>
            <a:pPr marL="0" indent="0">
              <a:buNone/>
            </a:pPr>
            <a:r>
              <a:rPr lang="en-US" dirty="0" smtClean="0"/>
              <a:t>Interestingly, this word is also used in Zechariah 12:10-A clear Messianic allusion.   </a:t>
            </a:r>
          </a:p>
          <a:p>
            <a:pPr marL="0" indent="0">
              <a:buNone/>
            </a:pPr>
            <a:endParaRPr lang="en-US" dirty="0"/>
          </a:p>
        </p:txBody>
      </p:sp>
    </p:spTree>
    <p:extLst>
      <p:ext uri="{BB962C8B-B14F-4D97-AF65-F5344CB8AC3E}">
        <p14:creationId xmlns:p14="http://schemas.microsoft.com/office/powerpoint/2010/main" val="1977132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Autofit/>
          </a:bodyPr>
          <a:lstStyle/>
          <a:p>
            <a:pPr marL="0" indent="0">
              <a:buNone/>
            </a:pPr>
            <a:r>
              <a:rPr lang="en-US" dirty="0" smtClean="0"/>
              <a:t>“Whom you love”-You would think this should go without saying, the Lord emphasizes it.  Probably intentionally.  </a:t>
            </a:r>
          </a:p>
          <a:p>
            <a:pPr marL="0" indent="0">
              <a:buNone/>
            </a:pPr>
            <a:r>
              <a:rPr lang="en-US" dirty="0" smtClean="0"/>
              <a:t>Also first time this word for love is used in Genesis.  Used for God’s love in Deut. 7:13.</a:t>
            </a:r>
          </a:p>
          <a:p>
            <a:pPr marL="0" indent="0">
              <a:buNone/>
            </a:pPr>
            <a:r>
              <a:rPr lang="en-US" dirty="0" smtClean="0"/>
              <a:t>Also look at Isaiah 41:8-my friend or my love.</a:t>
            </a:r>
          </a:p>
          <a:p>
            <a:pPr marL="0" indent="0">
              <a:buNone/>
            </a:pPr>
            <a:r>
              <a:rPr lang="en-US" dirty="0" smtClean="0"/>
              <a:t>There is probably a direct allusion to this when the Father says this about Jesus at his baptism (Matt. 3:17, Mark 1:11, Luke 3:22), and his Transfiguration (Matt. 17:5, etc.).  </a:t>
            </a:r>
          </a:p>
          <a:p>
            <a:pPr marL="0" indent="0">
              <a:buNone/>
            </a:pPr>
            <a:r>
              <a:rPr lang="en-US" dirty="0" smtClean="0"/>
              <a:t>Jesus became Israel and Isaac in a sense.  </a:t>
            </a:r>
            <a:endParaRPr lang="en-US" dirty="0"/>
          </a:p>
        </p:txBody>
      </p:sp>
    </p:spTree>
    <p:extLst>
      <p:ext uri="{BB962C8B-B14F-4D97-AF65-F5344CB8AC3E}">
        <p14:creationId xmlns:p14="http://schemas.microsoft.com/office/powerpoint/2010/main" val="8879054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pPr marL="0" indent="0">
              <a:buNone/>
            </a:pPr>
            <a:r>
              <a:rPr lang="en-US" dirty="0" smtClean="0"/>
              <a:t>“go to the land of Moriah”-The word Moriah only occurs twice in the OT.  The 2</a:t>
            </a:r>
            <a:r>
              <a:rPr lang="en-US" baseline="30000" dirty="0" smtClean="0"/>
              <a:t>nd</a:t>
            </a:r>
            <a:r>
              <a:rPr lang="en-US" dirty="0" smtClean="0"/>
              <a:t> is very telling.  Look at 2 Chronicles 3:1.</a:t>
            </a:r>
          </a:p>
          <a:p>
            <a:pPr marL="0" indent="0">
              <a:buNone/>
            </a:pPr>
            <a:r>
              <a:rPr lang="en-US" dirty="0" smtClean="0"/>
              <a:t>It makes it clear that Solomon began the building of the temple in Jerusalem at that site.  </a:t>
            </a:r>
          </a:p>
          <a:p>
            <a:pPr marL="0" indent="0">
              <a:buNone/>
            </a:pPr>
            <a:r>
              <a:rPr lang="en-US" dirty="0" smtClean="0"/>
              <a:t>David came about the property when he conquered the city of </a:t>
            </a:r>
            <a:r>
              <a:rPr lang="en-US" dirty="0" err="1" smtClean="0"/>
              <a:t>Jebus</a:t>
            </a:r>
            <a:r>
              <a:rPr lang="en-US" dirty="0" smtClean="0"/>
              <a:t>, a Canaanite city, later renamed Jerusalem.  Barely 12 acres in size, it could well defend itself against attack-2 Samuel 5:6-10.  Israel rallied to him and anointed him as king and his first recorded act as king was to defeat the </a:t>
            </a:r>
            <a:r>
              <a:rPr lang="en-US" dirty="0" err="1" smtClean="0"/>
              <a:t>Jebusites</a:t>
            </a:r>
            <a:r>
              <a:rPr lang="en-US" dirty="0" smtClean="0"/>
              <a:t> at this site.</a:t>
            </a:r>
          </a:p>
          <a:p>
            <a:pPr marL="0" indent="0">
              <a:buNone/>
            </a:pPr>
            <a:r>
              <a:rPr lang="en-US" dirty="0" smtClean="0"/>
              <a:t>Look at page. 493 in </a:t>
            </a:r>
            <a:r>
              <a:rPr lang="en-US" dirty="0" err="1" smtClean="0"/>
              <a:t>Luth</a:t>
            </a:r>
            <a:r>
              <a:rPr lang="en-US" dirty="0" smtClean="0"/>
              <a:t>. Study Bible.  </a:t>
            </a:r>
          </a:p>
          <a:p>
            <a:pPr marL="0" indent="0">
              <a:buNone/>
            </a:pPr>
            <a:endParaRPr lang="en-US" dirty="0"/>
          </a:p>
        </p:txBody>
      </p:sp>
    </p:spTree>
    <p:extLst>
      <p:ext uri="{BB962C8B-B14F-4D97-AF65-F5344CB8AC3E}">
        <p14:creationId xmlns:p14="http://schemas.microsoft.com/office/powerpoint/2010/main" val="21396304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19800"/>
          </a:xfrm>
        </p:spPr>
        <p:txBody>
          <a:bodyPr>
            <a:normAutofit fontScale="92500" lnSpcReduction="20000"/>
          </a:bodyPr>
          <a:lstStyle/>
          <a:p>
            <a:pPr marL="0" indent="0">
              <a:buNone/>
            </a:pPr>
            <a:r>
              <a:rPr lang="en-US" dirty="0" smtClean="0"/>
              <a:t>Therefore, David eventually started using it as his capital city-2 Sam. 5:5, 9.  </a:t>
            </a:r>
          </a:p>
          <a:p>
            <a:pPr marL="0" indent="0">
              <a:buNone/>
            </a:pPr>
            <a:r>
              <a:rPr lang="en-US" dirty="0" smtClean="0"/>
              <a:t>Now it is described as the stronghold of Zion-</a:t>
            </a:r>
          </a:p>
          <a:p>
            <a:pPr marL="0" indent="0">
              <a:buNone/>
            </a:pPr>
            <a:r>
              <a:rPr lang="en-US" dirty="0" smtClean="0"/>
              <a:t>The term Zion is a Hebrew name that could be derived from a Semitic term for “defend” (as in a fortress), or “to be bald” (as in a defendable rocky space).  Zion is the defensive hill before the temple mount, between the </a:t>
            </a:r>
            <a:r>
              <a:rPr lang="en-US" dirty="0" err="1" smtClean="0"/>
              <a:t>Kidron</a:t>
            </a:r>
            <a:r>
              <a:rPr lang="en-US" dirty="0" smtClean="0"/>
              <a:t> and </a:t>
            </a:r>
            <a:r>
              <a:rPr lang="en-US" dirty="0" err="1" smtClean="0"/>
              <a:t>Tyropean</a:t>
            </a:r>
            <a:r>
              <a:rPr lang="en-US" dirty="0" smtClean="0"/>
              <a:t> valleys.  </a:t>
            </a:r>
          </a:p>
          <a:p>
            <a:pPr marL="0" indent="0">
              <a:buNone/>
            </a:pPr>
            <a:r>
              <a:rPr lang="en-US" dirty="0" smtClean="0"/>
              <a:t>Therefore, this site which became so important in the life of Israel because of David’s reign there had an even greater significance.  It was the site that Abraham almost sacrificed Isaac.  In fact, 2 Chron. 3:1 says, within that fortress, there was a threshing floor built that became the site of the temple in Jerusalem on Mt. Moriah.</a:t>
            </a:r>
            <a:endParaRPr lang="en-US" dirty="0"/>
          </a:p>
        </p:txBody>
      </p:sp>
    </p:spTree>
    <p:extLst>
      <p:ext uri="{BB962C8B-B14F-4D97-AF65-F5344CB8AC3E}">
        <p14:creationId xmlns:p14="http://schemas.microsoft.com/office/powerpoint/2010/main" val="1046220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1793</TotalTime>
  <Words>4762</Words>
  <Application>Microsoft Office PowerPoint</Application>
  <PresentationFormat>On-screen Show (4:3)</PresentationFormat>
  <Paragraphs>125</Paragraphs>
  <Slides>44</Slides>
  <Notes>0</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Study on Genesis 22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on Genesis 22</dc:title>
  <dc:creator>Church</dc:creator>
  <cp:lastModifiedBy>Church</cp:lastModifiedBy>
  <cp:revision>43</cp:revision>
  <dcterms:created xsi:type="dcterms:W3CDTF">2023-04-01T16:01:40Z</dcterms:created>
  <dcterms:modified xsi:type="dcterms:W3CDTF">2023-04-16T12:56:33Z</dcterms:modified>
</cp:coreProperties>
</file>