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303" r:id="rId43"/>
    <p:sldId id="297" r:id="rId44"/>
    <p:sldId id="298" r:id="rId45"/>
    <p:sldId id="299" r:id="rId46"/>
    <p:sldId id="300" r:id="rId47"/>
    <p:sldId id="301" r:id="rId48"/>
    <p:sldId id="302"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7" r:id="rId69"/>
    <p:sldId id="326" r:id="rId70"/>
    <p:sldId id="323" r:id="rId71"/>
    <p:sldId id="324" r:id="rId72"/>
    <p:sldId id="325"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5" r:id="rId130"/>
    <p:sldId id="384" r:id="rId131"/>
    <p:sldId id="386" r:id="rId132"/>
    <p:sldId id="387" r:id="rId133"/>
    <p:sldId id="388" r:id="rId134"/>
    <p:sldId id="389" r:id="rId135"/>
    <p:sldId id="390" r:id="rId136"/>
    <p:sldId id="392" r:id="rId137"/>
    <p:sldId id="393" r:id="rId138"/>
    <p:sldId id="391"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047E059-A969-4C69-BE38-4DD4A98D7782}">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Lst>
        </p14:section>
        <p14:section name="Untitled Section" id="{6C4D7120-330E-4FAC-B95B-80A2D42C2222}">
          <p14:sldIdLst>
            <p14:sldId id="275"/>
            <p14:sldId id="276"/>
            <p14:sldId id="277"/>
            <p14:sldId id="278"/>
            <p14:sldId id="279"/>
            <p14:sldId id="280"/>
            <p14:sldId id="281"/>
            <p14:sldId id="282"/>
            <p14:sldId id="283"/>
            <p14:sldId id="284"/>
            <p14:sldId id="285"/>
            <p14:sldId id="286"/>
            <p14:sldId id="287"/>
            <p14:sldId id="288"/>
            <p14:sldId id="289"/>
            <p14:sldId id="290"/>
            <p14:sldId id="291"/>
            <p14:sldId id="292"/>
          </p14:sldIdLst>
        </p14:section>
        <p14:section name="Untitled Section" id="{A54E6472-375C-4EDE-A316-918519D93E48}">
          <p14:sldIdLst>
            <p14:sldId id="293"/>
            <p14:sldId id="294"/>
            <p14:sldId id="295"/>
            <p14:sldId id="296"/>
            <p14:sldId id="303"/>
            <p14:sldId id="297"/>
            <p14:sldId id="298"/>
            <p14:sldId id="299"/>
            <p14:sldId id="300"/>
            <p14:sldId id="301"/>
          </p14:sldIdLst>
        </p14:section>
        <p14:section name="Untitled Section" id="{D3394434-DB36-425E-A392-0131879735FC}">
          <p14:sldIdLst>
            <p14:sldId id="302"/>
            <p14:sldId id="304"/>
            <p14:sldId id="305"/>
            <p14:sldId id="306"/>
            <p14:sldId id="307"/>
            <p14:sldId id="308"/>
            <p14:sldId id="309"/>
            <p14:sldId id="310"/>
            <p14:sldId id="311"/>
            <p14:sldId id="312"/>
            <p14:sldId id="313"/>
            <p14:sldId id="314"/>
            <p14:sldId id="315"/>
            <p14:sldId id="316"/>
            <p14:sldId id="317"/>
            <p14:sldId id="318"/>
            <p14:sldId id="319"/>
          </p14:sldIdLst>
        </p14:section>
        <p14:section name="Untitled Section" id="{D7E25712-A287-498E-8A39-B746C3B895AF}">
          <p14:sldIdLst>
            <p14:sldId id="320"/>
            <p14:sldId id="321"/>
            <p14:sldId id="322"/>
            <p14:sldId id="327"/>
            <p14:sldId id="326"/>
            <p14:sldId id="323"/>
            <p14:sldId id="324"/>
            <p14:sldId id="325"/>
            <p14:sldId id="328"/>
            <p14:sldId id="329"/>
            <p14:sldId id="330"/>
            <p14:sldId id="331"/>
            <p14:sldId id="332"/>
            <p14:sldId id="333"/>
            <p14:sldId id="334"/>
          </p14:sldIdLst>
        </p14:section>
        <p14:section name="Untitled Section" id="{A35547F3-A790-4683-82F3-69D5071CB1BB}">
          <p14:sldIdLst>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5"/>
            <p14:sldId id="384"/>
            <p14:sldId id="386"/>
            <p14:sldId id="387"/>
            <p14:sldId id="388"/>
            <p14:sldId id="389"/>
            <p14:sldId id="390"/>
            <p14:sldId id="392"/>
            <p14:sldId id="393"/>
            <p14:sldId id="391"/>
            <p14:sldId id="394"/>
            <p14:sldId id="395"/>
            <p14:sldId id="396"/>
          </p14:sldIdLst>
        </p14:section>
        <p14:section name="Untitled Section" id="{A64AECCE-0C8C-4F69-9D2B-EDAA7CCDEF33}">
          <p14:sldIdLst>
            <p14:sldId id="397"/>
            <p14:sldId id="398"/>
            <p14:sldId id="399"/>
            <p14:sldId id="400"/>
            <p14:sldId id="401"/>
            <p14:sldId id="402"/>
            <p14:sldId id="403"/>
            <p14:sldId id="404"/>
            <p14:sldId id="405"/>
            <p14:sldId id="406"/>
            <p14:sldId id="407"/>
            <p14:sldId id="408"/>
            <p14:sldId id="409"/>
            <p14:sldId id="410"/>
            <p14:sldId id="411"/>
            <p14:sldId id="412"/>
            <p14:sldId id="41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38ACF2-FB67-4EC8-A8E9-B57F0C0DFFF1}"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585C1-C8EB-4EDF-B31C-DFE292CFE2EE}" type="slidenum">
              <a:rPr lang="en-US" smtClean="0"/>
              <a:t>‹#›</a:t>
            </a:fld>
            <a:endParaRPr lang="en-US"/>
          </a:p>
        </p:txBody>
      </p:sp>
    </p:spTree>
    <p:extLst>
      <p:ext uri="{BB962C8B-B14F-4D97-AF65-F5344CB8AC3E}">
        <p14:creationId xmlns:p14="http://schemas.microsoft.com/office/powerpoint/2010/main" val="3602603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8ACF2-FB67-4EC8-A8E9-B57F0C0DFFF1}"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585C1-C8EB-4EDF-B31C-DFE292CFE2EE}" type="slidenum">
              <a:rPr lang="en-US" smtClean="0"/>
              <a:t>‹#›</a:t>
            </a:fld>
            <a:endParaRPr lang="en-US"/>
          </a:p>
        </p:txBody>
      </p:sp>
    </p:spTree>
    <p:extLst>
      <p:ext uri="{BB962C8B-B14F-4D97-AF65-F5344CB8AC3E}">
        <p14:creationId xmlns:p14="http://schemas.microsoft.com/office/powerpoint/2010/main" val="390251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8ACF2-FB67-4EC8-A8E9-B57F0C0DFFF1}"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585C1-C8EB-4EDF-B31C-DFE292CFE2EE}" type="slidenum">
              <a:rPr lang="en-US" smtClean="0"/>
              <a:t>‹#›</a:t>
            </a:fld>
            <a:endParaRPr lang="en-US"/>
          </a:p>
        </p:txBody>
      </p:sp>
    </p:spTree>
    <p:extLst>
      <p:ext uri="{BB962C8B-B14F-4D97-AF65-F5344CB8AC3E}">
        <p14:creationId xmlns:p14="http://schemas.microsoft.com/office/powerpoint/2010/main" val="152350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8ACF2-FB67-4EC8-A8E9-B57F0C0DFFF1}"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585C1-C8EB-4EDF-B31C-DFE292CFE2EE}" type="slidenum">
              <a:rPr lang="en-US" smtClean="0"/>
              <a:t>‹#›</a:t>
            </a:fld>
            <a:endParaRPr lang="en-US"/>
          </a:p>
        </p:txBody>
      </p:sp>
    </p:spTree>
    <p:extLst>
      <p:ext uri="{BB962C8B-B14F-4D97-AF65-F5344CB8AC3E}">
        <p14:creationId xmlns:p14="http://schemas.microsoft.com/office/powerpoint/2010/main" val="186030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8ACF2-FB67-4EC8-A8E9-B57F0C0DFFF1}"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585C1-C8EB-4EDF-B31C-DFE292CFE2EE}" type="slidenum">
              <a:rPr lang="en-US" smtClean="0"/>
              <a:t>‹#›</a:t>
            </a:fld>
            <a:endParaRPr lang="en-US"/>
          </a:p>
        </p:txBody>
      </p:sp>
    </p:spTree>
    <p:extLst>
      <p:ext uri="{BB962C8B-B14F-4D97-AF65-F5344CB8AC3E}">
        <p14:creationId xmlns:p14="http://schemas.microsoft.com/office/powerpoint/2010/main" val="1900158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38ACF2-FB67-4EC8-A8E9-B57F0C0DFFF1}"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585C1-C8EB-4EDF-B31C-DFE292CFE2EE}" type="slidenum">
              <a:rPr lang="en-US" smtClean="0"/>
              <a:t>‹#›</a:t>
            </a:fld>
            <a:endParaRPr lang="en-US"/>
          </a:p>
        </p:txBody>
      </p:sp>
    </p:spTree>
    <p:extLst>
      <p:ext uri="{BB962C8B-B14F-4D97-AF65-F5344CB8AC3E}">
        <p14:creationId xmlns:p14="http://schemas.microsoft.com/office/powerpoint/2010/main" val="317753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38ACF2-FB67-4EC8-A8E9-B57F0C0DFFF1}"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0585C1-C8EB-4EDF-B31C-DFE292CFE2EE}" type="slidenum">
              <a:rPr lang="en-US" smtClean="0"/>
              <a:t>‹#›</a:t>
            </a:fld>
            <a:endParaRPr lang="en-US"/>
          </a:p>
        </p:txBody>
      </p:sp>
    </p:spTree>
    <p:extLst>
      <p:ext uri="{BB962C8B-B14F-4D97-AF65-F5344CB8AC3E}">
        <p14:creationId xmlns:p14="http://schemas.microsoft.com/office/powerpoint/2010/main" val="30597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38ACF2-FB67-4EC8-A8E9-B57F0C0DFFF1}"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0585C1-C8EB-4EDF-B31C-DFE292CFE2EE}" type="slidenum">
              <a:rPr lang="en-US" smtClean="0"/>
              <a:t>‹#›</a:t>
            </a:fld>
            <a:endParaRPr lang="en-US"/>
          </a:p>
        </p:txBody>
      </p:sp>
    </p:spTree>
    <p:extLst>
      <p:ext uri="{BB962C8B-B14F-4D97-AF65-F5344CB8AC3E}">
        <p14:creationId xmlns:p14="http://schemas.microsoft.com/office/powerpoint/2010/main" val="44923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8ACF2-FB67-4EC8-A8E9-B57F0C0DFFF1}"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0585C1-C8EB-4EDF-B31C-DFE292CFE2EE}" type="slidenum">
              <a:rPr lang="en-US" smtClean="0"/>
              <a:t>‹#›</a:t>
            </a:fld>
            <a:endParaRPr lang="en-US"/>
          </a:p>
        </p:txBody>
      </p:sp>
    </p:spTree>
    <p:extLst>
      <p:ext uri="{BB962C8B-B14F-4D97-AF65-F5344CB8AC3E}">
        <p14:creationId xmlns:p14="http://schemas.microsoft.com/office/powerpoint/2010/main" val="135217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8ACF2-FB67-4EC8-A8E9-B57F0C0DFFF1}"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585C1-C8EB-4EDF-B31C-DFE292CFE2EE}" type="slidenum">
              <a:rPr lang="en-US" smtClean="0"/>
              <a:t>‹#›</a:t>
            </a:fld>
            <a:endParaRPr lang="en-US"/>
          </a:p>
        </p:txBody>
      </p:sp>
    </p:spTree>
    <p:extLst>
      <p:ext uri="{BB962C8B-B14F-4D97-AF65-F5344CB8AC3E}">
        <p14:creationId xmlns:p14="http://schemas.microsoft.com/office/powerpoint/2010/main" val="387215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8ACF2-FB67-4EC8-A8E9-B57F0C0DFFF1}"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585C1-C8EB-4EDF-B31C-DFE292CFE2EE}" type="slidenum">
              <a:rPr lang="en-US" smtClean="0"/>
              <a:t>‹#›</a:t>
            </a:fld>
            <a:endParaRPr lang="en-US"/>
          </a:p>
        </p:txBody>
      </p:sp>
    </p:spTree>
    <p:extLst>
      <p:ext uri="{BB962C8B-B14F-4D97-AF65-F5344CB8AC3E}">
        <p14:creationId xmlns:p14="http://schemas.microsoft.com/office/powerpoint/2010/main" val="313448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8ACF2-FB67-4EC8-A8E9-B57F0C0DFFF1}"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0585C1-C8EB-4EDF-B31C-DFE292CFE2EE}" type="slidenum">
              <a:rPr lang="en-US" smtClean="0"/>
              <a:t>‹#›</a:t>
            </a:fld>
            <a:endParaRPr lang="en-US"/>
          </a:p>
        </p:txBody>
      </p:sp>
    </p:spTree>
    <p:extLst>
      <p:ext uri="{BB962C8B-B14F-4D97-AF65-F5344CB8AC3E}">
        <p14:creationId xmlns:p14="http://schemas.microsoft.com/office/powerpoint/2010/main" val="3178053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BwRef('BGT_Rev%203:17')" TargetMode="External"/><Relationship Id="rId2" Type="http://schemas.openxmlformats.org/officeDocument/2006/relationships/hyperlink" Target="BwRef('BGT_Rom%207:24')" TargetMode="External"/><Relationship Id="rId1" Type="http://schemas.openxmlformats.org/officeDocument/2006/relationships/slideLayout" Target="../slideLayouts/slideLayout2.xml"/><Relationship Id="rId4" Type="http://schemas.openxmlformats.org/officeDocument/2006/relationships/hyperlink" Target="BwRef('BGT_1Co%2015:19')" TargetMode="Externa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BwRef('BGT_2Th%201:6')" TargetMode="External"/><Relationship Id="rId13" Type="http://schemas.openxmlformats.org/officeDocument/2006/relationships/hyperlink" Target="BwRef('BGT_Jam%201:27')" TargetMode="External"/><Relationship Id="rId3" Type="http://schemas.openxmlformats.org/officeDocument/2006/relationships/hyperlink" Target="BwRef('BGT_Mat%2024:21')" TargetMode="External"/><Relationship Id="rId7" Type="http://schemas.openxmlformats.org/officeDocument/2006/relationships/hyperlink" Target="BwRef('BGT_Col%201:24')" TargetMode="External"/><Relationship Id="rId12" Type="http://schemas.openxmlformats.org/officeDocument/2006/relationships/hyperlink" Target="BwRef('BGT_2Co%208:13')" TargetMode="External"/><Relationship Id="rId2" Type="http://schemas.openxmlformats.org/officeDocument/2006/relationships/hyperlink" Target="BwRef('BGT_Mat%2024:9')" TargetMode="External"/><Relationship Id="rId1" Type="http://schemas.openxmlformats.org/officeDocument/2006/relationships/slideLayout" Target="../slideLayouts/slideLayout2.xml"/><Relationship Id="rId6" Type="http://schemas.openxmlformats.org/officeDocument/2006/relationships/hyperlink" Target="BwRef('BGT_2Co%204:17')" TargetMode="External"/><Relationship Id="rId11" Type="http://schemas.openxmlformats.org/officeDocument/2006/relationships/hyperlink" Target="BwRef('BGT_Rev%207:14')" TargetMode="External"/><Relationship Id="rId5" Type="http://schemas.openxmlformats.org/officeDocument/2006/relationships/hyperlink" Target="BwRef('BGT_Rom%2012:12')" TargetMode="External"/><Relationship Id="rId15" Type="http://schemas.openxmlformats.org/officeDocument/2006/relationships/hyperlink" Target="BwRef('BGT_Phi%201:17')" TargetMode="External"/><Relationship Id="rId10" Type="http://schemas.openxmlformats.org/officeDocument/2006/relationships/hyperlink" Target="BwRef('BGT_Rev%202:22')" TargetMode="External"/><Relationship Id="rId4" Type="http://schemas.openxmlformats.org/officeDocument/2006/relationships/hyperlink" Target="BwRef('BGT_Act%2011:19')" TargetMode="External"/><Relationship Id="rId9" Type="http://schemas.openxmlformats.org/officeDocument/2006/relationships/hyperlink" Target="BwRef('BGT_Rev%202:9')" TargetMode="External"/><Relationship Id="rId14" Type="http://schemas.openxmlformats.org/officeDocument/2006/relationships/hyperlink" Target="BwRef('BGT_2Co%202:4')"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BwRef('BGT_Rev%203:4')" TargetMode="External"/><Relationship Id="rId2" Type="http://schemas.openxmlformats.org/officeDocument/2006/relationships/hyperlink" Target="BwRef('BGT_1Co%208:7')" TargetMode="External"/><Relationship Id="rId1" Type="http://schemas.openxmlformats.org/officeDocument/2006/relationships/slideLayout" Target="../slideLayouts/slideLayout2.xml"/><Relationship Id="rId5" Type="http://schemas.openxmlformats.org/officeDocument/2006/relationships/hyperlink" Target="BwRef('BGT_Act%205:38')" TargetMode="External"/><Relationship Id="rId4" Type="http://schemas.openxmlformats.org/officeDocument/2006/relationships/hyperlink" Target="BwRef('BGT_Rev%2014:4')"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Book of Revelation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98230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sz="4400" dirty="0" smtClean="0"/>
              <a:t>7. The Simple Structure of Revelation</a:t>
            </a:r>
          </a:p>
          <a:p>
            <a:pPr marL="0" indent="0">
              <a:buNone/>
            </a:pPr>
            <a:r>
              <a:rPr lang="en-US" sz="4400" dirty="0" smtClean="0"/>
              <a:t>Introduction:  1:1-3:22</a:t>
            </a:r>
          </a:p>
          <a:p>
            <a:pPr marL="0" indent="0">
              <a:buNone/>
            </a:pPr>
            <a:r>
              <a:rPr lang="en-US" sz="4400" dirty="0" smtClean="0"/>
              <a:t>The prophetic message:  4:1-22:5</a:t>
            </a:r>
          </a:p>
          <a:p>
            <a:pPr marL="0" indent="0">
              <a:buNone/>
            </a:pPr>
            <a:r>
              <a:rPr lang="en-US" sz="4400" dirty="0" smtClean="0"/>
              <a:t>The epilogue: 22:6-21 </a:t>
            </a:r>
          </a:p>
          <a:p>
            <a:pPr marL="0" indent="0">
              <a:buNone/>
            </a:pPr>
            <a:endParaRPr lang="en-US" dirty="0"/>
          </a:p>
        </p:txBody>
      </p:sp>
    </p:spTree>
    <p:extLst>
      <p:ext uri="{BB962C8B-B14F-4D97-AF65-F5344CB8AC3E}">
        <p14:creationId xmlns:p14="http://schemas.microsoft.com/office/powerpoint/2010/main" val="10757340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“The key of David symbolizes his authority now by which he has opened to all people the door of His Father’s kingdom.”-Brighton p. 92.  </a:t>
            </a:r>
          </a:p>
          <a:p>
            <a:pPr marL="0" indent="0">
              <a:buNone/>
            </a:pPr>
            <a:r>
              <a:rPr lang="en-US" dirty="0" smtClean="0"/>
              <a:t>We might think of Jesus words in His Sermon on the Mount- “Ask and it will be given to you, seek and you will find, knock and it will be opened to you.”  Also a door is shut in Matt. 25:10-11-the unprepared virgins are left out with the door locked.  Also look at Luke 13:22-30.</a:t>
            </a:r>
          </a:p>
          <a:p>
            <a:pPr marL="0" indent="0">
              <a:buNone/>
            </a:pPr>
            <a:r>
              <a:rPr lang="en-US" dirty="0" smtClean="0"/>
              <a:t>Also, Jesus calling himself the Gate or door for the sheep also has bearings on this reference-John 10:7-10.</a:t>
            </a:r>
          </a:p>
        </p:txBody>
      </p:sp>
    </p:spTree>
    <p:extLst>
      <p:ext uri="{BB962C8B-B14F-4D97-AF65-F5344CB8AC3E}">
        <p14:creationId xmlns:p14="http://schemas.microsoft.com/office/powerpoint/2010/main" val="388296155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sz="3600" dirty="0" smtClean="0"/>
              <a:t>v. 8- “I am knowing your works”-Same as 3:1, 2:19, 2:2.  Notice all of the letters to the churches have this phrase, “I know…”  Jesus shows that He sees and knows everything about His church.  </a:t>
            </a:r>
          </a:p>
          <a:p>
            <a:pPr marL="0" indent="0">
              <a:buNone/>
            </a:pPr>
            <a:r>
              <a:rPr lang="en-US" sz="3600" dirty="0" smtClean="0"/>
              <a:t>Behold-usually a marker of some important news. </a:t>
            </a:r>
          </a:p>
          <a:p>
            <a:pPr marL="0" indent="0">
              <a:buNone/>
            </a:pPr>
            <a:r>
              <a:rPr lang="en-US" sz="3600" dirty="0" smtClean="0"/>
              <a:t>“a door which has been and continues to be opened.”</a:t>
            </a:r>
          </a:p>
          <a:p>
            <a:pPr marL="0" indent="0">
              <a:buNone/>
            </a:pPr>
            <a:endParaRPr lang="en-US" dirty="0"/>
          </a:p>
        </p:txBody>
      </p:sp>
    </p:spTree>
    <p:extLst>
      <p:ext uri="{BB962C8B-B14F-4D97-AF65-F5344CB8AC3E}">
        <p14:creationId xmlns:p14="http://schemas.microsoft.com/office/powerpoint/2010/main" val="146181896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a:t>Philadelphia has been </a:t>
            </a:r>
            <a:r>
              <a:rPr lang="en-US" dirty="0" smtClean="0"/>
              <a:t>faithful-a door (of opportunity) has been given to them. </a:t>
            </a:r>
            <a:r>
              <a:rPr lang="en-US" dirty="0"/>
              <a:t>The door has been opened to bring the gospel to others-I Corinthians 16:9, II Corinth. 2:12, Col. 4:3.  Missionary work can only be done if God opens the door.  Acts 16:6-9</a:t>
            </a:r>
            <a:r>
              <a:rPr lang="en-US" dirty="0" smtClean="0"/>
              <a:t>.</a:t>
            </a:r>
          </a:p>
          <a:p>
            <a:pPr marL="0" indent="0">
              <a:buNone/>
            </a:pPr>
            <a:r>
              <a:rPr lang="en-US" dirty="0" smtClean="0"/>
              <a:t>Brighton- “The ‘opened door’ represents opportunities for bring the message of Christ’s victory to others.”-p. 92.</a:t>
            </a:r>
          </a:p>
          <a:p>
            <a:pPr marL="0" indent="0">
              <a:buNone/>
            </a:pPr>
            <a:r>
              <a:rPr lang="en-US" dirty="0" smtClean="0"/>
              <a:t>He says, “The Lord Christ has opened such doors of opportunity for the Christian of Philadelphia. He then expected his people to enter and exploit these opportune seasons.”-p. 92.</a:t>
            </a:r>
            <a:endParaRPr lang="en-US" dirty="0"/>
          </a:p>
        </p:txBody>
      </p:sp>
    </p:spTree>
    <p:extLst>
      <p:ext uri="{BB962C8B-B14F-4D97-AF65-F5344CB8AC3E}">
        <p14:creationId xmlns:p14="http://schemas.microsoft.com/office/powerpoint/2010/main" val="49601739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No one is able to shut this door of opportunity if Christ opens it.  </a:t>
            </a:r>
          </a:p>
          <a:p>
            <a:pPr marL="0" indent="0">
              <a:buNone/>
            </a:pPr>
            <a:r>
              <a:rPr lang="en-US" dirty="0" smtClean="0"/>
              <a:t>Jesus is acknowledging the believers in this church have little power.  Perhaps they were a small church, in which its members were poorer and with little social prominence-</a:t>
            </a:r>
            <a:r>
              <a:rPr lang="en-US" dirty="0" err="1" smtClean="0"/>
              <a:t>Lenski</a:t>
            </a:r>
            <a:r>
              <a:rPr lang="en-US" dirty="0" smtClean="0"/>
              <a:t> p. 141</a:t>
            </a:r>
          </a:p>
          <a:p>
            <a:pPr marL="0" indent="0">
              <a:buNone/>
            </a:pPr>
            <a:r>
              <a:rPr lang="en-US" dirty="0" smtClean="0"/>
              <a:t>Yet they were keeping or guarding or obeying his word and were not denying his name.  Probably before men-Matt. 10:32-33.  They were standing up for Christ and testifying to him, even when opposed or persecuted.  </a:t>
            </a:r>
            <a:endParaRPr lang="en-US" dirty="0"/>
          </a:p>
        </p:txBody>
      </p:sp>
    </p:spTree>
    <p:extLst>
      <p:ext uri="{BB962C8B-B14F-4D97-AF65-F5344CB8AC3E}">
        <p14:creationId xmlns:p14="http://schemas.microsoft.com/office/powerpoint/2010/main" val="396441145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4400" dirty="0" err="1" smtClean="0"/>
              <a:t>Lenski</a:t>
            </a:r>
            <a:r>
              <a:rPr lang="en-US" sz="4400" dirty="0" smtClean="0"/>
              <a:t> says this, “Here is a description of this church until this time: because it was faithful in keeping the Word and confessing Christ’s name before men, he has given it a door which still stands open for its missionary work.”-p. 139.</a:t>
            </a:r>
            <a:endParaRPr lang="en-US" sz="4400" dirty="0"/>
          </a:p>
        </p:txBody>
      </p:sp>
    </p:spTree>
    <p:extLst>
      <p:ext uri="{BB962C8B-B14F-4D97-AF65-F5344CB8AC3E}">
        <p14:creationId xmlns:p14="http://schemas.microsoft.com/office/powerpoint/2010/main" val="164461866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sz="3600" dirty="0" smtClean="0"/>
              <a:t>Notice Jesus doesn’t say anything about having something against this church.  </a:t>
            </a:r>
          </a:p>
          <a:p>
            <a:pPr marL="0" indent="0">
              <a:buNone/>
            </a:pPr>
            <a:r>
              <a:rPr lang="en-US" sz="3600" dirty="0" smtClean="0"/>
              <a:t>v. 9-Jesus will have victory over the enemies of the church in Philadelphia. </a:t>
            </a:r>
          </a:p>
          <a:p>
            <a:pPr marL="0" indent="0">
              <a:buNone/>
            </a:pPr>
            <a:r>
              <a:rPr lang="en-US" sz="3600" dirty="0" smtClean="0"/>
              <a:t>It must be a similar group of enemies to those the church of Smyrna faced-2:9. Read Brighton p. 93.  The true Israel of God would follow their Messiah and King sent for them. </a:t>
            </a:r>
          </a:p>
          <a:p>
            <a:pPr marL="0" indent="0">
              <a:buNone/>
            </a:pPr>
            <a:r>
              <a:rPr lang="en-US" sz="3600" dirty="0" smtClean="0"/>
              <a:t>Jesus knows the door of opportunity is there if they do not give up that some of those Jews would come to repentance and faith in Him, showing displays of humility and repentance before His believers in Philadelphia.   </a:t>
            </a:r>
            <a:endParaRPr lang="en-US" sz="3600" dirty="0"/>
          </a:p>
        </p:txBody>
      </p:sp>
    </p:spTree>
    <p:extLst>
      <p:ext uri="{BB962C8B-B14F-4D97-AF65-F5344CB8AC3E}">
        <p14:creationId xmlns:p14="http://schemas.microsoft.com/office/powerpoint/2010/main" val="14941889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4000" dirty="0" smtClean="0"/>
              <a:t>v. 10-They have been patiently enduring-</a:t>
            </a:r>
          </a:p>
          <a:p>
            <a:pPr marL="0" indent="0">
              <a:buNone/>
            </a:pPr>
            <a:r>
              <a:rPr lang="en-US" sz="4000" dirty="0" smtClean="0"/>
              <a:t>Jesus will work to spare them from the hour of trial or temptation coming upon the world.  It is perhaps that Jesus will spare them from the persecutions to come by the hands of the Emperor and the Roman government.  </a:t>
            </a:r>
            <a:endParaRPr lang="en-US" sz="4000" dirty="0"/>
          </a:p>
        </p:txBody>
      </p:sp>
    </p:spTree>
    <p:extLst>
      <p:ext uri="{BB962C8B-B14F-4D97-AF65-F5344CB8AC3E}">
        <p14:creationId xmlns:p14="http://schemas.microsoft.com/office/powerpoint/2010/main" val="77698524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v. 11- “I am coming soon or quickly”-Jesus made that clear in His words and teachings-Matt. 24:32-34 (Mark 13:28-31).  </a:t>
            </a:r>
          </a:p>
          <a:p>
            <a:pPr marL="0" indent="0">
              <a:buNone/>
            </a:pPr>
            <a:r>
              <a:rPr lang="en-US" dirty="0" smtClean="0"/>
              <a:t>He makes it clear in Revelation-22:7, 12, 20.</a:t>
            </a:r>
          </a:p>
          <a:p>
            <a:pPr marL="0" indent="0">
              <a:buNone/>
            </a:pPr>
            <a:r>
              <a:rPr lang="en-US" dirty="0" smtClean="0"/>
              <a:t>“Hold fast what you are having”-as in, do not let go off.  Their patient endurance, faith, and works of mission for Christ.  </a:t>
            </a:r>
          </a:p>
          <a:p>
            <a:pPr marL="0" indent="0">
              <a:buNone/>
            </a:pPr>
            <a:r>
              <a:rPr lang="en-US" dirty="0" smtClean="0"/>
              <a:t>“will seize or take” your crown. </a:t>
            </a:r>
          </a:p>
          <a:p>
            <a:pPr marL="0" indent="0">
              <a:buNone/>
            </a:pPr>
            <a:r>
              <a:rPr lang="en-US" dirty="0" smtClean="0"/>
              <a:t>We talked about that crown in 2:10.  The reward of salvation promised them in Christ through faith. </a:t>
            </a:r>
          </a:p>
          <a:p>
            <a:pPr marL="0" indent="0">
              <a:buNone/>
            </a:pPr>
            <a:r>
              <a:rPr lang="en-US" dirty="0"/>
              <a:t>“Like the crowns given to victorious athletes (I Corin.9:25), ‘the crown of life’ is a symbol of victory-victory over fear, death, and the grave which results in the gift of eternal life.</a:t>
            </a:r>
          </a:p>
          <a:p>
            <a:pPr marL="0" indent="0">
              <a:buNone/>
            </a:pPr>
            <a:endParaRPr lang="en-US" dirty="0" smtClean="0"/>
          </a:p>
        </p:txBody>
      </p:sp>
    </p:spTree>
    <p:extLst>
      <p:ext uri="{BB962C8B-B14F-4D97-AF65-F5344CB8AC3E}">
        <p14:creationId xmlns:p14="http://schemas.microsoft.com/office/powerpoint/2010/main" val="78396447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v. 12-a pillar is a permanent part of the structure. </a:t>
            </a:r>
          </a:p>
          <a:p>
            <a:pPr marL="0" indent="0">
              <a:buNone/>
            </a:pPr>
            <a:r>
              <a:rPr lang="en-US" dirty="0" smtClean="0"/>
              <a:t>Read Brighton p. 94.</a:t>
            </a:r>
          </a:p>
          <a:p>
            <a:pPr marL="0" indent="0">
              <a:buNone/>
            </a:pPr>
            <a:r>
              <a:rPr lang="en-US" dirty="0" smtClean="0"/>
              <a:t>Temple or sanctuary mentioned in Rev. 21:22.  The Father and Christ are the sanctuary for God’s people and they are going to be made a pillar in His sanctuary, in His presence.  </a:t>
            </a:r>
          </a:p>
          <a:p>
            <a:pPr marL="0" indent="0">
              <a:buNone/>
            </a:pPr>
            <a:r>
              <a:rPr lang="en-US" dirty="0" smtClean="0"/>
              <a:t>The New Jerusalem-Rev. 21:1ff.  </a:t>
            </a:r>
          </a:p>
          <a:p>
            <a:pPr marL="0" indent="0">
              <a:buNone/>
            </a:pPr>
            <a:r>
              <a:rPr lang="en-US" dirty="0" smtClean="0"/>
              <a:t>They will forever bear His name.  They will bear the stamp of His name that is their entrance into </a:t>
            </a:r>
            <a:r>
              <a:rPr lang="en-US" smtClean="0"/>
              <a:t>His presence.  </a:t>
            </a:r>
            <a:endParaRPr lang="en-US" dirty="0" smtClean="0"/>
          </a:p>
          <a:p>
            <a:pPr marL="0" indent="0">
              <a:buNone/>
            </a:pPr>
            <a:endParaRPr lang="en-US" dirty="0"/>
          </a:p>
        </p:txBody>
      </p:sp>
    </p:spTree>
    <p:extLst>
      <p:ext uri="{BB962C8B-B14F-4D97-AF65-F5344CB8AC3E}">
        <p14:creationId xmlns:p14="http://schemas.microsoft.com/office/powerpoint/2010/main" val="106452833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smtClean="0"/>
              <a:t>v. 14-Laodicea-Read Brighton p. 96.</a:t>
            </a:r>
          </a:p>
          <a:p>
            <a:pPr marL="0" indent="0">
              <a:buNone/>
            </a:pPr>
            <a:r>
              <a:rPr lang="en-US" dirty="0" smtClean="0"/>
              <a:t>The Amen-Read Brighton p. 97</a:t>
            </a:r>
          </a:p>
          <a:p>
            <a:pPr marL="0" indent="0">
              <a:buNone/>
            </a:pPr>
            <a:r>
              <a:rPr lang="en-US" dirty="0" smtClean="0"/>
              <a:t>“In the OT, it was used to confirm the acceptance of something or attest the truthfulness of a statement or action…The person who says “Amen” is acknowledging that a proclaimed word or message is valid, true, in force; he is publicly confessing his faith in what he himself or another has said.”</a:t>
            </a:r>
          </a:p>
          <a:p>
            <a:pPr marL="0" indent="0">
              <a:buNone/>
            </a:pPr>
            <a:r>
              <a:rPr lang="en-US" dirty="0" smtClean="0"/>
              <a:t>Usually used as a conclusion to prayers or doxologies.  It occurs 8 times in Revelation.  The only instance it isn’t used as a conclusion to prayer or doxology is here.  </a:t>
            </a:r>
            <a:endParaRPr lang="en-US" dirty="0"/>
          </a:p>
        </p:txBody>
      </p:sp>
    </p:spTree>
    <p:extLst>
      <p:ext uri="{BB962C8B-B14F-4D97-AF65-F5344CB8AC3E}">
        <p14:creationId xmlns:p14="http://schemas.microsoft.com/office/powerpoint/2010/main" val="3815010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fontScale="70000" lnSpcReduction="20000"/>
          </a:bodyPr>
          <a:lstStyle/>
          <a:p>
            <a:pPr marL="0" indent="0">
              <a:buNone/>
            </a:pPr>
            <a:r>
              <a:rPr lang="en-US" dirty="0" smtClean="0"/>
              <a:t>8.  Keys to Interpreting Revelation</a:t>
            </a:r>
          </a:p>
          <a:p>
            <a:pPr marL="0" indent="0">
              <a:buNone/>
            </a:pPr>
            <a:r>
              <a:rPr lang="en-US" dirty="0" smtClean="0"/>
              <a:t>1.	Must always remember it is apocalyptic literature, which comes with certain features, like symbolic language which represents other things.</a:t>
            </a:r>
          </a:p>
          <a:p>
            <a:pPr marL="0" indent="0">
              <a:buNone/>
            </a:pPr>
            <a:r>
              <a:rPr lang="en-US" dirty="0" smtClean="0"/>
              <a:t>Have to keep in mind what it would have meant to the first readers of the letter.  At the time, the Roman authorities were beginning to enforce emperor worship, which Christians would refuse to do.  Therefore, they were often imprisoned or killed.  In the case of John, he receives his vision while exiled on the island of Patmos.  Parallels some things going on in the Roman empire at the time-famine, locusts,-compared to the Parthian hordes that periodically attacked Roman territory.  </a:t>
            </a:r>
          </a:p>
          <a:p>
            <a:pPr marL="0" indent="0">
              <a:buNone/>
            </a:pPr>
            <a:r>
              <a:rPr lang="en-US" dirty="0" smtClean="0"/>
              <a:t>2.	Have to look at it as prophecy, like Ezekiel and Daniel.  Talking about events of that time period, as well as in the future.  Predict literal events in non-literal ways.  Also that prophetic visions mix, and even overlap, events that are near and far away in time.  </a:t>
            </a:r>
          </a:p>
          <a:p>
            <a:pPr marL="0" indent="0">
              <a:buNone/>
            </a:pPr>
            <a:r>
              <a:rPr lang="en-US" dirty="0" smtClean="0"/>
              <a:t>3.	Numbers and symbolic language cannot be taken literally.  A feature of this type of literature.  </a:t>
            </a:r>
          </a:p>
          <a:p>
            <a:pPr marL="0" indent="0">
              <a:buNone/>
            </a:pPr>
            <a:r>
              <a:rPr lang="en-US" dirty="0" smtClean="0"/>
              <a:t>4.	Use clear passages of Scripture to interpret unclear passages</a:t>
            </a:r>
          </a:p>
          <a:p>
            <a:pPr marL="0" indent="0">
              <a:buNone/>
            </a:pPr>
            <a:r>
              <a:rPr lang="en-US" dirty="0" smtClean="0"/>
              <a:t>5.	Don’t take literal language symbolically.</a:t>
            </a:r>
          </a:p>
          <a:p>
            <a:pPr marL="0" indent="0">
              <a:buNone/>
            </a:pPr>
            <a:r>
              <a:rPr lang="en-US" dirty="0" smtClean="0"/>
              <a:t>6.	To decide what is meant in a passage that seems symbolic, look at how the same image is used other places. </a:t>
            </a:r>
            <a:endParaRPr lang="en-US" dirty="0"/>
          </a:p>
        </p:txBody>
      </p:sp>
    </p:spTree>
    <p:extLst>
      <p:ext uri="{BB962C8B-B14F-4D97-AF65-F5344CB8AC3E}">
        <p14:creationId xmlns:p14="http://schemas.microsoft.com/office/powerpoint/2010/main" val="31995855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marL="0" indent="0">
              <a:buNone/>
            </a:pPr>
            <a:r>
              <a:rPr lang="en-US" dirty="0" smtClean="0"/>
              <a:t>It is probably a way of Jesus saying He is the end, the omega, the Word of the Father, which makes His plans so.  It means “So shall it be or let it be so.”.  </a:t>
            </a:r>
          </a:p>
          <a:p>
            <a:pPr marL="0" indent="0">
              <a:buNone/>
            </a:pPr>
            <a:r>
              <a:rPr lang="en-US" dirty="0" smtClean="0"/>
              <a:t>Brighton- “The self-designation “The Amen” affirms that Jesus Christ is “the faithful and true” witness of God’s actions and words.  When “amen” is spoken in affirmation, it usually comes at the end of what is being said and thus means, “this is most certainly true.”-p. 99</a:t>
            </a:r>
          </a:p>
          <a:p>
            <a:pPr marL="0" indent="0">
              <a:buNone/>
            </a:pPr>
            <a:r>
              <a:rPr lang="en-US" dirty="0" smtClean="0"/>
              <a:t>“Faithful and true witness”-Goes back to 1:5, also 3:7.  Jesus being the “Truth” and “the Word” themes in John’s Gospel.  </a:t>
            </a:r>
          </a:p>
          <a:p>
            <a:pPr marL="0" indent="0">
              <a:buNone/>
            </a:pPr>
            <a:r>
              <a:rPr lang="en-US" dirty="0" smtClean="0"/>
              <a:t>Witness-</a:t>
            </a:r>
            <a:r>
              <a:rPr lang="en-US" dirty="0" err="1" smtClean="0"/>
              <a:t>martus</a:t>
            </a:r>
            <a:endParaRPr lang="en-US" dirty="0"/>
          </a:p>
        </p:txBody>
      </p:sp>
    </p:spTree>
    <p:extLst>
      <p:ext uri="{BB962C8B-B14F-4D97-AF65-F5344CB8AC3E}">
        <p14:creationId xmlns:p14="http://schemas.microsoft.com/office/powerpoint/2010/main" val="275972347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sz="3600" dirty="0" smtClean="0"/>
              <a:t>“the beginning of the creation of God.”-This might confuse us because it would read as if Jesus was the first that was made, a creation of his Father.  This was a belief adopted by a man by the name of Arius, who believed Jesus was the first of God’s creation before even the creation of light.  God made Jesus to be His Son, we believed.  </a:t>
            </a:r>
          </a:p>
          <a:p>
            <a:pPr marL="0" indent="0">
              <a:buNone/>
            </a:pPr>
            <a:r>
              <a:rPr lang="en-US" sz="3600" dirty="0" smtClean="0"/>
              <a:t>It was then a battle the church had to fight to preserve orthodoxy.  </a:t>
            </a:r>
            <a:endParaRPr lang="en-US" sz="3600" dirty="0"/>
          </a:p>
        </p:txBody>
      </p:sp>
    </p:spTree>
    <p:extLst>
      <p:ext uri="{BB962C8B-B14F-4D97-AF65-F5344CB8AC3E}">
        <p14:creationId xmlns:p14="http://schemas.microsoft.com/office/powerpoint/2010/main" val="221295916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sz="3600" dirty="0" smtClean="0"/>
              <a:t>The beginning or the first was the typical meaning of this word, however in Greek philosophy, it meant more the “original material” from which everything has been derived.  Read Brighton p. 97.  </a:t>
            </a:r>
          </a:p>
          <a:p>
            <a:pPr marL="0" indent="0">
              <a:buNone/>
            </a:pPr>
            <a:r>
              <a:rPr lang="en-US" sz="3600" dirty="0" smtClean="0"/>
              <a:t>Jesus is the source from whom everything is created.  It can be connected with John 1:1-3, I Corinthians 8:6.  Also look at Hebrews 1:1-2, Colossians 1:16.  </a:t>
            </a:r>
          </a:p>
          <a:p>
            <a:pPr marL="0" indent="0">
              <a:buNone/>
            </a:pPr>
            <a:r>
              <a:rPr lang="en-US" sz="3600" dirty="0" smtClean="0"/>
              <a:t>Paul says a similar thing in Colossians 1:18.</a:t>
            </a:r>
          </a:p>
          <a:p>
            <a:pPr marL="0" indent="0">
              <a:buNone/>
            </a:pPr>
            <a:endParaRPr lang="en-US" dirty="0"/>
          </a:p>
        </p:txBody>
      </p:sp>
    </p:spTree>
    <p:extLst>
      <p:ext uri="{BB962C8B-B14F-4D97-AF65-F5344CB8AC3E}">
        <p14:creationId xmlns:p14="http://schemas.microsoft.com/office/powerpoint/2010/main" val="160873929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3600" dirty="0" smtClean="0"/>
              <a:t>v. 15-</a:t>
            </a:r>
            <a:r>
              <a:rPr lang="en-US" sz="3600" dirty="0"/>
              <a:t> “I am knowing your works”-Same as </a:t>
            </a:r>
            <a:r>
              <a:rPr lang="en-US" sz="3600" dirty="0" smtClean="0"/>
              <a:t>3:8, 3:1</a:t>
            </a:r>
            <a:r>
              <a:rPr lang="en-US" sz="3600" dirty="0"/>
              <a:t>, 2:19, 2:2. </a:t>
            </a:r>
            <a:endParaRPr lang="en-US" sz="3600" dirty="0" smtClean="0"/>
          </a:p>
          <a:p>
            <a:pPr marL="0" indent="0">
              <a:buNone/>
            </a:pPr>
            <a:r>
              <a:rPr lang="en-US" sz="3600" dirty="0" smtClean="0"/>
              <a:t>They are neither cold or hot.  They are lukewarm.  Jesus wishes they were either one or the other.  </a:t>
            </a:r>
          </a:p>
          <a:p>
            <a:pPr marL="0" indent="0">
              <a:buNone/>
            </a:pPr>
            <a:r>
              <a:rPr lang="en-US" sz="3600" dirty="0" smtClean="0"/>
              <a:t>v. 16-I am about to spit you out of my mouth.  Like food because it is neither hot nor cold.  It is not pleasing because the person wishes it was either one or the other.  </a:t>
            </a:r>
            <a:endParaRPr lang="en-US" sz="3600" dirty="0"/>
          </a:p>
        </p:txBody>
      </p:sp>
    </p:spTree>
    <p:extLst>
      <p:ext uri="{BB962C8B-B14F-4D97-AF65-F5344CB8AC3E}">
        <p14:creationId xmlns:p14="http://schemas.microsoft.com/office/powerpoint/2010/main" val="260725351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sz="3600" dirty="0" smtClean="0"/>
              <a:t>They were not </a:t>
            </a:r>
            <a:r>
              <a:rPr lang="en-US" sz="3600" dirty="0"/>
              <a:t>on </a:t>
            </a:r>
            <a:r>
              <a:rPr lang="en-US" sz="3600" dirty="0" smtClean="0"/>
              <a:t>fire-boiling.</a:t>
            </a:r>
          </a:p>
          <a:p>
            <a:pPr marL="0" indent="0">
              <a:buNone/>
            </a:pPr>
            <a:r>
              <a:rPr lang="en-US" sz="3600" dirty="0" smtClean="0"/>
              <a:t>Nor cold, as if never </a:t>
            </a:r>
            <a:r>
              <a:rPr lang="en-US" sz="3600" dirty="0"/>
              <a:t>touched by the Gospel fire. </a:t>
            </a:r>
            <a:endParaRPr lang="en-US" sz="3600" dirty="0" smtClean="0"/>
          </a:p>
          <a:p>
            <a:pPr marL="0" indent="0">
              <a:buNone/>
            </a:pPr>
            <a:r>
              <a:rPr lang="en-US" sz="3600" dirty="0" smtClean="0"/>
              <a:t>Their works show them to be neither hot nor cold.  </a:t>
            </a:r>
          </a:p>
          <a:p>
            <a:pPr marL="0" indent="0">
              <a:buNone/>
            </a:pPr>
            <a:r>
              <a:rPr lang="en-US" sz="3600" dirty="0" smtClean="0"/>
              <a:t>Hot probably refers to their zeal for God, cold probably refers to unresponsiveness or resistance to God.</a:t>
            </a:r>
            <a:endParaRPr lang="en-US" sz="3600" dirty="0"/>
          </a:p>
          <a:p>
            <a:pPr marL="0" indent="0">
              <a:buNone/>
            </a:pPr>
            <a:r>
              <a:rPr lang="en-US" sz="3600" dirty="0" smtClean="0"/>
              <a:t>As </a:t>
            </a:r>
            <a:r>
              <a:rPr lang="en-US" sz="3600" dirty="0"/>
              <a:t>far as spewing, the verb is used, “I am about to…”  Has not happened.  Christ still continuing to love them by grace, hoping for repentance and for them to catch the fire.  2:5.</a:t>
            </a:r>
          </a:p>
          <a:p>
            <a:pPr marL="0" indent="0">
              <a:buNone/>
            </a:pPr>
            <a:endParaRPr lang="en-US" dirty="0"/>
          </a:p>
        </p:txBody>
      </p:sp>
    </p:spTree>
    <p:extLst>
      <p:ext uri="{BB962C8B-B14F-4D97-AF65-F5344CB8AC3E}">
        <p14:creationId xmlns:p14="http://schemas.microsoft.com/office/powerpoint/2010/main" val="199485117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v. 17-The church was claiming they are rich and have always been rich or prosperous and having no need.  </a:t>
            </a:r>
          </a:p>
          <a:p>
            <a:pPr marL="0" indent="0">
              <a:buNone/>
            </a:pPr>
            <a:r>
              <a:rPr lang="en-US" dirty="0" smtClean="0"/>
              <a:t>It could be monetarily, but more likely, thinking of themselves rich in spiritual gifts and zeal for the Lord.  </a:t>
            </a:r>
            <a:r>
              <a:rPr lang="en-US" dirty="0"/>
              <a:t>L</a:t>
            </a:r>
            <a:r>
              <a:rPr lang="en-US" dirty="0" smtClean="0"/>
              <a:t>ike the Corinthian church-Look at I Corinthians 4:8-13.  They didn’t see themselves as lacking anything.  They were hot in their own minds.  They had attained full spiritual maturity.</a:t>
            </a:r>
          </a:p>
          <a:p>
            <a:pPr marL="0" indent="0">
              <a:buNone/>
            </a:pPr>
            <a:r>
              <a:rPr lang="en-US" dirty="0" smtClean="0"/>
              <a:t>Read Lockwood’s I Corinthians commentary p. 145.</a:t>
            </a:r>
          </a:p>
        </p:txBody>
      </p:sp>
    </p:spTree>
    <p:extLst>
      <p:ext uri="{BB962C8B-B14F-4D97-AF65-F5344CB8AC3E}">
        <p14:creationId xmlns:p14="http://schemas.microsoft.com/office/powerpoint/2010/main" val="344348040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They probably didn’t see themselves as having much to repent about or much to reform in their spiritual lives for Christ.  </a:t>
            </a:r>
          </a:p>
          <a:p>
            <a:pPr marL="0" indent="0">
              <a:buNone/>
            </a:pPr>
            <a:r>
              <a:rPr lang="en-US" dirty="0" smtClean="0"/>
              <a:t>When Jesus says, “you are not continually knowing that you are the wretched or miserable, pitiable, poor, blind, and naked.”</a:t>
            </a:r>
          </a:p>
          <a:p>
            <a:r>
              <a:rPr lang="en-US" sz="4400" b="1" dirty="0" err="1">
                <a:latin typeface="Bwgrkl"/>
              </a:rPr>
              <a:t>talai,pwroj</a:t>
            </a:r>
            <a:r>
              <a:rPr lang="en-US" dirty="0">
                <a:latin typeface="Arial"/>
              </a:rPr>
              <a:t>, </a:t>
            </a:r>
            <a:r>
              <a:rPr lang="en-US" sz="4400" b="1" dirty="0">
                <a:latin typeface="Bwgrkl"/>
              </a:rPr>
              <a:t>on </a:t>
            </a:r>
            <a:r>
              <a:rPr lang="en-US" i="1" dirty="0">
                <a:latin typeface="Arial"/>
              </a:rPr>
              <a:t>miserable, wretched </a:t>
            </a:r>
            <a:r>
              <a:rPr lang="en-US" u="sng" dirty="0">
                <a:solidFill>
                  <a:srgbClr val="01AA01"/>
                </a:solidFill>
                <a:latin typeface="Arial"/>
                <a:hlinkClick r:id="rId2"/>
              </a:rPr>
              <a:t>Ro 7:24</a:t>
            </a:r>
            <a:r>
              <a:rPr lang="en-US" dirty="0">
                <a:solidFill>
                  <a:srgbClr val="000000"/>
                </a:solidFill>
                <a:latin typeface="Arial"/>
                <a:hlinkClick r:id="rId2"/>
              </a:rPr>
              <a:t>; </a:t>
            </a:r>
            <a:r>
              <a:rPr lang="en-US" u="sng" dirty="0" err="1">
                <a:solidFill>
                  <a:srgbClr val="01AA01"/>
                </a:solidFill>
                <a:latin typeface="Arial"/>
                <a:hlinkClick r:id="rId3"/>
              </a:rPr>
              <a:t>Rv</a:t>
            </a:r>
            <a:r>
              <a:rPr lang="en-US" u="sng" dirty="0">
                <a:solidFill>
                  <a:srgbClr val="01AA01"/>
                </a:solidFill>
                <a:latin typeface="Arial"/>
                <a:hlinkClick r:id="rId3"/>
              </a:rPr>
              <a:t> 3:17</a:t>
            </a:r>
            <a:r>
              <a:rPr lang="en-US" dirty="0">
                <a:solidFill>
                  <a:srgbClr val="000000"/>
                </a:solidFill>
                <a:latin typeface="Arial"/>
                <a:hlinkClick r:id="rId3"/>
              </a:rPr>
              <a:t>.* [</a:t>
            </a:r>
            <a:r>
              <a:rPr lang="en-US" dirty="0" err="1">
                <a:solidFill>
                  <a:srgbClr val="000000"/>
                </a:solidFill>
                <a:latin typeface="Arial"/>
                <a:hlinkClick r:id="rId3"/>
              </a:rPr>
              <a:t>pg</a:t>
            </a:r>
            <a:r>
              <a:rPr lang="en-US" dirty="0">
                <a:solidFill>
                  <a:srgbClr val="000000"/>
                </a:solidFill>
                <a:latin typeface="Arial"/>
                <a:hlinkClick r:id="rId3"/>
              </a:rPr>
              <a:t> 196] </a:t>
            </a:r>
            <a:endParaRPr lang="en-US" dirty="0" smtClean="0">
              <a:solidFill>
                <a:srgbClr val="000000"/>
              </a:solidFill>
              <a:latin typeface="Arial"/>
              <a:hlinkClick r:id="rId3"/>
            </a:endParaRPr>
          </a:p>
          <a:p>
            <a:pPr marL="0" indent="0">
              <a:buNone/>
            </a:pPr>
            <a:r>
              <a:rPr lang="pt-BR" sz="4400" b="1" dirty="0">
                <a:latin typeface="Bwgrkl"/>
              </a:rPr>
              <a:t>evleeino,j</a:t>
            </a:r>
            <a:r>
              <a:rPr lang="pt-BR" dirty="0">
                <a:latin typeface="Arial"/>
              </a:rPr>
              <a:t>, </a:t>
            </a:r>
            <a:r>
              <a:rPr lang="pt-BR" sz="4400" b="1" dirty="0">
                <a:latin typeface="Bwgrkl"/>
              </a:rPr>
              <a:t>h,</a:t>
            </a:r>
            <a:r>
              <a:rPr lang="pt-BR" dirty="0">
                <a:latin typeface="Arial"/>
              </a:rPr>
              <a:t>, </a:t>
            </a:r>
            <a:r>
              <a:rPr lang="pt-BR" sz="4400" b="1" dirty="0">
                <a:latin typeface="Bwgrkl"/>
              </a:rPr>
              <a:t>o,n </a:t>
            </a:r>
            <a:r>
              <a:rPr lang="pt-BR" i="1" dirty="0">
                <a:latin typeface="Arial"/>
              </a:rPr>
              <a:t>miserable, pitiable </a:t>
            </a:r>
            <a:r>
              <a:rPr lang="pt-BR" u="sng" dirty="0">
                <a:solidFill>
                  <a:srgbClr val="01AA01"/>
                </a:solidFill>
                <a:latin typeface="Arial"/>
                <a:hlinkClick r:id="rId4"/>
              </a:rPr>
              <a:t>1 Cor 15:19</a:t>
            </a:r>
            <a:r>
              <a:rPr lang="pt-BR" dirty="0">
                <a:solidFill>
                  <a:srgbClr val="000000"/>
                </a:solidFill>
                <a:latin typeface="Arial"/>
                <a:hlinkClick r:id="rId4"/>
              </a:rPr>
              <a:t>; </a:t>
            </a:r>
            <a:r>
              <a:rPr lang="pt-BR" u="sng" dirty="0">
                <a:solidFill>
                  <a:srgbClr val="01AA01"/>
                </a:solidFill>
                <a:latin typeface="Arial"/>
                <a:hlinkClick r:id="rId3"/>
              </a:rPr>
              <a:t>Rv 3:17</a:t>
            </a:r>
            <a:r>
              <a:rPr lang="pt-BR" dirty="0">
                <a:solidFill>
                  <a:srgbClr val="000000"/>
                </a:solidFill>
                <a:latin typeface="Arial"/>
                <a:hlinkClick r:id="rId3"/>
              </a:rPr>
              <a:t>.* [pg 62]</a:t>
            </a:r>
          </a:p>
          <a:p>
            <a:pPr marL="0" indent="0">
              <a:buNone/>
            </a:pPr>
            <a:endParaRPr lang="en-US" dirty="0">
              <a:solidFill>
                <a:srgbClr val="000000"/>
              </a:solidFill>
              <a:latin typeface="Arial"/>
              <a:hlinkClick r:id="rId3"/>
            </a:endParaRPr>
          </a:p>
          <a:p>
            <a:pPr marL="0" indent="0">
              <a:buNone/>
            </a:pPr>
            <a:endParaRPr lang="en-US" dirty="0"/>
          </a:p>
        </p:txBody>
      </p:sp>
    </p:spTree>
    <p:extLst>
      <p:ext uri="{BB962C8B-B14F-4D97-AF65-F5344CB8AC3E}">
        <p14:creationId xmlns:p14="http://schemas.microsoft.com/office/powerpoint/2010/main" val="231039200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20000"/>
          </a:bodyPr>
          <a:lstStyle/>
          <a:p>
            <a:pPr marL="0" indent="0">
              <a:buNone/>
            </a:pPr>
            <a:r>
              <a:rPr lang="en-US" dirty="0" smtClean="0"/>
              <a:t>They are not recognizing their continued spiritual depravity and poverty; their continued need for repentance and reform.  There are nothing terribly hot about their works and faith toward Christ and the world.  </a:t>
            </a:r>
          </a:p>
          <a:p>
            <a:pPr marL="0" indent="0">
              <a:buNone/>
            </a:pPr>
            <a:r>
              <a:rPr lang="en-US" dirty="0" smtClean="0"/>
              <a:t>v. 18-”I counsel you or give advice to you”</a:t>
            </a:r>
          </a:p>
          <a:p>
            <a:pPr marL="0" indent="0">
              <a:buNone/>
            </a:pPr>
            <a:r>
              <a:rPr lang="en-US" dirty="0" smtClean="0"/>
              <a:t>“Buy from me gold refined by fire”-Read Brighton p. 101-102.  </a:t>
            </a:r>
          </a:p>
          <a:p>
            <a:pPr marL="0" indent="0">
              <a:buNone/>
            </a:pPr>
            <a:r>
              <a:rPr lang="en-US" dirty="0" smtClean="0"/>
              <a:t>They probably valued literal gold, so Jesus is advising them to rather value spiritual gold from him, refined by the fire, meaning perhaps His gifts of grace and faith, born out of His crucible of suffering and death.  Even the Gospel first proclaimed to them probably came at the risk of persecution and scorn.  Being a disciple of Jesus, if we display it before others at all, will come with a cost.  However, it will mean the “riches”, “the crown” of eternal life one day through Him.  Like Jesus’ teaching in Matthew 6:19-21.</a:t>
            </a:r>
            <a:endParaRPr lang="en-US" dirty="0"/>
          </a:p>
        </p:txBody>
      </p:sp>
    </p:spTree>
    <p:extLst>
      <p:ext uri="{BB962C8B-B14F-4D97-AF65-F5344CB8AC3E}">
        <p14:creationId xmlns:p14="http://schemas.microsoft.com/office/powerpoint/2010/main" val="339390583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marL="0" indent="0">
              <a:buNone/>
            </a:pPr>
            <a:r>
              <a:rPr lang="en-US" dirty="0" smtClean="0"/>
              <a:t>Text note- “True spiritual riches comes from an active faith, one that is purified by the fires of trial and persecution (I Peter 1:6-7). </a:t>
            </a:r>
          </a:p>
          <a:p>
            <a:pPr marL="0" indent="0">
              <a:buNone/>
            </a:pPr>
            <a:r>
              <a:rPr lang="en-US" dirty="0" smtClean="0"/>
              <a:t>The white garments-3:5.</a:t>
            </a:r>
          </a:p>
          <a:p>
            <a:pPr marL="0" indent="0">
              <a:buNone/>
            </a:pPr>
            <a:r>
              <a:rPr lang="en-US" dirty="0"/>
              <a:t>Brighton- “the white garments refer to and symbolize the blood and righteousness of Christ, which covers all who repent, are baptized and believe.”-p. 88.</a:t>
            </a:r>
          </a:p>
          <a:p>
            <a:pPr marL="0" indent="0">
              <a:buNone/>
            </a:pPr>
            <a:r>
              <a:rPr lang="en-US" dirty="0" smtClean="0"/>
              <a:t>Some of the believers had perhaps returned to their old life in some ways and Christ is reminding them to buy white garments from Him.  Turn back to Him in repentance and faith seeking the covering of His forgiveness and righteousness.  The covering they received when faith was worked in them through the Gospel and they received God’s grace in their baptisms.  </a:t>
            </a:r>
            <a:endParaRPr lang="en-US" dirty="0"/>
          </a:p>
        </p:txBody>
      </p:sp>
    </p:spTree>
    <p:extLst>
      <p:ext uri="{BB962C8B-B14F-4D97-AF65-F5344CB8AC3E}">
        <p14:creationId xmlns:p14="http://schemas.microsoft.com/office/powerpoint/2010/main" val="333060284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Nakedness-signified their shame in their transgressions.  </a:t>
            </a:r>
          </a:p>
          <a:p>
            <a:pPr marL="0" indent="0">
              <a:buNone/>
            </a:pPr>
            <a:r>
              <a:rPr lang="en-US" dirty="0" smtClean="0"/>
              <a:t>Being uncovered was a sign of immodest behavior.  It could be symbolic for actual immodest behavior in some.  In Hebrew, a reference to “uncovering one’s nakedness” was a euphemism for sexual relations or immorality, such as in Leviticus 18:6ff, 20:10-21.  </a:t>
            </a:r>
          </a:p>
          <a:p>
            <a:pPr marL="0" indent="0">
              <a:buNone/>
            </a:pPr>
            <a:r>
              <a:rPr lang="en-US" dirty="0" smtClean="0"/>
              <a:t>Relates again to Rev. 16:15.  </a:t>
            </a:r>
          </a:p>
          <a:p>
            <a:pPr marL="0" indent="0">
              <a:buNone/>
            </a:pPr>
            <a:r>
              <a:rPr lang="en-US" dirty="0" smtClean="0"/>
              <a:t>Image found in the prophets too-Ezekiel 16:6-7, 22, 39, 23:28-31.</a:t>
            </a:r>
            <a:endParaRPr lang="en-US" dirty="0"/>
          </a:p>
        </p:txBody>
      </p:sp>
    </p:spTree>
    <p:extLst>
      <p:ext uri="{BB962C8B-B14F-4D97-AF65-F5344CB8AC3E}">
        <p14:creationId xmlns:p14="http://schemas.microsoft.com/office/powerpoint/2010/main" val="4213906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buNone/>
            </a:pPr>
            <a:r>
              <a:rPr lang="en-US" dirty="0" smtClean="0"/>
              <a:t>9.  Keys to the Numbers</a:t>
            </a:r>
          </a:p>
          <a:p>
            <a:pPr marL="0" indent="0">
              <a:buNone/>
            </a:pPr>
            <a:r>
              <a:rPr lang="en-US" dirty="0" smtClean="0"/>
              <a:t>3-Number of God-Triune.  </a:t>
            </a:r>
          </a:p>
          <a:p>
            <a:pPr marL="0" indent="0">
              <a:buNone/>
            </a:pPr>
            <a:r>
              <a:rPr lang="en-US" dirty="0" smtClean="0"/>
              <a:t>3 ½-The number of evil and brokenness-half of 7-often used to describe an evil time-3 ½ years, 42 months, 1,260 days.</a:t>
            </a:r>
          </a:p>
          <a:p>
            <a:pPr marL="0" indent="0">
              <a:buNone/>
            </a:pPr>
            <a:r>
              <a:rPr lang="en-US" dirty="0" smtClean="0"/>
              <a:t>4.-The number of the earth- (4 directions, 4 seasons, 4 corners of the earth)</a:t>
            </a:r>
          </a:p>
          <a:p>
            <a:pPr marL="0" indent="0">
              <a:buNone/>
            </a:pPr>
            <a:r>
              <a:rPr lang="en-US" dirty="0" smtClean="0"/>
              <a:t>6. -The number of evil and incompleteness-the number of Satan.  </a:t>
            </a:r>
          </a:p>
          <a:p>
            <a:pPr marL="0" indent="0">
              <a:buNone/>
            </a:pPr>
            <a:r>
              <a:rPr lang="en-US" dirty="0" smtClean="0"/>
              <a:t>7-Number of completeness or perfection-(3 + 4)</a:t>
            </a:r>
          </a:p>
          <a:p>
            <a:pPr marL="0" indent="0">
              <a:buNone/>
            </a:pPr>
            <a:r>
              <a:rPr lang="en-US" dirty="0" smtClean="0"/>
              <a:t>10-Another number of completeness-(10 fingers, 10 toes) (3+7)</a:t>
            </a:r>
          </a:p>
          <a:p>
            <a:pPr marL="0" indent="0">
              <a:buNone/>
            </a:pPr>
            <a:r>
              <a:rPr lang="en-US" dirty="0" smtClean="0"/>
              <a:t>12-Representing God’s people (12 tribes, 12 disciples)</a:t>
            </a:r>
          </a:p>
          <a:p>
            <a:pPr marL="0" indent="0">
              <a:buNone/>
            </a:pPr>
            <a:endParaRPr lang="en-US" dirty="0"/>
          </a:p>
        </p:txBody>
      </p:sp>
    </p:spTree>
    <p:extLst>
      <p:ext uri="{BB962C8B-B14F-4D97-AF65-F5344CB8AC3E}">
        <p14:creationId xmlns:p14="http://schemas.microsoft.com/office/powerpoint/2010/main" val="114692029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The buying gold addresses their claim of being rich, but yet were wretched, pitiable, poor. </a:t>
            </a:r>
          </a:p>
          <a:p>
            <a:pPr marL="0" indent="0">
              <a:buNone/>
            </a:pPr>
            <a:r>
              <a:rPr lang="en-US" dirty="0" smtClean="0"/>
              <a:t>The garments address his reference to them being naked.  </a:t>
            </a:r>
          </a:p>
          <a:p>
            <a:pPr marL="0" indent="0">
              <a:buNone/>
            </a:pPr>
            <a:r>
              <a:rPr lang="en-US" dirty="0" smtClean="0"/>
              <a:t>The getting salve for their eyes from him addresses their blindness. A theme in John’s Gospel-John 9:39-41.</a:t>
            </a:r>
          </a:p>
          <a:p>
            <a:pPr marL="0" indent="0">
              <a:buNone/>
            </a:pPr>
            <a:r>
              <a:rPr lang="en-US" dirty="0" smtClean="0"/>
              <a:t>Teaching of Jesus-Mark 4:12.  “seeing but not perceiving”-another theme in the prophets-Isaiah 6, Jeremiah 5:21, Ezekiel 12:2.  </a:t>
            </a:r>
            <a:endParaRPr lang="en-US" dirty="0"/>
          </a:p>
        </p:txBody>
      </p:sp>
    </p:spTree>
    <p:extLst>
      <p:ext uri="{BB962C8B-B14F-4D97-AF65-F5344CB8AC3E}">
        <p14:creationId xmlns:p14="http://schemas.microsoft.com/office/powerpoint/2010/main" val="95714863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sz="3600" dirty="0" smtClean="0"/>
              <a:t>v. 19-He says this out of his love for them.  His </a:t>
            </a:r>
            <a:r>
              <a:rPr lang="en-US" sz="3600" dirty="0" err="1" smtClean="0"/>
              <a:t>fileo</a:t>
            </a:r>
            <a:r>
              <a:rPr lang="en-US" sz="3600" dirty="0" smtClean="0"/>
              <a:t> love for them.  </a:t>
            </a:r>
          </a:p>
          <a:p>
            <a:pPr marL="0" indent="0">
              <a:buNone/>
            </a:pPr>
            <a:r>
              <a:rPr lang="en-US" sz="3600" dirty="0" smtClean="0"/>
              <a:t>I reprove and discipline-The Lord goes into this a great deal in Hebrews 12:5ff, James 1:2-8.</a:t>
            </a:r>
          </a:p>
          <a:p>
            <a:pPr marL="0" indent="0">
              <a:buNone/>
            </a:pPr>
            <a:r>
              <a:rPr lang="en-US" sz="3600" dirty="0" smtClean="0"/>
              <a:t>Be zealous then-imperative-It is a call to renew the zeal for Christ and His mission that they had before.  He wants them to be hot.  </a:t>
            </a:r>
          </a:p>
          <a:p>
            <a:pPr marL="0" indent="0">
              <a:buNone/>
            </a:pPr>
            <a:r>
              <a:rPr lang="en-US" sz="3600" dirty="0" smtClean="0"/>
              <a:t>And repent-of their </a:t>
            </a:r>
            <a:r>
              <a:rPr lang="en-US" sz="3600" dirty="0" err="1" smtClean="0"/>
              <a:t>lukewarmness</a:t>
            </a:r>
            <a:r>
              <a:rPr lang="en-US" sz="3600" dirty="0" smtClean="0"/>
              <a:t>.  </a:t>
            </a:r>
          </a:p>
          <a:p>
            <a:pPr marL="0" indent="0">
              <a:buNone/>
            </a:pPr>
            <a:endParaRPr lang="en-US" dirty="0"/>
          </a:p>
        </p:txBody>
      </p:sp>
    </p:spTree>
    <p:extLst>
      <p:ext uri="{BB962C8B-B14F-4D97-AF65-F5344CB8AC3E}">
        <p14:creationId xmlns:p14="http://schemas.microsoft.com/office/powerpoint/2010/main" val="88534016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sz="3600" dirty="0" smtClean="0"/>
              <a:t>v.20-Jesus is always calling to them, like at their door knocking.  </a:t>
            </a:r>
          </a:p>
          <a:p>
            <a:pPr marL="0" indent="0">
              <a:buNone/>
            </a:pPr>
            <a:r>
              <a:rPr lang="en-US" sz="3600" dirty="0" smtClean="0"/>
              <a:t>The one who responds to His voice, his call, for renewed zeal and repentance, Jesus promises to abide with them and fellowship with them.  </a:t>
            </a:r>
          </a:p>
          <a:p>
            <a:pPr marL="0" indent="0">
              <a:buNone/>
            </a:pPr>
            <a:r>
              <a:rPr lang="en-US" sz="3600" dirty="0" smtClean="0"/>
              <a:t>We might think of John 15:5-11, 14:23-24.</a:t>
            </a:r>
          </a:p>
          <a:p>
            <a:pPr marL="0" indent="0">
              <a:buNone/>
            </a:pPr>
            <a:r>
              <a:rPr lang="en-US" sz="3600" dirty="0" smtClean="0"/>
              <a:t>We also might think of I Thess. 5:19, Ephesians 4:30, 2 Tim. 1:6.</a:t>
            </a:r>
          </a:p>
          <a:p>
            <a:pPr marL="0" indent="0">
              <a:buNone/>
            </a:pPr>
            <a:r>
              <a:rPr lang="en-US" sz="3600" dirty="0" smtClean="0"/>
              <a:t>Read Brighton p. 102</a:t>
            </a:r>
            <a:endParaRPr lang="en-US" sz="3600" dirty="0"/>
          </a:p>
        </p:txBody>
      </p:sp>
    </p:spTree>
    <p:extLst>
      <p:ext uri="{BB962C8B-B14F-4D97-AF65-F5344CB8AC3E}">
        <p14:creationId xmlns:p14="http://schemas.microsoft.com/office/powerpoint/2010/main" val="395131576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3600" dirty="0" smtClean="0"/>
              <a:t>v. 21-sit on </a:t>
            </a:r>
            <a:r>
              <a:rPr lang="en-US" sz="3600" dirty="0"/>
              <a:t>my throne-Matt. 19:27-29, Luke </a:t>
            </a:r>
            <a:r>
              <a:rPr lang="en-US" sz="3600" dirty="0" smtClean="0"/>
              <a:t>22:30, Rev. 20:4.</a:t>
            </a:r>
          </a:p>
          <a:p>
            <a:pPr marL="0" indent="0">
              <a:buNone/>
            </a:pPr>
            <a:r>
              <a:rPr lang="en-US" sz="3600" dirty="0" smtClean="0"/>
              <a:t>We will see God the Father sitting on His throne in Chapter 4 and Jesus taking the scroll from His right hand.  The throne of God is mentioned a lot in Revelation and in 22:3, the last reference to the throne-it talks about the throne of the Lamb.  Also depicted in Daniel 7.  </a:t>
            </a:r>
            <a:endParaRPr lang="en-US" sz="3600" dirty="0"/>
          </a:p>
        </p:txBody>
      </p:sp>
    </p:spTree>
    <p:extLst>
      <p:ext uri="{BB962C8B-B14F-4D97-AF65-F5344CB8AC3E}">
        <p14:creationId xmlns:p14="http://schemas.microsoft.com/office/powerpoint/2010/main" val="29615179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Chapter 4</a:t>
            </a:r>
            <a:endParaRPr lang="en-US" dirty="0"/>
          </a:p>
        </p:txBody>
      </p:sp>
      <p:sp>
        <p:nvSpPr>
          <p:cNvPr id="3" name="Content Placeholder 2"/>
          <p:cNvSpPr>
            <a:spLocks noGrp="1"/>
          </p:cNvSpPr>
          <p:nvPr>
            <p:ph idx="1"/>
          </p:nvPr>
        </p:nvSpPr>
        <p:spPr>
          <a:xfrm>
            <a:off x="457200" y="990600"/>
            <a:ext cx="8229600" cy="5562600"/>
          </a:xfrm>
        </p:spPr>
        <p:txBody>
          <a:bodyPr>
            <a:normAutofit fontScale="92500" lnSpcReduction="20000"/>
          </a:bodyPr>
          <a:lstStyle/>
          <a:p>
            <a:pPr marL="0" indent="0">
              <a:buNone/>
            </a:pPr>
            <a:r>
              <a:rPr lang="en-US" dirty="0"/>
              <a:t>Introduction to Chapters 4 &amp;5-</a:t>
            </a:r>
          </a:p>
          <a:p>
            <a:pPr marL="0" indent="0">
              <a:buNone/>
            </a:pPr>
            <a:r>
              <a:rPr lang="en-US" dirty="0"/>
              <a:t>A distinct section within the narrative.  Gives us a vision of God’s heavenly glory.  Meant to introduce Chapter 6-16.</a:t>
            </a:r>
          </a:p>
          <a:p>
            <a:pPr marL="0" indent="0">
              <a:buNone/>
            </a:pPr>
            <a:r>
              <a:rPr lang="en-US" dirty="0" smtClean="0"/>
              <a:t>Like </a:t>
            </a:r>
            <a:r>
              <a:rPr lang="en-US" dirty="0"/>
              <a:t>other descriptions in Ezekiel 1:4-28, 8:1-3. 9:3, 10:1-22; Isaiah 6:1-8, Daniel 7:9-10, 13-14, </a:t>
            </a:r>
          </a:p>
          <a:p>
            <a:pPr marL="0" indent="0">
              <a:buNone/>
            </a:pPr>
            <a:r>
              <a:rPr lang="en-US" u="sng" dirty="0" smtClean="0"/>
              <a:t>Alike</a:t>
            </a:r>
            <a:r>
              <a:rPr lang="en-US" u="sng" dirty="0"/>
              <a:t>, but not exact</a:t>
            </a:r>
          </a:p>
          <a:p>
            <a:pPr marL="0" indent="0">
              <a:buNone/>
            </a:pPr>
            <a:r>
              <a:rPr lang="en-US" dirty="0"/>
              <a:t>1.  In the OT scenes, the saints of God do not appear, though angels do.  </a:t>
            </a:r>
          </a:p>
          <a:p>
            <a:pPr marL="0" indent="0">
              <a:buNone/>
            </a:pPr>
            <a:r>
              <a:rPr lang="en-US" dirty="0"/>
              <a:t>2.  The Son of God or Man does not appear in Isaiah or Ezekiel, but in Daniel.  Prominent in Revelation.</a:t>
            </a:r>
          </a:p>
          <a:p>
            <a:pPr marL="0" indent="0">
              <a:buNone/>
            </a:pPr>
            <a:r>
              <a:rPr lang="en-US" dirty="0"/>
              <a:t>3.  Revelation centers on Christ-OT on God the Father.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2151632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a:t> v.1- after </a:t>
            </a:r>
            <a:r>
              <a:rPr lang="en-US" dirty="0" smtClean="0"/>
              <a:t>this I saw or looked-after </a:t>
            </a:r>
            <a:r>
              <a:rPr lang="en-US" dirty="0"/>
              <a:t>receiving the seven letters to the churches.  </a:t>
            </a:r>
            <a:r>
              <a:rPr lang="en-US" dirty="0" smtClean="0"/>
              <a:t>Behold!-a signal of something surprising and important.  </a:t>
            </a:r>
            <a:endParaRPr lang="en-US" dirty="0"/>
          </a:p>
          <a:p>
            <a:pPr marL="0" indent="0">
              <a:buNone/>
            </a:pPr>
            <a:r>
              <a:rPr lang="en-US" dirty="0" smtClean="0"/>
              <a:t>Image </a:t>
            </a:r>
            <a:r>
              <a:rPr lang="en-US" dirty="0"/>
              <a:t>of the door-fourth time found in </a:t>
            </a:r>
            <a:r>
              <a:rPr lang="en-US" dirty="0" smtClean="0"/>
              <a:t>Revelation (3:8, 3:20)-Opened </a:t>
            </a:r>
            <a:r>
              <a:rPr lang="en-US" dirty="0"/>
              <a:t>to be able to see.  Partly where we get the idea of the gates of heaven from.  Tradition in Jewish circles of their being a gate into heaven.  </a:t>
            </a:r>
            <a:r>
              <a:rPr lang="en-US" dirty="0" smtClean="0"/>
              <a:t>Read Brighton p. 110-111.</a:t>
            </a:r>
          </a:p>
          <a:p>
            <a:pPr marL="0" indent="0">
              <a:buNone/>
            </a:pPr>
            <a:r>
              <a:rPr lang="en-US" dirty="0" smtClean="0"/>
              <a:t>Also James 5:9</a:t>
            </a:r>
            <a:endParaRPr lang="en-US" dirty="0"/>
          </a:p>
          <a:p>
            <a:pPr marL="0" indent="0">
              <a:buNone/>
            </a:pPr>
            <a:r>
              <a:rPr lang="en-US" dirty="0"/>
              <a:t>Come </a:t>
            </a:r>
            <a:r>
              <a:rPr lang="en-US" dirty="0" smtClean="0"/>
              <a:t>up-Read Brighton p. 113.</a:t>
            </a:r>
            <a:endParaRPr lang="en-US" dirty="0"/>
          </a:p>
          <a:p>
            <a:pPr marL="0" indent="0">
              <a:buNone/>
            </a:pPr>
            <a:r>
              <a:rPr lang="en-US" dirty="0" smtClean="0"/>
              <a:t>Voice </a:t>
            </a:r>
            <a:r>
              <a:rPr lang="en-US" dirty="0"/>
              <a:t>hearkens back to the Son of Man in 1:10-Christ will be mediating this vision until 8:1 when angels take over.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9378996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Jesus and the epistles tell us Jesus’ return will be announced with trumpets-Matt. 24:31, I Corinthians 15:52, I Thessalonians 4:16.</a:t>
            </a:r>
          </a:p>
          <a:p>
            <a:pPr marL="0" indent="0">
              <a:buNone/>
            </a:pPr>
            <a:r>
              <a:rPr lang="en-US" dirty="0" smtClean="0"/>
              <a:t>A theme in Revelation-1:10, 4:1, 8:2, 6, 13, 9:14.</a:t>
            </a:r>
          </a:p>
          <a:p>
            <a:pPr marL="0" indent="0">
              <a:buNone/>
            </a:pPr>
            <a:r>
              <a:rPr lang="en-US" dirty="0"/>
              <a:t>v.2-Not possible unless in the spirit-like in 1:10.  Had to be like Paul’s experience in II Corinthians </a:t>
            </a:r>
            <a:r>
              <a:rPr lang="en-US" dirty="0" smtClean="0"/>
              <a:t>12:2-4, or like Ezekiel 10:1.</a:t>
            </a:r>
            <a:endParaRPr lang="en-US" dirty="0"/>
          </a:p>
          <a:p>
            <a:pPr marL="0" indent="0">
              <a:buNone/>
            </a:pPr>
            <a:endParaRPr lang="en-US" dirty="0"/>
          </a:p>
          <a:p>
            <a:pPr marL="0" indent="0">
              <a:buNone/>
            </a:pPr>
            <a:r>
              <a:rPr lang="en-US" dirty="0"/>
              <a:t>The one sitting-different from the Lamb-5:7-Picture of the Father reigning.</a:t>
            </a:r>
          </a:p>
          <a:p>
            <a:pPr marL="0" indent="0">
              <a:buNone/>
            </a:pPr>
            <a:endParaRPr lang="en-US" dirty="0"/>
          </a:p>
        </p:txBody>
      </p:sp>
    </p:spTree>
    <p:extLst>
      <p:ext uri="{BB962C8B-B14F-4D97-AF65-F5344CB8AC3E}">
        <p14:creationId xmlns:p14="http://schemas.microsoft.com/office/powerpoint/2010/main" val="214440201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10000"/>
          </a:bodyPr>
          <a:lstStyle/>
          <a:p>
            <a:pPr marL="0" indent="0">
              <a:buNone/>
            </a:pPr>
            <a:r>
              <a:rPr lang="en-US" dirty="0" smtClean="0"/>
              <a:t>Throne mentioned many places of Scripture-Matt. 19:28, 25:31, Luke 1:32.  Many places in Revelation.  </a:t>
            </a:r>
          </a:p>
          <a:p>
            <a:pPr marL="0" indent="0">
              <a:buNone/>
            </a:pPr>
            <a:r>
              <a:rPr lang="en-US" dirty="0" smtClean="0"/>
              <a:t>Many places in OT-Psalm 11:4, Daniel 7.  Greek word </a:t>
            </a:r>
            <a:r>
              <a:rPr lang="en-US" dirty="0" err="1" smtClean="0"/>
              <a:t>Thronos</a:t>
            </a:r>
            <a:r>
              <a:rPr lang="en-US" dirty="0" smtClean="0"/>
              <a:t>.</a:t>
            </a:r>
          </a:p>
          <a:p>
            <a:pPr marL="0" indent="0">
              <a:buNone/>
            </a:pPr>
            <a:r>
              <a:rPr lang="en-US" dirty="0"/>
              <a:t>Colors described-Like in appearance- Best guesses on the stones</a:t>
            </a:r>
          </a:p>
          <a:p>
            <a:pPr marL="0" indent="0">
              <a:buNone/>
            </a:pPr>
            <a:r>
              <a:rPr lang="en-US" dirty="0"/>
              <a:t>Jasper-Probably not jasper in the way it is described in 21:11-probably more like a diamond color</a:t>
            </a:r>
          </a:p>
          <a:p>
            <a:pPr marL="0" indent="0">
              <a:buNone/>
            </a:pPr>
            <a:r>
              <a:rPr lang="en-US" dirty="0"/>
              <a:t>Carnelian-21:20- a blood colored gem.  </a:t>
            </a:r>
          </a:p>
          <a:p>
            <a:pPr marL="0" indent="0">
              <a:buNone/>
            </a:pPr>
            <a:r>
              <a:rPr lang="en-US" dirty="0"/>
              <a:t>Rainbow-color of an emerald- greenish-symbolizes grace-recalls Ezekiel 1:26-28-green also a color of hope.  Recalls Isaiah 54:8-9.  Also a reflection of God’s glory.  </a:t>
            </a:r>
          </a:p>
          <a:p>
            <a:pPr marL="0" indent="0">
              <a:buNone/>
            </a:pPr>
            <a:r>
              <a:rPr lang="en-US" dirty="0"/>
              <a:t>Rainbow-symbol of peace.  Greek </a:t>
            </a:r>
            <a:r>
              <a:rPr lang="en-US"/>
              <a:t>word </a:t>
            </a:r>
            <a:r>
              <a:rPr lang="en-US" smtClean="0"/>
              <a:t>iris- </a:t>
            </a:r>
            <a:r>
              <a:rPr lang="en-US" dirty="0"/>
              <a:t>a circle of light-literally- like a halo around the throne.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3846531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pPr marL="0" indent="0">
              <a:buNone/>
            </a:pPr>
            <a:r>
              <a:rPr lang="en-US" dirty="0" smtClean="0"/>
              <a:t>v</a:t>
            </a:r>
            <a:r>
              <a:rPr lang="en-US" dirty="0"/>
              <a:t>. 4-24 elders and </a:t>
            </a:r>
            <a:r>
              <a:rPr lang="en-US" dirty="0" smtClean="0"/>
              <a:t>thrones-we believe represents </a:t>
            </a:r>
            <a:r>
              <a:rPr lang="en-US" dirty="0"/>
              <a:t>all believers-12 tribes of </a:t>
            </a:r>
            <a:r>
              <a:rPr lang="en-US" dirty="0" smtClean="0"/>
              <a:t>Israel + 12 </a:t>
            </a:r>
            <a:r>
              <a:rPr lang="en-US" dirty="0"/>
              <a:t>apostles of the NT</a:t>
            </a:r>
            <a:r>
              <a:rPr lang="en-US" dirty="0" smtClean="0"/>
              <a:t>.</a:t>
            </a:r>
          </a:p>
          <a:p>
            <a:pPr marL="0" indent="0">
              <a:buNone/>
            </a:pPr>
            <a:r>
              <a:rPr lang="en-US" dirty="0" err="1" smtClean="0"/>
              <a:t>Lenski</a:t>
            </a:r>
            <a:r>
              <a:rPr lang="en-US" dirty="0" smtClean="0"/>
              <a:t>- “The number 24=12 + 12, and is symbolic of the Old and New Testaments combined-the church of the two covenants combined.”-p. 174</a:t>
            </a:r>
            <a:endParaRPr lang="en-US" dirty="0"/>
          </a:p>
          <a:p>
            <a:pPr marL="0" indent="0">
              <a:buNone/>
            </a:pPr>
            <a:r>
              <a:rPr lang="en-US" dirty="0" smtClean="0"/>
              <a:t>No consensus by scholars on these figures.  </a:t>
            </a:r>
            <a:r>
              <a:rPr lang="en-US" dirty="0"/>
              <a:t>1. special angelic order 2.  saints of God now </a:t>
            </a:r>
            <a:r>
              <a:rPr lang="en-US" dirty="0" smtClean="0"/>
              <a:t>glorified-human saints who represent </a:t>
            </a:r>
            <a:r>
              <a:rPr lang="en-US" dirty="0"/>
              <a:t>all of God’s people before His heavenly presence.  </a:t>
            </a:r>
            <a:r>
              <a:rPr lang="en-US" dirty="0" err="1" smtClean="0"/>
              <a:t>Lenski</a:t>
            </a:r>
            <a:r>
              <a:rPr lang="en-US" dirty="0" smtClean="0"/>
              <a:t> and Brighton see them as pointing to the ministry of the Word before the throne of God because of the use of the term for elder: </a:t>
            </a:r>
            <a:r>
              <a:rPr lang="en-US" dirty="0" err="1" smtClean="0"/>
              <a:t>presbuteroi</a:t>
            </a:r>
            <a:r>
              <a:rPr lang="en-US" dirty="0" smtClean="0"/>
              <a:t>.</a:t>
            </a:r>
            <a:endParaRPr lang="en-US" dirty="0"/>
          </a:p>
          <a:p>
            <a:pPr marL="0" indent="0">
              <a:buNone/>
            </a:pPr>
            <a:r>
              <a:rPr lang="en-US" dirty="0"/>
              <a:t>24 priestly orders which were organized during the reign of David (I Chronicles 24:7-19</a:t>
            </a:r>
            <a:r>
              <a:rPr lang="en-US" dirty="0" smtClean="0"/>
              <a:t>)-Read Brighton p. 117.</a:t>
            </a:r>
            <a:endParaRPr lang="en-US" dirty="0"/>
          </a:p>
          <a:p>
            <a:pPr marL="0" indent="0">
              <a:buNone/>
            </a:pPr>
            <a:endParaRPr lang="en-US" dirty="0"/>
          </a:p>
        </p:txBody>
      </p:sp>
    </p:spTree>
    <p:extLst>
      <p:ext uri="{BB962C8B-B14F-4D97-AF65-F5344CB8AC3E}">
        <p14:creationId xmlns:p14="http://schemas.microsoft.com/office/powerpoint/2010/main" val="174181291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smtClean="0"/>
              <a:t>No where in Scripture or </a:t>
            </a:r>
            <a:r>
              <a:rPr lang="en-US" dirty="0" err="1" smtClean="0"/>
              <a:t>extrabiblical</a:t>
            </a:r>
            <a:r>
              <a:rPr lang="en-US" dirty="0" smtClean="0"/>
              <a:t> literature is there a depiction of angels sitting on thrones with crowns-Brighton p. 118.</a:t>
            </a:r>
          </a:p>
          <a:p>
            <a:pPr marL="0" indent="0">
              <a:buNone/>
            </a:pPr>
            <a:r>
              <a:rPr lang="en-US" dirty="0" smtClean="0"/>
              <a:t>However, the saints of Christ are depicted this way-Rev. 2:10, 3:11, 21, </a:t>
            </a:r>
          </a:p>
          <a:p>
            <a:pPr marL="0" indent="0">
              <a:buNone/>
            </a:pPr>
            <a:r>
              <a:rPr lang="en-US" dirty="0" smtClean="0"/>
              <a:t>Also </a:t>
            </a:r>
            <a:r>
              <a:rPr lang="en-US" dirty="0" err="1" smtClean="0"/>
              <a:t>presbuteroi</a:t>
            </a:r>
            <a:r>
              <a:rPr lang="en-US" dirty="0" smtClean="0"/>
              <a:t>-never </a:t>
            </a:r>
            <a:r>
              <a:rPr lang="en-US" dirty="0"/>
              <a:t>used in Scripture in reference to angels.  Jesus told the disciples they would sit on thrones with him (Matthew 19:28</a:t>
            </a:r>
            <a:r>
              <a:rPr lang="en-US" dirty="0" smtClean="0"/>
              <a:t>).</a:t>
            </a:r>
          </a:p>
          <a:p>
            <a:pPr marL="0" indent="0">
              <a:buNone/>
            </a:pPr>
            <a:r>
              <a:rPr lang="en-US" dirty="0" smtClean="0"/>
              <a:t>They are the representatives of the church before the throne </a:t>
            </a:r>
            <a:r>
              <a:rPr lang="en-US" dirty="0"/>
              <a:t>of God-Elders were leaders of the church-Acts 11:30, 14:23, 15:2-</a:t>
            </a:r>
          </a:p>
          <a:p>
            <a:pPr marL="0" indent="0">
              <a:buNone/>
            </a:pPr>
            <a:endParaRPr lang="en-US" dirty="0"/>
          </a:p>
        </p:txBody>
      </p:sp>
    </p:spTree>
    <p:extLst>
      <p:ext uri="{BB962C8B-B14F-4D97-AF65-F5344CB8AC3E}">
        <p14:creationId xmlns:p14="http://schemas.microsoft.com/office/powerpoint/2010/main" val="2684667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20000"/>
          </a:bodyPr>
          <a:lstStyle/>
          <a:p>
            <a:pPr marL="0" indent="0">
              <a:buNone/>
            </a:pPr>
            <a:r>
              <a:rPr lang="en-US" dirty="0" smtClean="0"/>
              <a:t>Date:  Revelation was written when Christians were in a time of  strong persecution.  The two periods most often mentioned are the latter part of Nero’s reign (54-68 A.D.) and the latter part of Domitian’s reign (81-96).  Most scholars date the book to 95 A.D.  </a:t>
            </a:r>
          </a:p>
          <a:p>
            <a:pPr marL="0" indent="0">
              <a:buNone/>
            </a:pPr>
            <a:r>
              <a:rPr lang="en-US" dirty="0" smtClean="0"/>
              <a:t>It is because early Christian tradition pictures the years of 95-96 as a period of intense persecution.  </a:t>
            </a:r>
            <a:r>
              <a:rPr lang="en-US" dirty="0" err="1" smtClean="0"/>
              <a:t>Ireneus</a:t>
            </a:r>
            <a:r>
              <a:rPr lang="en-US" dirty="0" smtClean="0"/>
              <a:t> says John wrote it, “toward the end of the reign of Domitian.”  </a:t>
            </a:r>
            <a:r>
              <a:rPr lang="en-US" dirty="0" err="1" smtClean="0"/>
              <a:t>Victorinus</a:t>
            </a:r>
            <a:r>
              <a:rPr lang="en-US" dirty="0" smtClean="0"/>
              <a:t>, Eusebius, Clement of Alexandria and Origen locate Revelation in the reign of the tyrant, probably referring to Domitian although there is some debate on how much Domitian really persecuted the church because there is very little early evidence to be found about this.  </a:t>
            </a:r>
            <a:endParaRPr lang="en-US" dirty="0"/>
          </a:p>
        </p:txBody>
      </p:sp>
    </p:spTree>
    <p:extLst>
      <p:ext uri="{BB962C8B-B14F-4D97-AF65-F5344CB8AC3E}">
        <p14:creationId xmlns:p14="http://schemas.microsoft.com/office/powerpoint/2010/main" val="286632752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White garments-reference to white garments found earlier in 3:4, 5, 18.  Representing being clothed with Christ’s righteousness and holiness.  </a:t>
            </a:r>
          </a:p>
          <a:p>
            <a:pPr marL="0" indent="0">
              <a:buNone/>
            </a:pPr>
            <a:r>
              <a:rPr lang="en-US" dirty="0" smtClean="0"/>
              <a:t>Crowns-earlier 2:10, 3:11.  Obviously a sign of royalty, of reigning.  </a:t>
            </a:r>
          </a:p>
          <a:p>
            <a:pPr marL="0" indent="0">
              <a:buNone/>
            </a:pPr>
            <a:r>
              <a:rPr lang="en-US" dirty="0" smtClean="0"/>
              <a:t>Brighton- “The crown that the Lord Christ wears (14:14, 19:12) signifies victory, and because of that victory the merited glory of godly royalty.  Likewise, God’s saints, when elevated, will wear crowns which signify the victory that the Lord Christ won for them and shares with them.”-p. 118</a:t>
            </a:r>
          </a:p>
          <a:p>
            <a:pPr marL="0" indent="0">
              <a:buNone/>
            </a:pPr>
            <a:endParaRPr lang="en-US" dirty="0"/>
          </a:p>
        </p:txBody>
      </p:sp>
    </p:spTree>
    <p:extLst>
      <p:ext uri="{BB962C8B-B14F-4D97-AF65-F5344CB8AC3E}">
        <p14:creationId xmlns:p14="http://schemas.microsoft.com/office/powerpoint/2010/main" val="70109625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4400" dirty="0"/>
              <a:t>Golden-word for golden only found 2 other times outside of Revelation-Used 15 times in Revelation.  </a:t>
            </a:r>
          </a:p>
          <a:p>
            <a:pPr marL="0" indent="0">
              <a:buNone/>
            </a:pPr>
            <a:r>
              <a:rPr lang="en-US" sz="4400" dirty="0"/>
              <a:t>Gold associated with kings/royalty.  Magi brought gold to Jesus as a baby/toddler. </a:t>
            </a:r>
          </a:p>
        </p:txBody>
      </p:sp>
    </p:spTree>
    <p:extLst>
      <p:ext uri="{BB962C8B-B14F-4D97-AF65-F5344CB8AC3E}">
        <p14:creationId xmlns:p14="http://schemas.microsoft.com/office/powerpoint/2010/main" val="103567166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10000"/>
          </a:bodyPr>
          <a:lstStyle/>
          <a:p>
            <a:pPr marL="0" indent="0">
              <a:buNone/>
            </a:pPr>
            <a:r>
              <a:rPr lang="en-US" dirty="0" smtClean="0"/>
              <a:t>v.5-thunder </a:t>
            </a:r>
            <a:r>
              <a:rPr lang="en-US" dirty="0"/>
              <a:t>and lightning-demonstration of God’s power.  Psalm </a:t>
            </a:r>
            <a:r>
              <a:rPr lang="en-US" dirty="0" smtClean="0"/>
              <a:t>29:3, 7, 18:13, </a:t>
            </a:r>
            <a:r>
              <a:rPr lang="en-US" dirty="0"/>
              <a:t>Like Exodus </a:t>
            </a:r>
            <a:r>
              <a:rPr lang="en-US" dirty="0" smtClean="0"/>
              <a:t>19:16, Ezek. 1:13-14.  Symbolic of God’s majestic and creative power.</a:t>
            </a:r>
          </a:p>
          <a:p>
            <a:pPr marL="0" indent="0">
              <a:buNone/>
            </a:pPr>
            <a:r>
              <a:rPr lang="en-US" dirty="0" smtClean="0"/>
              <a:t>Many references to this before the throne of God in Revelation-8:5, 11:19, 16:18-Always associated with the seventh in the cyclical visions of Revelation-seal, trumpet, bowl.</a:t>
            </a:r>
          </a:p>
          <a:p>
            <a:pPr marL="0" indent="0">
              <a:buNone/>
            </a:pPr>
            <a:r>
              <a:rPr lang="en-US" dirty="0"/>
              <a:t>seven torches of fire-not lamps-different word used than earlier in Revelation to describe the churches-</a:t>
            </a:r>
          </a:p>
          <a:p>
            <a:pPr marL="0" indent="0">
              <a:buNone/>
            </a:pPr>
            <a:r>
              <a:rPr lang="en-US" dirty="0"/>
              <a:t>It is because it is speculated these torches are to go forth-not a permanent thing like a lamp-meant to be carried forth- Hearkens back to Pentecost</a:t>
            </a:r>
            <a:r>
              <a:rPr lang="en-US" dirty="0" smtClean="0"/>
              <a:t>.  It could further confirm the reference to the seven or sevenfold Spirit mentioned in 1:4.  Ezekiel 1:12, 20.</a:t>
            </a:r>
          </a:p>
          <a:p>
            <a:pPr marL="0" indent="0">
              <a:buNone/>
            </a:pPr>
            <a:r>
              <a:rPr lang="en-US" dirty="0" smtClean="0"/>
              <a:t>Read Brighton p. 120-121.</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2207686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sz="3600" dirty="0" smtClean="0"/>
              <a:t>v</a:t>
            </a:r>
            <a:r>
              <a:rPr lang="en-US" sz="3600" dirty="0"/>
              <a:t>. 6-Sea of glass-clear as crystal- a</a:t>
            </a:r>
            <a:r>
              <a:rPr lang="en-US" sz="3600" dirty="0" smtClean="0"/>
              <a:t>ppears </a:t>
            </a:r>
            <a:r>
              <a:rPr lang="en-US" sz="3600" dirty="0"/>
              <a:t>like glass or a transparent thing.  Better understood by 15:2- not sure exactly what this symbolizes.  </a:t>
            </a:r>
            <a:r>
              <a:rPr lang="en-US" sz="3600" dirty="0" smtClean="0"/>
              <a:t>Possibly symbolizes </a:t>
            </a:r>
            <a:r>
              <a:rPr lang="en-US" sz="3600" dirty="0"/>
              <a:t>the separation and expanse that exists </a:t>
            </a:r>
            <a:r>
              <a:rPr lang="en-US" sz="3600" dirty="0" smtClean="0"/>
              <a:t>between God and his creation.  </a:t>
            </a:r>
            <a:r>
              <a:rPr lang="en-US" sz="3600" dirty="0"/>
              <a:t>The </a:t>
            </a:r>
            <a:r>
              <a:rPr lang="en-US" sz="3600" dirty="0" smtClean="0"/>
              <a:t>sea or waters before God are completely calm, at peace. Seas-typically </a:t>
            </a:r>
            <a:r>
              <a:rPr lang="en-US" sz="3600" dirty="0"/>
              <a:t>representing chaos and evil caused by human sin-disappears in Revelation 21:1. </a:t>
            </a:r>
            <a:endParaRPr lang="en-US" sz="3600" dirty="0" smtClean="0"/>
          </a:p>
          <a:p>
            <a:pPr marL="0" indent="0">
              <a:buNone/>
            </a:pPr>
            <a:r>
              <a:rPr lang="en-US" sz="3600" dirty="0" smtClean="0"/>
              <a:t>Like the river of life, clear as crystal-22:1.</a:t>
            </a:r>
          </a:p>
          <a:p>
            <a:pPr marL="0" indent="0">
              <a:buNone/>
            </a:pPr>
            <a:r>
              <a:rPr lang="en-US" sz="3600" dirty="0" smtClean="0"/>
              <a:t>Also seen in Exod. 24:9-10, Ezekiel 1:22, 26. Psalm 29:3, 10.</a:t>
            </a:r>
          </a:p>
          <a:p>
            <a:pPr marL="0" indent="0">
              <a:buNone/>
            </a:pPr>
            <a:r>
              <a:rPr lang="en-US" sz="3600" dirty="0" smtClean="0"/>
              <a:t>Brighton p. </a:t>
            </a:r>
            <a:r>
              <a:rPr lang="en-US" sz="3600" smtClean="0"/>
              <a:t>122.</a:t>
            </a:r>
            <a:endParaRPr lang="en-US" sz="3600" dirty="0"/>
          </a:p>
        </p:txBody>
      </p:sp>
    </p:spTree>
    <p:extLst>
      <p:ext uri="{BB962C8B-B14F-4D97-AF65-F5344CB8AC3E}">
        <p14:creationId xmlns:p14="http://schemas.microsoft.com/office/powerpoint/2010/main" val="165872682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3600" dirty="0"/>
              <a:t>The living </a:t>
            </a:r>
            <a:r>
              <a:rPr lang="en-US" sz="3600" dirty="0" smtClean="0"/>
              <a:t>ones or things-different </a:t>
            </a:r>
            <a:r>
              <a:rPr lang="en-US" sz="3600" dirty="0"/>
              <a:t>from </a:t>
            </a:r>
            <a:r>
              <a:rPr lang="en-US" sz="3600" dirty="0" smtClean="0"/>
              <a:t>the host of angels-from </a:t>
            </a:r>
            <a:r>
              <a:rPr lang="en-US" sz="3600" dirty="0"/>
              <a:t>5:11, 14. </a:t>
            </a:r>
            <a:r>
              <a:rPr lang="en-US" sz="3600" dirty="0" smtClean="0"/>
              <a:t>These heavenly creatures are closer to God than any of the other angels and saints, for they are “in the midst” most likely meaning, “in the immediate vicinity” of the Lord.  They form an immediate and inner circle around the throne-Brighton p. 123.  </a:t>
            </a:r>
            <a:endParaRPr lang="en-US" sz="3600" dirty="0"/>
          </a:p>
        </p:txBody>
      </p:sp>
    </p:spTree>
    <p:extLst>
      <p:ext uri="{BB962C8B-B14F-4D97-AF65-F5344CB8AC3E}">
        <p14:creationId xmlns:p14="http://schemas.microsoft.com/office/powerpoint/2010/main" val="137952288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John does not identify these winged creatures as angels, nor does he call them cherubim or seraphim. He refers to them simply as winged creatures.  </a:t>
            </a:r>
          </a:p>
          <a:p>
            <a:pPr marL="0" indent="0">
              <a:buNone/>
            </a:pPr>
            <a:r>
              <a:rPr lang="en-US" dirty="0" smtClean="0"/>
              <a:t>However they are clearly similar or identical to the creatures portrayed in Isaiah 6:1-3 and Ezekiel 1:5-26 and 10:3-22.  Isaiah calls them “seraphim” (Is. 6:2).  Ezekiel calls them cherubim (Ezek. 10:3-5, 11, 15).  </a:t>
            </a:r>
          </a:p>
          <a:p>
            <a:pPr marL="0" indent="0">
              <a:buNone/>
            </a:pPr>
            <a:r>
              <a:rPr lang="en-US" dirty="0" smtClean="0"/>
              <a:t>In comparing the three visions of Isaiah, Ezekiel and John, there are similarities and dissimilarities.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9995208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numCol="2">
            <a:normAutofit fontScale="92500" lnSpcReduction="10000"/>
          </a:bodyPr>
          <a:lstStyle/>
          <a:p>
            <a:pPr marL="0" indent="0">
              <a:buNone/>
            </a:pPr>
            <a:r>
              <a:rPr lang="en-US" sz="2800" u="sng" dirty="0" smtClean="0"/>
              <a:t>Similarities</a:t>
            </a:r>
            <a:endParaRPr lang="en-US" sz="2800" dirty="0" smtClean="0"/>
          </a:p>
          <a:p>
            <a:pPr marL="514350" indent="-514350">
              <a:buAutoNum type="arabicPeriod"/>
            </a:pPr>
            <a:r>
              <a:rPr lang="en-US" sz="2800" dirty="0" smtClean="0"/>
              <a:t>Faces are mentioned</a:t>
            </a:r>
          </a:p>
          <a:p>
            <a:pPr marL="514350" indent="-514350">
              <a:buAutoNum type="arabicPeriod"/>
            </a:pPr>
            <a:r>
              <a:rPr lang="en-US" sz="2800" dirty="0" smtClean="0"/>
              <a:t>Wings are mentioned</a:t>
            </a:r>
          </a:p>
          <a:p>
            <a:pPr marL="514350" indent="-514350">
              <a:buAutoNum type="arabicPeriod"/>
            </a:pPr>
            <a:r>
              <a:rPr lang="en-US" sz="2800" dirty="0" smtClean="0"/>
              <a:t>Many eyes are mentioned</a:t>
            </a:r>
          </a:p>
          <a:p>
            <a:pPr marL="514350" indent="-514350">
              <a:buAutoNum type="arabicPeriod"/>
            </a:pPr>
            <a:r>
              <a:rPr lang="en-US" sz="2800" dirty="0" smtClean="0"/>
              <a:t>Sing a hymn of praise</a:t>
            </a:r>
          </a:p>
          <a:p>
            <a:pPr marL="514350" indent="-514350">
              <a:buAutoNum type="arabicPeriod"/>
            </a:pPr>
            <a:endParaRPr lang="en-US" sz="2800" dirty="0"/>
          </a:p>
          <a:p>
            <a:pPr marL="514350" indent="-514350">
              <a:buAutoNum type="arabicPeriod"/>
            </a:pPr>
            <a:endParaRPr lang="en-US" sz="2800" dirty="0" smtClean="0"/>
          </a:p>
          <a:p>
            <a:pPr marL="514350" indent="-514350">
              <a:buAutoNum type="arabicPeriod"/>
            </a:pPr>
            <a:endParaRPr lang="en-US" sz="2800" dirty="0"/>
          </a:p>
          <a:p>
            <a:pPr marL="514350" indent="-514350">
              <a:buAutoNum type="arabicPeriod"/>
            </a:pPr>
            <a:endParaRPr lang="en-US" sz="2800" dirty="0" smtClean="0"/>
          </a:p>
          <a:p>
            <a:pPr marL="514350" indent="-514350">
              <a:buAutoNum type="arabicPeriod"/>
            </a:pPr>
            <a:endParaRPr lang="en-US" sz="2800" dirty="0"/>
          </a:p>
          <a:p>
            <a:pPr marL="0" indent="0">
              <a:buNone/>
            </a:pPr>
            <a:endParaRPr lang="en-US" sz="2800" u="sng" dirty="0" smtClean="0"/>
          </a:p>
          <a:p>
            <a:pPr marL="0" indent="0">
              <a:buNone/>
            </a:pPr>
            <a:endParaRPr lang="en-US" sz="2800" u="sng" dirty="0"/>
          </a:p>
          <a:p>
            <a:pPr marL="0" indent="0">
              <a:buNone/>
            </a:pPr>
            <a:endParaRPr lang="en-US" sz="2800" u="sng" dirty="0" smtClean="0"/>
          </a:p>
          <a:p>
            <a:pPr marL="0" indent="0">
              <a:buNone/>
            </a:pPr>
            <a:endParaRPr lang="en-US" sz="2800" u="sng" dirty="0"/>
          </a:p>
          <a:p>
            <a:pPr marL="0" indent="0">
              <a:buNone/>
            </a:pPr>
            <a:r>
              <a:rPr lang="en-US" sz="2800" u="sng" dirty="0" smtClean="0"/>
              <a:t>Dissimilarities</a:t>
            </a:r>
          </a:p>
          <a:p>
            <a:pPr marL="514350" indent="-514350">
              <a:buAutoNum type="arabicPeriod"/>
            </a:pPr>
            <a:r>
              <a:rPr lang="en-US" sz="2800" dirty="0" smtClean="0"/>
              <a:t>John-one face for each creature, Isaiah-no mention of faces, Ezekiel-four faces on each creature.  Slight difference in the face mentioned in Ezek. 10:14.  Ezekiel’s creatures were moving, having wheels that turned in different directions.  John does not mention this.  </a:t>
            </a:r>
          </a:p>
          <a:p>
            <a:pPr marL="0" indent="0">
              <a:buNone/>
            </a:pPr>
            <a:r>
              <a:rPr lang="en-US" sz="2800" dirty="0" smtClean="0"/>
              <a:t>Could be explained by the different perspectives John and Ezekiel are looking from.  </a:t>
            </a:r>
          </a:p>
        </p:txBody>
      </p:sp>
    </p:spTree>
    <p:extLst>
      <p:ext uri="{BB962C8B-B14F-4D97-AF65-F5344CB8AC3E}">
        <p14:creationId xmlns:p14="http://schemas.microsoft.com/office/powerpoint/2010/main" val="304284183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u="sng" dirty="0" smtClean="0"/>
              <a:t>Dissimilarities</a:t>
            </a:r>
          </a:p>
          <a:p>
            <a:pPr marL="514350" indent="-514350">
              <a:buAutoNum type="arabicPeriod" startAt="2"/>
            </a:pPr>
            <a:r>
              <a:rPr lang="en-US" dirty="0" smtClean="0"/>
              <a:t>Wings-Isaiah and John mention six wings on these creatures.  Ezekiel-each has four wings.  </a:t>
            </a:r>
          </a:p>
          <a:p>
            <a:pPr marL="0" indent="0">
              <a:buNone/>
            </a:pPr>
            <a:r>
              <a:rPr lang="en-US" dirty="0" smtClean="0"/>
              <a:t>Isaiah and Ezekiel mention the different functions of the different sets of wings</a:t>
            </a:r>
          </a:p>
          <a:p>
            <a:pPr marL="514350" indent="-514350">
              <a:buAutoNum type="arabicPeriod" startAt="3"/>
            </a:pPr>
            <a:r>
              <a:rPr lang="en-US" dirty="0" smtClean="0"/>
              <a:t>Full of eyes-John mentions their bodies are full of eyes.  Ezekiel mentions the same (10:12).  Isaiah does not mention the eyes.  </a:t>
            </a:r>
          </a:p>
          <a:p>
            <a:pPr marL="514350" indent="-514350">
              <a:buAutoNum type="arabicPeriod" startAt="3"/>
            </a:pPr>
            <a:r>
              <a:rPr lang="en-US" dirty="0" smtClean="0"/>
              <a:t>Song-Both Isaiah and John hear the creatures singing a hymn of praise.</a:t>
            </a:r>
            <a:endParaRPr lang="en-US" dirty="0"/>
          </a:p>
        </p:txBody>
      </p:sp>
    </p:spTree>
    <p:extLst>
      <p:ext uri="{BB962C8B-B14F-4D97-AF65-F5344CB8AC3E}">
        <p14:creationId xmlns:p14="http://schemas.microsoft.com/office/powerpoint/2010/main" val="371362760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pPr marL="0" indent="0">
              <a:buNone/>
            </a:pPr>
            <a:r>
              <a:rPr lang="en-US" dirty="0" smtClean="0"/>
              <a:t>Who or what are these creatures?  A </a:t>
            </a:r>
            <a:r>
              <a:rPr lang="en-US" dirty="0"/>
              <a:t>special group of angels </a:t>
            </a:r>
            <a:r>
              <a:rPr lang="en-US" dirty="0" smtClean="0"/>
              <a:t>potentially</a:t>
            </a:r>
            <a:r>
              <a:rPr lang="en-US" dirty="0"/>
              <a:t> </a:t>
            </a:r>
            <a:r>
              <a:rPr lang="en-US" dirty="0" smtClean="0"/>
              <a:t>called the cherubim or seraphim.  Mentioned frequently in the OT. </a:t>
            </a:r>
          </a:p>
          <a:p>
            <a:pPr marL="514350" indent="-514350">
              <a:buAutoNum type="arabicPeriod"/>
            </a:pPr>
            <a:r>
              <a:rPr lang="en-US" dirty="0" smtClean="0"/>
              <a:t>On </a:t>
            </a:r>
            <a:r>
              <a:rPr lang="en-US" dirty="0"/>
              <a:t>the ark of the covenant instructed to put cherubim (Exod. 25:18-22).  </a:t>
            </a:r>
            <a:r>
              <a:rPr lang="en-US" dirty="0" smtClean="0"/>
              <a:t>2.  Woven in the curtains of the tabernacle (26:1) 3.  Overshadowed the ark in Solomon’s temple (I Kings 6:23-28, 8:6-7). 4.  Carved into the walls of the temple (I Kings 6:29-35).  Read Brighton p. 125.</a:t>
            </a:r>
          </a:p>
          <a:p>
            <a:pPr marL="0" indent="0">
              <a:buNone/>
            </a:pPr>
            <a:r>
              <a:rPr lang="en-US" dirty="0" smtClean="0"/>
              <a:t>Therefore, Brighton from Scripture and </a:t>
            </a:r>
            <a:r>
              <a:rPr lang="en-US" dirty="0" err="1" smtClean="0"/>
              <a:t>extrabiblical</a:t>
            </a:r>
            <a:r>
              <a:rPr lang="en-US" dirty="0" smtClean="0"/>
              <a:t> literature sees these creatures as a special order of angels.  Read Brighton p. 126.</a:t>
            </a:r>
          </a:p>
        </p:txBody>
      </p:sp>
    </p:spTree>
    <p:extLst>
      <p:ext uri="{BB962C8B-B14F-4D97-AF65-F5344CB8AC3E}">
        <p14:creationId xmlns:p14="http://schemas.microsoft.com/office/powerpoint/2010/main" val="52623593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19800"/>
          </a:xfrm>
        </p:spPr>
        <p:txBody>
          <a:bodyPr>
            <a:normAutofit lnSpcReduction="10000"/>
          </a:bodyPr>
          <a:lstStyle/>
          <a:p>
            <a:pPr marL="0" indent="0">
              <a:buNone/>
            </a:pPr>
            <a:r>
              <a:rPr lang="en-US" dirty="0"/>
              <a:t>Many interpretations on the meaning of the four faces:  1.  4 Gospels. 2.  4 aspects of Christ’s work 3.  4 elements of nature-fire, earth, air, and water.  4.  4 stages of Jesus’ life.  </a:t>
            </a:r>
          </a:p>
          <a:p>
            <a:pPr marL="0" indent="0">
              <a:buNone/>
            </a:pPr>
            <a:r>
              <a:rPr lang="en-US" dirty="0"/>
              <a:t>Probably represent God’s total creation in worship before the throne. 4 usually represents the totality of God’s creation-four corners of the earth, four winds, etc. </a:t>
            </a:r>
            <a:endParaRPr lang="en-US" dirty="0" smtClean="0"/>
          </a:p>
          <a:p>
            <a:pPr marL="0" indent="0">
              <a:buNone/>
            </a:pPr>
            <a:r>
              <a:rPr lang="en-US" dirty="0" smtClean="0"/>
              <a:t>Their song of praise- “Holy, holy, holy”…Echoes the song of praise in Isaiah 6:3.</a:t>
            </a:r>
          </a:p>
          <a:p>
            <a:pPr marL="0" indent="0">
              <a:buNone/>
            </a:pPr>
            <a:r>
              <a:rPr lang="en-US" dirty="0" smtClean="0"/>
              <a:t>The threefold acclamation could point to the three persons of the Trinity.  </a:t>
            </a:r>
            <a:endParaRPr lang="en-US" dirty="0"/>
          </a:p>
        </p:txBody>
      </p:sp>
    </p:spTree>
    <p:extLst>
      <p:ext uri="{BB962C8B-B14F-4D97-AF65-F5344CB8AC3E}">
        <p14:creationId xmlns:p14="http://schemas.microsoft.com/office/powerpoint/2010/main" val="1465485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However, it is clear from the letter that one of the issues of the time was emperor worship.  There is clear evidence that Domitian stressed his deity, ordering that he be addressed as </a:t>
            </a:r>
            <a:r>
              <a:rPr lang="en-US" i="1" dirty="0" err="1" smtClean="0"/>
              <a:t>dominus</a:t>
            </a:r>
            <a:r>
              <a:rPr lang="en-US" i="1" dirty="0" smtClean="0"/>
              <a:t> et </a:t>
            </a:r>
            <a:r>
              <a:rPr lang="en-US" i="1" dirty="0" err="1" smtClean="0"/>
              <a:t>deus</a:t>
            </a:r>
            <a:r>
              <a:rPr lang="en-US" i="1" dirty="0" smtClean="0"/>
              <a:t> </a:t>
            </a:r>
            <a:r>
              <a:rPr lang="en-US" dirty="0" smtClean="0"/>
              <a:t>(lord and god). Domitian apparently made this confession a test of loyalty.</a:t>
            </a:r>
          </a:p>
          <a:p>
            <a:pPr marL="0" indent="0">
              <a:buNone/>
            </a:pPr>
            <a:r>
              <a:rPr lang="en-US" dirty="0" smtClean="0"/>
              <a:t>There is also the strong argument that several elements in the letters to the seven churches are much more compatible with a date in the nineties than the sixties.  </a:t>
            </a:r>
          </a:p>
          <a:p>
            <a:pPr marL="0" indent="0">
              <a:buNone/>
            </a:pPr>
            <a:r>
              <a:rPr lang="en-US" dirty="0" smtClean="0"/>
              <a:t>Brighton avoids the date </a:t>
            </a:r>
            <a:r>
              <a:rPr lang="en-US" smtClean="0"/>
              <a:t>question altogether.</a:t>
            </a:r>
            <a:endParaRPr lang="en-US" dirty="0" smtClean="0"/>
          </a:p>
          <a:p>
            <a:pPr marL="0" indent="0">
              <a:buNone/>
            </a:pPr>
            <a:endParaRPr lang="en-US" dirty="0"/>
          </a:p>
        </p:txBody>
      </p:sp>
    </p:spTree>
    <p:extLst>
      <p:ext uri="{BB962C8B-B14F-4D97-AF65-F5344CB8AC3E}">
        <p14:creationId xmlns:p14="http://schemas.microsoft.com/office/powerpoint/2010/main" val="225288214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Lord God-Goes back to Gen. 2:4.  The name the Lord gave to Moses-Ex. 3:14</a:t>
            </a:r>
          </a:p>
          <a:p>
            <a:pPr marL="0" indent="0">
              <a:buNone/>
            </a:pPr>
            <a:r>
              <a:rPr lang="en-US" dirty="0" smtClean="0"/>
              <a:t>“Almighty”-This designation of the Lord is only used once outside of Revelation.  </a:t>
            </a:r>
          </a:p>
          <a:p>
            <a:pPr marL="0" indent="0">
              <a:buNone/>
            </a:pPr>
            <a:r>
              <a:rPr lang="en-US" dirty="0" smtClean="0"/>
              <a:t>It is used a lot however in the Greek translation of the OT, especially in the prophets.  </a:t>
            </a:r>
          </a:p>
          <a:p>
            <a:pPr marL="0" indent="0">
              <a:buNone/>
            </a:pPr>
            <a:r>
              <a:rPr lang="en-US" dirty="0" smtClean="0"/>
              <a:t>Meaning, “all-powerful, omnipotent.”</a:t>
            </a:r>
          </a:p>
          <a:p>
            <a:pPr marL="0" indent="0">
              <a:buNone/>
            </a:pPr>
            <a:r>
              <a:rPr lang="en-US" dirty="0" smtClean="0"/>
              <a:t>The designation- “the one who was, and is, and is to come!”-Found in 1:4, 1:8-Reference to the Father.  </a:t>
            </a:r>
            <a:endParaRPr lang="en-US" dirty="0"/>
          </a:p>
        </p:txBody>
      </p:sp>
    </p:spTree>
    <p:extLst>
      <p:ext uri="{BB962C8B-B14F-4D97-AF65-F5344CB8AC3E}">
        <p14:creationId xmlns:p14="http://schemas.microsoft.com/office/powerpoint/2010/main" val="153369821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smtClean="0"/>
              <a:t>v. 9-11-This is why Brighton sees these four living creatures as the choir leaders of heaven because the 24 elders respond to their lead.  If the 24 elders represents all believers before the throne of God, then all of heaven responds to the lead of the four living creatures.  </a:t>
            </a:r>
          </a:p>
          <a:p>
            <a:pPr marL="0" indent="0">
              <a:buNone/>
            </a:pPr>
            <a:r>
              <a:rPr lang="en-US" dirty="0" smtClean="0"/>
              <a:t>Falling down-a common posture of humble worship before the Lord.  Casting down their crowns-further testament to their submission to the Father.  </a:t>
            </a:r>
          </a:p>
          <a:p>
            <a:pPr marL="0" indent="0">
              <a:buNone/>
            </a:pPr>
            <a:r>
              <a:rPr lang="en-US" dirty="0" smtClean="0"/>
              <a:t>They testify to this God, the Father, as the creator of all things </a:t>
            </a:r>
            <a:r>
              <a:rPr lang="en-US" smtClean="0"/>
              <a:t>that exist.  </a:t>
            </a:r>
            <a:endParaRPr lang="en-US" dirty="0"/>
          </a:p>
        </p:txBody>
      </p:sp>
    </p:spTree>
    <p:extLst>
      <p:ext uri="{BB962C8B-B14F-4D97-AF65-F5344CB8AC3E}">
        <p14:creationId xmlns:p14="http://schemas.microsoft.com/office/powerpoint/2010/main" val="107452646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Chapter 5</a:t>
            </a:r>
            <a:endParaRPr lang="en-US" dirty="0"/>
          </a:p>
        </p:txBody>
      </p:sp>
      <p:sp>
        <p:nvSpPr>
          <p:cNvPr id="3" name="Content Placeholder 2"/>
          <p:cNvSpPr>
            <a:spLocks noGrp="1"/>
          </p:cNvSpPr>
          <p:nvPr>
            <p:ph idx="1"/>
          </p:nvPr>
        </p:nvSpPr>
        <p:spPr>
          <a:xfrm>
            <a:off x="457200" y="990600"/>
            <a:ext cx="8229600" cy="5715000"/>
          </a:xfrm>
        </p:spPr>
        <p:txBody>
          <a:bodyPr>
            <a:normAutofit fontScale="92500" lnSpcReduction="20000"/>
          </a:bodyPr>
          <a:lstStyle/>
          <a:p>
            <a:pPr marL="0" indent="0">
              <a:buNone/>
            </a:pPr>
            <a:r>
              <a:rPr lang="en-US" dirty="0"/>
              <a:t>5:1- </a:t>
            </a:r>
            <a:r>
              <a:rPr lang="en-US" dirty="0" smtClean="0"/>
              <a:t>“Then I saw”-a trigger of a new important part of the vision.  </a:t>
            </a:r>
          </a:p>
          <a:p>
            <a:pPr marL="0" indent="0">
              <a:buNone/>
            </a:pPr>
            <a:r>
              <a:rPr lang="en-US" dirty="0" smtClean="0"/>
              <a:t>What </a:t>
            </a:r>
            <a:r>
              <a:rPr lang="en-US" dirty="0"/>
              <a:t>John sees is a </a:t>
            </a:r>
            <a:r>
              <a:rPr lang="en-US" dirty="0" err="1"/>
              <a:t>Biblion</a:t>
            </a:r>
            <a:r>
              <a:rPr lang="en-US" dirty="0"/>
              <a:t> in the Father’s hand with writing on both sides.  Gives the impression not an inch of it isn’t covered with what it going to happen for the rest of history.  This book is a symbol of the coming visions John is about to receive.  The things that must occur after these things (4:1) .  This book contains Chapter 6-22 of Revelation.  Those visions.  </a:t>
            </a:r>
            <a:r>
              <a:rPr lang="en-US" dirty="0" smtClean="0"/>
              <a:t>Read Brighton p. 131.  Like Ezekiel 2:9-10</a:t>
            </a:r>
            <a:r>
              <a:rPr lang="en-US" dirty="0" smtClean="0"/>
              <a:t>. </a:t>
            </a:r>
            <a:r>
              <a:rPr lang="en-US" smtClean="0"/>
              <a:t>Also Luke 4:17.</a:t>
            </a:r>
            <a:endParaRPr lang="en-US" dirty="0"/>
          </a:p>
          <a:p>
            <a:pPr marL="0" indent="0">
              <a:buNone/>
            </a:pPr>
            <a:r>
              <a:rPr lang="en-US" dirty="0" smtClean="0"/>
              <a:t>The </a:t>
            </a:r>
            <a:r>
              <a:rPr lang="en-US" dirty="0"/>
              <a:t>scroll or book is “completely sealed”-perfect participle-has been and continues to be sealed.  </a:t>
            </a:r>
          </a:p>
          <a:p>
            <a:pPr marL="0" indent="0">
              <a:buNone/>
            </a:pPr>
            <a:r>
              <a:rPr lang="en-US" dirty="0" smtClean="0"/>
              <a:t>7-the </a:t>
            </a:r>
            <a:r>
              <a:rPr lang="en-US" dirty="0"/>
              <a:t>number of God acting on the world (3 +4)</a:t>
            </a:r>
          </a:p>
          <a:p>
            <a:pPr marL="0" indent="0">
              <a:buNone/>
            </a:pPr>
            <a:endParaRPr lang="en-US" dirty="0"/>
          </a:p>
        </p:txBody>
      </p:sp>
    </p:spTree>
    <p:extLst>
      <p:ext uri="{BB962C8B-B14F-4D97-AF65-F5344CB8AC3E}">
        <p14:creationId xmlns:p14="http://schemas.microsoft.com/office/powerpoint/2010/main" val="426898664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a:bodyPr>
          <a:lstStyle/>
          <a:p>
            <a:pPr marL="0" indent="0">
              <a:buNone/>
            </a:pPr>
            <a:r>
              <a:rPr lang="en-US" dirty="0" smtClean="0"/>
              <a:t>v. 1-right hand-sign of authority.  Seat of honor.  </a:t>
            </a:r>
          </a:p>
          <a:p>
            <a:pPr marL="0" indent="0">
              <a:buNone/>
            </a:pPr>
            <a:r>
              <a:rPr lang="en-US" dirty="0" smtClean="0"/>
              <a:t>Sealed-”Seals were lumps of clay stamped with a signet ring or cylinder that impressed the clay with a person’s official insignia.  They were placed over the strings that bound a folded document, which kept it closed.”-Lutheran Study Bible p. 1260.  </a:t>
            </a:r>
          </a:p>
          <a:p>
            <a:pPr marL="0" indent="0">
              <a:buNone/>
            </a:pPr>
            <a:r>
              <a:rPr lang="en-US" dirty="0" smtClean="0"/>
              <a:t>It was the practice in Roman civil law for a last will and testament to be sealed with seven seals.  Only the administrator or the legal heir could break the seals and read the will.  </a:t>
            </a:r>
          </a:p>
          <a:p>
            <a:pPr marL="0" indent="0">
              <a:buNone/>
            </a:pPr>
            <a:r>
              <a:rPr lang="en-US" dirty="0" smtClean="0"/>
              <a:t>Similar things in Isaiah 29:11 &amp; Jeremiah 32:10-14.</a:t>
            </a:r>
          </a:p>
          <a:p>
            <a:pPr marL="0" indent="0">
              <a:buNone/>
            </a:pPr>
            <a:endParaRPr lang="en-US" dirty="0"/>
          </a:p>
        </p:txBody>
      </p:sp>
    </p:spTree>
    <p:extLst>
      <p:ext uri="{BB962C8B-B14F-4D97-AF65-F5344CB8AC3E}">
        <p14:creationId xmlns:p14="http://schemas.microsoft.com/office/powerpoint/2010/main" val="229636665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dirty="0" smtClean="0"/>
              <a:t>v. 2-a strong, mighty angel</a:t>
            </a:r>
          </a:p>
          <a:p>
            <a:pPr marL="0" indent="0">
              <a:buNone/>
            </a:pPr>
            <a:r>
              <a:rPr lang="en-US" dirty="0" smtClean="0"/>
              <a:t>The cherubim had been leading the chorus of heaven saying, our Lord and God is worthy to receive glory, honor, and power.  </a:t>
            </a:r>
          </a:p>
          <a:p>
            <a:pPr marL="0" indent="0">
              <a:buNone/>
            </a:pPr>
            <a:r>
              <a:rPr lang="en-US" dirty="0" smtClean="0"/>
              <a:t>Now this angel is asking who is worthy to open the scroll and break its seal.  </a:t>
            </a:r>
          </a:p>
          <a:p>
            <a:pPr marL="0" indent="0">
              <a:buNone/>
            </a:pPr>
            <a:r>
              <a:rPr lang="en-US" dirty="0" smtClean="0"/>
              <a:t>If we can glean anything from the Roman practice, it had to be the rightful heir who had the only claim to open this scroll, the last will and testament of the Father.  Only He would be worthy.  </a:t>
            </a:r>
          </a:p>
          <a:p>
            <a:pPr marL="0" indent="0">
              <a:buNone/>
            </a:pPr>
            <a:r>
              <a:rPr lang="en-US" dirty="0" smtClean="0"/>
              <a:t>No one was found worthy because they were not the rightful heir of all that is the Fathers.  </a:t>
            </a:r>
            <a:endParaRPr lang="en-US" dirty="0"/>
          </a:p>
        </p:txBody>
      </p:sp>
    </p:spTree>
    <p:extLst>
      <p:ext uri="{BB962C8B-B14F-4D97-AF65-F5344CB8AC3E}">
        <p14:creationId xmlns:p14="http://schemas.microsoft.com/office/powerpoint/2010/main" val="160776860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v. 4-John doesn’t understand from his perspective.  He finds this saddening that no one is worthy to open this scroll. </a:t>
            </a:r>
          </a:p>
          <a:p>
            <a:pPr marL="0" indent="0">
              <a:buNone/>
            </a:pPr>
            <a:r>
              <a:rPr lang="en-US" dirty="0" smtClean="0"/>
              <a:t>v. 5-However, he wailed for not.  There is one. </a:t>
            </a:r>
          </a:p>
          <a:p>
            <a:pPr marL="0" indent="0">
              <a:buNone/>
            </a:pPr>
            <a:r>
              <a:rPr lang="en-US" dirty="0"/>
              <a:t>There is one who has triumphed-even better conquered-The </a:t>
            </a:r>
            <a:r>
              <a:rPr lang="en-US" dirty="0" smtClean="0"/>
              <a:t>Greek </a:t>
            </a:r>
            <a:r>
              <a:rPr lang="en-US" dirty="0"/>
              <a:t>word is the same one used </a:t>
            </a:r>
            <a:r>
              <a:rPr lang="en-US" dirty="0" smtClean="0"/>
              <a:t>in </a:t>
            </a:r>
            <a:r>
              <a:rPr lang="en-US" dirty="0" err="1" smtClean="0"/>
              <a:t>Chapt</a:t>
            </a:r>
            <a:r>
              <a:rPr lang="en-US" dirty="0" smtClean="0"/>
              <a:t>. 2 &amp; 3 for “the </a:t>
            </a:r>
            <a:r>
              <a:rPr lang="en-US" dirty="0"/>
              <a:t>one who overcomes. </a:t>
            </a:r>
            <a:r>
              <a:rPr lang="en-US" dirty="0" smtClean="0"/>
              <a:t>“ </a:t>
            </a:r>
            <a:r>
              <a:rPr lang="en-US" dirty="0"/>
              <a:t>It is actually the one who conquers or is victorious.  The Greek word is where we get the English word victory from.  How do we overcome?  Only through the victorious one.  The conquering one.  The one who has triumphed.  </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73401014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sz="4000" dirty="0"/>
              <a:t>“Behold, the lion of the tribe of Judah has conquered (past tense)”</a:t>
            </a:r>
          </a:p>
          <a:p>
            <a:pPr marL="0" indent="0">
              <a:buNone/>
            </a:pPr>
            <a:r>
              <a:rPr lang="en-US" sz="4000" dirty="0"/>
              <a:t>Lion-we get the English word Lion from the Greek.- Reference to Genesis 49:9-10.  Lion symbol of victory</a:t>
            </a:r>
            <a:r>
              <a:rPr lang="en-US" sz="4000" dirty="0" smtClean="0"/>
              <a:t>.-</a:t>
            </a:r>
          </a:p>
          <a:p>
            <a:pPr marL="0" indent="0">
              <a:buNone/>
            </a:pPr>
            <a:r>
              <a:rPr lang="en-US" sz="4000" dirty="0"/>
              <a:t>Shoot or Root of David-Isaiah 11:1, 10, Romans 15:12.  Jesus in the kingly line. </a:t>
            </a:r>
            <a:endParaRPr lang="en-US" sz="4000" dirty="0" smtClean="0"/>
          </a:p>
          <a:p>
            <a:pPr marL="0" indent="0">
              <a:buNone/>
            </a:pPr>
            <a:r>
              <a:rPr lang="en-US" sz="4000" dirty="0" smtClean="0"/>
              <a:t>Read Brighton p. 136</a:t>
            </a:r>
            <a:endParaRPr lang="en-US" sz="4000" dirty="0"/>
          </a:p>
          <a:p>
            <a:pPr marL="0" indent="0">
              <a:buNone/>
            </a:pPr>
            <a:endParaRPr lang="en-US" dirty="0"/>
          </a:p>
        </p:txBody>
      </p:sp>
    </p:spTree>
    <p:extLst>
      <p:ext uri="{BB962C8B-B14F-4D97-AF65-F5344CB8AC3E}">
        <p14:creationId xmlns:p14="http://schemas.microsoft.com/office/powerpoint/2010/main" val="113225167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v</a:t>
            </a:r>
            <a:r>
              <a:rPr lang="en-US" dirty="0"/>
              <a:t>. 6-Lamb-different word for lamb then is found in John 1:29, 36.  Only in John 21:15 is this word used.  Read </a:t>
            </a:r>
            <a:r>
              <a:rPr lang="en-US" dirty="0" err="1"/>
              <a:t>Lenski</a:t>
            </a:r>
            <a:r>
              <a:rPr lang="en-US" dirty="0"/>
              <a:t> p. 198.  </a:t>
            </a:r>
          </a:p>
          <a:p>
            <a:pPr marL="0" indent="0">
              <a:buNone/>
            </a:pPr>
            <a:r>
              <a:rPr lang="en-US" dirty="0"/>
              <a:t>Notice Jesus is called both the Lion and the </a:t>
            </a:r>
            <a:r>
              <a:rPr lang="en-US" dirty="0" smtClean="0"/>
              <a:t>Lamb-</a:t>
            </a:r>
            <a:endParaRPr lang="en-US" dirty="0"/>
          </a:p>
          <a:p>
            <a:pPr marL="0" indent="0">
              <a:buNone/>
            </a:pPr>
            <a:r>
              <a:rPr lang="en-US" dirty="0"/>
              <a:t>Notice a standing lamb as having been slain- What lamb can stand after having been struck down, unless he has risen from the dead.   Perfect tense used for “having been and continuing to be slain”  Same word used in I Corinthians </a:t>
            </a:r>
            <a:r>
              <a:rPr lang="en-US" dirty="0" smtClean="0"/>
              <a:t>2:2.</a:t>
            </a:r>
            <a:endParaRPr lang="en-US" dirty="0"/>
          </a:p>
          <a:p>
            <a:pPr marL="0" indent="0">
              <a:buNone/>
            </a:pPr>
            <a:endParaRPr lang="en-US" dirty="0"/>
          </a:p>
        </p:txBody>
      </p:sp>
    </p:spTree>
    <p:extLst>
      <p:ext uri="{BB962C8B-B14F-4D97-AF65-F5344CB8AC3E}">
        <p14:creationId xmlns:p14="http://schemas.microsoft.com/office/powerpoint/2010/main" val="72727545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77500" lnSpcReduction="20000"/>
          </a:bodyPr>
          <a:lstStyle/>
          <a:p>
            <a:pPr marL="0" indent="0">
              <a:buNone/>
            </a:pPr>
            <a:r>
              <a:rPr lang="en-US" dirty="0"/>
              <a:t>Horn-symbol of might-symbolizes the power and authority Christ possesses</a:t>
            </a:r>
            <a:r>
              <a:rPr lang="en-US" dirty="0" smtClean="0"/>
              <a:t>.</a:t>
            </a:r>
          </a:p>
          <a:p>
            <a:pPr marL="0" indent="0">
              <a:buNone/>
            </a:pPr>
            <a:r>
              <a:rPr lang="en-US" dirty="0" smtClean="0"/>
              <a:t>It is the first mention of horns in Rev., but found as symbolism in different places in the OT.</a:t>
            </a:r>
          </a:p>
          <a:p>
            <a:pPr marL="0" indent="0">
              <a:buNone/>
            </a:pPr>
            <a:r>
              <a:rPr lang="en-US" sz="2800" dirty="0" smtClean="0"/>
              <a:t>Horn-an image of power.  Animals with horns are bold in Israelite thought, a horned animal with its head held high symbolized strength and triumph.-</a:t>
            </a:r>
            <a:r>
              <a:rPr lang="en-US" sz="2400" dirty="0" smtClean="0"/>
              <a:t>Lutheran Study Bible p. 842.</a:t>
            </a:r>
          </a:p>
          <a:p>
            <a:pPr marL="0" indent="0">
              <a:buNone/>
            </a:pPr>
            <a:r>
              <a:rPr lang="en-US" dirty="0" smtClean="0"/>
              <a:t>Zechariah 1:18ff-Text note-Here they signify massive strength and great pride.  Four is a number of completeness, suggesting all the military might of the world.  Probably representing world powers. </a:t>
            </a:r>
          </a:p>
          <a:p>
            <a:pPr marL="0" indent="0">
              <a:buNone/>
            </a:pPr>
            <a:r>
              <a:rPr lang="en-US" dirty="0" smtClean="0"/>
              <a:t>Daniel 7:7ff-He gets this vision of four beasts-representing worldly powers.  The 4</a:t>
            </a:r>
            <a:r>
              <a:rPr lang="en-US" baseline="30000" dirty="0" smtClean="0"/>
              <a:t>th</a:t>
            </a:r>
            <a:r>
              <a:rPr lang="en-US" dirty="0" smtClean="0"/>
              <a:t> beast has 10 horns-either representing 10 rulers or used symbolically for the kingdom’s greatness.  Read Brighton p. 137-138.</a:t>
            </a:r>
          </a:p>
          <a:p>
            <a:pPr marL="0" indent="0">
              <a:buNone/>
            </a:pPr>
            <a:r>
              <a:rPr lang="en-US" dirty="0" smtClean="0"/>
              <a:t>Our Daniel commentary has the 4</a:t>
            </a:r>
            <a:r>
              <a:rPr lang="en-US" baseline="30000" dirty="0" smtClean="0"/>
              <a:t>th</a:t>
            </a:r>
            <a:r>
              <a:rPr lang="en-US" dirty="0" smtClean="0"/>
              <a:t> beast and its little horn representing the Antichrist.</a:t>
            </a:r>
          </a:p>
          <a:p>
            <a:pPr marL="0" indent="0">
              <a:buNone/>
            </a:pPr>
            <a:r>
              <a:rPr lang="en-US" dirty="0" smtClean="0"/>
              <a:t>Other places in Rev.-12:3, 13:1,11, 17:3, 7, 12, 16.</a:t>
            </a:r>
            <a:endParaRPr lang="en-US" dirty="0"/>
          </a:p>
          <a:p>
            <a:pPr marL="0" indent="0">
              <a:buNone/>
            </a:pPr>
            <a:endParaRPr lang="en-US" dirty="0"/>
          </a:p>
        </p:txBody>
      </p:sp>
    </p:spTree>
    <p:extLst>
      <p:ext uri="{BB962C8B-B14F-4D97-AF65-F5344CB8AC3E}">
        <p14:creationId xmlns:p14="http://schemas.microsoft.com/office/powerpoint/2010/main" val="61640263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a:t>The eyes-symbolize sight, intelligence, wisdom- Rev. 4:6-8.  </a:t>
            </a:r>
            <a:r>
              <a:rPr lang="en-US" dirty="0" smtClean="0"/>
              <a:t>Read Brighton p. 138.  Relates to Zechariah 3:9, 4:10. It could represent God’s perfect, watchful care-text note Zech. 3:9.</a:t>
            </a:r>
          </a:p>
          <a:p>
            <a:pPr marL="0" indent="0">
              <a:buNone/>
            </a:pPr>
            <a:r>
              <a:rPr lang="en-US" dirty="0" smtClean="0"/>
              <a:t>Jesus is the single stone mentioned in Zech. 3:8-10, also 6:12. Interesting connection with Luke 1:78.</a:t>
            </a:r>
            <a:endParaRPr lang="en-US" dirty="0"/>
          </a:p>
          <a:p>
            <a:pPr marL="0" indent="0">
              <a:buNone/>
            </a:pPr>
            <a:r>
              <a:rPr lang="en-US" dirty="0"/>
              <a:t>Seven spirits-refer to 4:5 and 1:4-The Holy Spirit proceeds through Christ.  Sent forth by Christ.  John 14:16, John 16:8-11</a:t>
            </a:r>
          </a:p>
          <a:p>
            <a:pPr marL="0" indent="0">
              <a:buNone/>
            </a:pPr>
            <a:r>
              <a:rPr lang="en-US" dirty="0" smtClean="0"/>
              <a:t>Right hand-All over the NT it talks about Jesus at the right hand of the Father-Ps. 110:1, Mk. 16:19, Luke 22:69, Acts 2:33, 5:31, Rom. 8:34, Phil. 2:9, Ephes. 1:20, Heb. 1:3, 2:9, 8:1, 10:12, 12:3, I Peter 3:22.</a:t>
            </a:r>
            <a:endParaRPr lang="en-US" dirty="0"/>
          </a:p>
        </p:txBody>
      </p:sp>
    </p:spTree>
    <p:extLst>
      <p:ext uri="{BB962C8B-B14F-4D97-AF65-F5344CB8AC3E}">
        <p14:creationId xmlns:p14="http://schemas.microsoft.com/office/powerpoint/2010/main" val="735491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77500" lnSpcReduction="20000"/>
          </a:bodyPr>
          <a:lstStyle/>
          <a:p>
            <a:pPr marL="0" indent="0">
              <a:buNone/>
            </a:pPr>
            <a:r>
              <a:rPr lang="en-US" dirty="0"/>
              <a:t>Revelation 1:1-8</a:t>
            </a:r>
          </a:p>
          <a:p>
            <a:pPr marL="0" indent="0">
              <a:buNone/>
            </a:pPr>
            <a:r>
              <a:rPr lang="en-US" dirty="0"/>
              <a:t>1:1- The revelation-literally the apocalypse of Jesus Christ- Greek word </a:t>
            </a:r>
            <a:r>
              <a:rPr lang="en-US" dirty="0" err="1"/>
              <a:t>apokalypsis</a:t>
            </a:r>
            <a:r>
              <a:rPr lang="en-US" dirty="0"/>
              <a:t>.  </a:t>
            </a:r>
            <a:r>
              <a:rPr lang="en-US" dirty="0" smtClean="0"/>
              <a:t>Only </a:t>
            </a:r>
            <a:r>
              <a:rPr lang="en-US" dirty="0"/>
              <a:t>time found in Revelation, but 18 other times in the NT.   Sometimes in reference to revelation about Jesus Christ (I Peter 1:7, 4:13), other times in revelation from Jesus Christ (2 Corinth. 12:1, Galatians 1:12).  In Revelation, both are true.  </a:t>
            </a:r>
          </a:p>
          <a:p>
            <a:pPr marL="0" indent="0">
              <a:buNone/>
            </a:pPr>
            <a:r>
              <a:rPr lang="en-US" dirty="0" smtClean="0"/>
              <a:t>“servants”-</a:t>
            </a:r>
            <a:r>
              <a:rPr lang="en-US" dirty="0" err="1" smtClean="0"/>
              <a:t>Douloi</a:t>
            </a:r>
            <a:r>
              <a:rPr lang="en-US" dirty="0" smtClean="0"/>
              <a:t>-describes </a:t>
            </a:r>
            <a:r>
              <a:rPr lang="en-US" dirty="0"/>
              <a:t>the people it is addressed to as </a:t>
            </a:r>
            <a:r>
              <a:rPr lang="en-US" dirty="0" smtClean="0"/>
              <a:t>bond-servants, like those beholden to a master, i.e. slaves.  John refers to himself that way later in the verse.  </a:t>
            </a:r>
            <a:r>
              <a:rPr lang="en-US" dirty="0"/>
              <a:t>A slave is owned by a master and owes his life to the master.  Occurs 14 times in Revelation.  </a:t>
            </a:r>
            <a:endParaRPr lang="en-US" dirty="0" smtClean="0"/>
          </a:p>
          <a:p>
            <a:pPr marL="0" indent="0">
              <a:buNone/>
            </a:pPr>
            <a:r>
              <a:rPr lang="en-US" dirty="0" smtClean="0"/>
              <a:t>Paul refers to himself this way frequently-Rom. 1:1, Gal. 1:10, Phil. 1:1, Titus 1:1; Peter too-I Pet. 2:16, 2 Pet. 1:1, James 1:1.</a:t>
            </a:r>
          </a:p>
          <a:p>
            <a:pPr marL="0" indent="0">
              <a:buNone/>
            </a:pPr>
            <a:r>
              <a:rPr lang="en-US" dirty="0" smtClean="0"/>
              <a:t>It is used in the sense of one who is solely and fully committed to another, one who is duty bound to their masters or those to whom total allegiance is pledged-BDAG p. 260</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9969569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smtClean="0"/>
              <a:t>v.8-The living creatures and elders representing all the angels and saints before God’s throne, fall down before the Lamb, giving him honor and worship.  </a:t>
            </a:r>
          </a:p>
          <a:p>
            <a:pPr marL="0" indent="0">
              <a:buNone/>
            </a:pPr>
            <a:r>
              <a:rPr lang="en-US" dirty="0" smtClean="0"/>
              <a:t>Harps-mentioned here and in Rev. 14:2, 15:2.</a:t>
            </a:r>
          </a:p>
          <a:p>
            <a:pPr marL="0" indent="0">
              <a:buNone/>
            </a:pPr>
            <a:r>
              <a:rPr lang="en-US" dirty="0" smtClean="0"/>
              <a:t>Bowls-Goes back to OT-Ex. 27:3, Num. 4:14.</a:t>
            </a:r>
          </a:p>
          <a:p>
            <a:pPr marL="0" indent="0">
              <a:buNone/>
            </a:pPr>
            <a:r>
              <a:rPr lang="en-US" dirty="0" smtClean="0"/>
              <a:t>In the original tabernacle, there was an altar for burning incense-Ex. 30:1-10, 37:25-29.  Show picture p. 139 in </a:t>
            </a:r>
            <a:r>
              <a:rPr lang="en-US" dirty="0" err="1" smtClean="0"/>
              <a:t>Luth</a:t>
            </a:r>
            <a:r>
              <a:rPr lang="en-US" dirty="0" smtClean="0"/>
              <a:t>. Study Bible. </a:t>
            </a:r>
          </a:p>
          <a:p>
            <a:pPr marL="0" indent="0">
              <a:buNone/>
            </a:pPr>
            <a:r>
              <a:rPr lang="en-US" dirty="0" smtClean="0"/>
              <a:t>The original tabernacle was modeled after the one throne room of heaven, so it would make sense that you would have incense burned.  In Revelation, it represents the prayers of the saints rising up to God-Also Rev. 8:3, Psalm 141:2.</a:t>
            </a:r>
            <a:endParaRPr lang="en-US" dirty="0"/>
          </a:p>
        </p:txBody>
      </p:sp>
    </p:spTree>
    <p:extLst>
      <p:ext uri="{BB962C8B-B14F-4D97-AF65-F5344CB8AC3E}">
        <p14:creationId xmlns:p14="http://schemas.microsoft.com/office/powerpoint/2010/main" val="212503062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A new song-We find this reference in other parts of Revelation-14:3.  Actually, the OT prophesies said there would be a day when the people of Israel would be singing a new song of praise to the Lord for his redemption and salvation.  </a:t>
            </a:r>
          </a:p>
          <a:p>
            <a:pPr marL="0" indent="0">
              <a:buNone/>
            </a:pPr>
            <a:r>
              <a:rPr lang="en-US" dirty="0" smtClean="0"/>
              <a:t>Isaiah 30:29, 42:10, Ps. 33:3, 40:3, 96:1, 98:1, 149:1.</a:t>
            </a:r>
          </a:p>
          <a:p>
            <a:pPr marL="0" indent="0">
              <a:buNone/>
            </a:pPr>
            <a:r>
              <a:rPr lang="en-US" dirty="0" err="1" smtClean="0"/>
              <a:t>Luth</a:t>
            </a:r>
            <a:r>
              <a:rPr lang="en-US" dirty="0" smtClean="0"/>
              <a:t>. Study Bible- “</a:t>
            </a:r>
            <a:r>
              <a:rPr lang="en-US" dirty="0" err="1" smtClean="0"/>
              <a:t>Hbr</a:t>
            </a:r>
            <a:r>
              <a:rPr lang="en-US" dirty="0" smtClean="0"/>
              <a:t> </a:t>
            </a:r>
            <a:r>
              <a:rPr lang="en-US" i="1" dirty="0" err="1" smtClean="0"/>
              <a:t>shir</a:t>
            </a:r>
            <a:r>
              <a:rPr lang="en-US" i="1" dirty="0" smtClean="0"/>
              <a:t> </a:t>
            </a:r>
            <a:r>
              <a:rPr lang="en-US" i="1" dirty="0" err="1" smtClean="0"/>
              <a:t>chadash</a:t>
            </a:r>
            <a:r>
              <a:rPr lang="en-US" dirty="0" smtClean="0"/>
              <a:t>, a song written to celebrate God’s new work of salvation.  The “old song” was the Song of Moses, which celebrated the redemption from Egypt (Ex. 15).  The “new song” in the Psalms often celebrated redemption from exile (Neh. 12:27).  Rev. 5:8-9 says the “new song” is about the final redemption through Jesus.”-p. 843</a:t>
            </a:r>
          </a:p>
        </p:txBody>
      </p:sp>
    </p:spTree>
    <p:extLst>
      <p:ext uri="{BB962C8B-B14F-4D97-AF65-F5344CB8AC3E}">
        <p14:creationId xmlns:p14="http://schemas.microsoft.com/office/powerpoint/2010/main" val="72831399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i="1" dirty="0"/>
              <a:t>“worthy”-</a:t>
            </a:r>
            <a:r>
              <a:rPr lang="en-US" dirty="0"/>
              <a:t>like 4:11. </a:t>
            </a:r>
            <a:r>
              <a:rPr lang="en-US" dirty="0" smtClean="0"/>
              <a:t>– “A high degree of comparable worth or value.”-BDAG.</a:t>
            </a:r>
          </a:p>
          <a:p>
            <a:pPr marL="0" indent="0">
              <a:buNone/>
            </a:pPr>
            <a:r>
              <a:rPr lang="en-US" dirty="0" smtClean="0"/>
              <a:t>In other words, compared to all others, Jesus alone is worthy to take the scroll and open its seals.  </a:t>
            </a:r>
          </a:p>
          <a:p>
            <a:pPr marL="0" indent="0">
              <a:buNone/>
            </a:pPr>
            <a:r>
              <a:rPr lang="en-US" dirty="0" smtClean="0"/>
              <a:t>His worthiness is His obedience to the Father to the point of being slain, thus ransoming all people to God. </a:t>
            </a:r>
          </a:p>
          <a:p>
            <a:pPr marL="0" indent="0">
              <a:buNone/>
            </a:pPr>
            <a:r>
              <a:rPr lang="en-US" dirty="0" smtClean="0"/>
              <a:t>Literally in the Greek, “Because he was slain and purchased or bought to God by his blood, you, from every tribe and language and people and nation.”-All inclusive.  </a:t>
            </a:r>
            <a:endParaRPr lang="en-US" dirty="0"/>
          </a:p>
          <a:p>
            <a:pPr marL="0" indent="0">
              <a:buNone/>
            </a:pPr>
            <a:endParaRPr lang="en-US" dirty="0"/>
          </a:p>
        </p:txBody>
      </p:sp>
    </p:spTree>
    <p:extLst>
      <p:ext uri="{BB962C8B-B14F-4D97-AF65-F5344CB8AC3E}">
        <p14:creationId xmlns:p14="http://schemas.microsoft.com/office/powerpoint/2010/main" val="152298217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smtClean="0"/>
              <a:t>All inclusive nature of Jesus’ redemption seen here and in Rev. 7:9.</a:t>
            </a:r>
          </a:p>
          <a:p>
            <a:pPr marL="0" indent="0">
              <a:buNone/>
            </a:pPr>
            <a:r>
              <a:rPr lang="en-US" dirty="0" smtClean="0"/>
              <a:t>v. 10- “and you have made them to our God a kingdom and priests, and they will reign upon the earth.”</a:t>
            </a:r>
          </a:p>
          <a:p>
            <a:pPr marL="0" indent="0">
              <a:buNone/>
            </a:pPr>
            <a:r>
              <a:rPr lang="en-US" dirty="0" smtClean="0"/>
              <a:t>It goes back to the language of the OT.  Exodus 19:5-6.  Israel was supposed to be a kingdom of priests, holy, set apart from the rest of the nations, as God’s treasured possession.  </a:t>
            </a:r>
          </a:p>
          <a:p>
            <a:pPr marL="0" indent="0">
              <a:buNone/>
            </a:pPr>
            <a:r>
              <a:rPr lang="en-US" dirty="0" smtClean="0"/>
              <a:t>Now through Christ, both Jews and Gentiles can become that chosen nation for God, a kingdom and priests, set apart for God.  We as the church will already reign with Christ on earth-I Peter 2:9.</a:t>
            </a:r>
            <a:endParaRPr lang="en-US" dirty="0"/>
          </a:p>
        </p:txBody>
      </p:sp>
    </p:spTree>
    <p:extLst>
      <p:ext uri="{BB962C8B-B14F-4D97-AF65-F5344CB8AC3E}">
        <p14:creationId xmlns:p14="http://schemas.microsoft.com/office/powerpoint/2010/main" val="19480559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Through Christ, we can and do already reign with Christ-Look at Luke 17:20-21.</a:t>
            </a:r>
          </a:p>
          <a:p>
            <a:pPr marL="0" indent="0">
              <a:buNone/>
            </a:pPr>
            <a:r>
              <a:rPr lang="en-US" dirty="0" smtClean="0"/>
              <a:t>To have already been made a kingdom means they already have an aspect of reigning.  Read Brighton p. 142.</a:t>
            </a:r>
          </a:p>
          <a:p>
            <a:pPr marL="0" indent="0">
              <a:buNone/>
            </a:pPr>
            <a:r>
              <a:rPr lang="en-US" dirty="0" smtClean="0"/>
              <a:t>John already saw himself in this way-1:6, 9.  </a:t>
            </a:r>
          </a:p>
          <a:p>
            <a:pPr marL="0" indent="0">
              <a:buNone/>
            </a:pPr>
            <a:r>
              <a:rPr lang="en-US" dirty="0" smtClean="0"/>
              <a:t>It is an important view of this verse because of Rev. 20:6.  </a:t>
            </a:r>
          </a:p>
          <a:p>
            <a:pPr marL="0" indent="0">
              <a:buNone/>
            </a:pPr>
            <a:r>
              <a:rPr lang="en-US" dirty="0" smtClean="0"/>
              <a:t>Brighton says, “this priestly reign of God’s people on earth is not some future happening, but it is active now through the proclamation of the God’s Word (Rev. 10:11)”-p. 142</a:t>
            </a:r>
          </a:p>
          <a:p>
            <a:pPr marL="0" indent="0">
              <a:buNone/>
            </a:pPr>
            <a:endParaRPr lang="en-US" dirty="0"/>
          </a:p>
        </p:txBody>
      </p:sp>
    </p:spTree>
    <p:extLst>
      <p:ext uri="{BB962C8B-B14F-4D97-AF65-F5344CB8AC3E}">
        <p14:creationId xmlns:p14="http://schemas.microsoft.com/office/powerpoint/2010/main" val="134929211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buNone/>
            </a:pPr>
            <a:r>
              <a:rPr lang="en-US" dirty="0" smtClean="0"/>
              <a:t>“and I saw”-John is seeing a new part of the vision. </a:t>
            </a:r>
          </a:p>
          <a:p>
            <a:pPr marL="0" indent="0">
              <a:buNone/>
            </a:pPr>
            <a:r>
              <a:rPr lang="en-US" dirty="0" smtClean="0"/>
              <a:t>Myriad-myriad of myriads-equals 10,000.</a:t>
            </a:r>
          </a:p>
          <a:p>
            <a:pPr marL="0" indent="0">
              <a:buNone/>
            </a:pPr>
            <a:r>
              <a:rPr lang="en-US" dirty="0" smtClean="0"/>
              <a:t>Thousands of thousands-The number of angels around the throne is humungous.  Confirmed in Daniel 7:10, Hebrews 12:22.</a:t>
            </a:r>
          </a:p>
          <a:p>
            <a:pPr marL="0" indent="0">
              <a:buNone/>
            </a:pPr>
            <a:r>
              <a:rPr lang="en-US" dirty="0" smtClean="0"/>
              <a:t>v. 12-Lamb-Connection with Passover Lamb, ram provided in the place of Isaac, Scapegoat, Also Isaiah 53:7.  John the Baptist calling Jesus-The Lamb of God.  </a:t>
            </a:r>
          </a:p>
          <a:p>
            <a:pPr marL="0" indent="0">
              <a:buNone/>
            </a:pPr>
            <a:r>
              <a:rPr lang="en-US" dirty="0" smtClean="0"/>
              <a:t>There was the call of who was worthy in v. 2.  It is revealed-The Lamb who was slain.  </a:t>
            </a:r>
          </a:p>
        </p:txBody>
      </p:sp>
    </p:spTree>
    <p:extLst>
      <p:ext uri="{BB962C8B-B14F-4D97-AF65-F5344CB8AC3E}">
        <p14:creationId xmlns:p14="http://schemas.microsoft.com/office/powerpoint/2010/main" val="21889508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buNone/>
            </a:pPr>
            <a:r>
              <a:rPr lang="en-US" dirty="0" smtClean="0"/>
              <a:t>Power-Matt. 28:18, Daniel 7:13-14-dominion-”rule of a lord”, John 17:2</a:t>
            </a:r>
          </a:p>
          <a:p>
            <a:pPr marL="0" indent="0">
              <a:buNone/>
            </a:pPr>
            <a:r>
              <a:rPr lang="en-US" dirty="0" smtClean="0"/>
              <a:t>Wealth or riches-he would be worthy to receive this like kings of old.</a:t>
            </a:r>
          </a:p>
          <a:p>
            <a:pPr marL="0" indent="0">
              <a:buNone/>
            </a:pPr>
            <a:r>
              <a:rPr lang="en-US" dirty="0" smtClean="0"/>
              <a:t>Wisdom-</a:t>
            </a:r>
            <a:r>
              <a:rPr lang="en-US" dirty="0" err="1" smtClean="0"/>
              <a:t>sophia</a:t>
            </a:r>
            <a:r>
              <a:rPr lang="en-US" dirty="0" smtClean="0"/>
              <a:t>-like what was given King Solomon</a:t>
            </a:r>
          </a:p>
          <a:p>
            <a:pPr marL="0" indent="0">
              <a:buNone/>
            </a:pPr>
            <a:r>
              <a:rPr lang="en-US" dirty="0" smtClean="0"/>
              <a:t>might or strength-the power to do all things</a:t>
            </a:r>
          </a:p>
          <a:p>
            <a:pPr marL="0" indent="0">
              <a:buNone/>
            </a:pPr>
            <a:r>
              <a:rPr lang="en-US" dirty="0" smtClean="0"/>
              <a:t>Honor-reverence, respect.</a:t>
            </a:r>
          </a:p>
          <a:p>
            <a:pPr marL="0" indent="0">
              <a:buNone/>
            </a:pPr>
            <a:r>
              <a:rPr lang="en-US" dirty="0" smtClean="0"/>
              <a:t>Glory-v. 5-the fame, renown, Ex. 33:17-23.</a:t>
            </a:r>
          </a:p>
          <a:p>
            <a:pPr marL="0" indent="0">
              <a:buNone/>
            </a:pPr>
            <a:r>
              <a:rPr lang="en-US" dirty="0" smtClean="0"/>
              <a:t>In the OT, glory referred to the “weightiness” of something, and thereby its impressive appearance. </a:t>
            </a:r>
          </a:p>
          <a:p>
            <a:pPr marL="0" indent="0">
              <a:buNone/>
            </a:pPr>
            <a:r>
              <a:rPr lang="en-US" dirty="0" smtClean="0"/>
              <a:t>Jesus deserved all the same honor as His Father-4:11.</a:t>
            </a:r>
          </a:p>
          <a:p>
            <a:pPr marL="0" indent="0">
              <a:buNone/>
            </a:pPr>
            <a:r>
              <a:rPr lang="en-US" dirty="0" smtClean="0"/>
              <a:t>Blessings, as in praise-English word eulogy comes from this Greek word.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3633262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a:bodyPr>
          <a:lstStyle/>
          <a:p>
            <a:pPr marL="0" indent="0">
              <a:buNone/>
            </a:pPr>
            <a:r>
              <a:rPr lang="en-US" dirty="0" smtClean="0"/>
              <a:t>v. 13-every creature-all inclusive-Connects with 4:11.</a:t>
            </a:r>
          </a:p>
          <a:p>
            <a:pPr marL="0" indent="0">
              <a:buNone/>
            </a:pPr>
            <a:r>
              <a:rPr lang="en-US" dirty="0" smtClean="0"/>
              <a:t>heaven-refers to the abode of God His Father and his angels.  All his created beings that reside in heaven or perhaps that which is beyond the earth.</a:t>
            </a:r>
          </a:p>
          <a:p>
            <a:pPr marL="0" indent="0">
              <a:buNone/>
            </a:pPr>
            <a:r>
              <a:rPr lang="en-US" dirty="0" smtClean="0"/>
              <a:t>On earth-those on earth.  We can think of Psalm 148.</a:t>
            </a:r>
          </a:p>
          <a:p>
            <a:pPr marL="0" indent="0">
              <a:buNone/>
            </a:pPr>
            <a:r>
              <a:rPr lang="en-US" dirty="0" smtClean="0"/>
              <a:t>Under the earth- “A figure of speech that refers to the souls of those who have gone not to heaven, but to damnation in the “lower regions”-text note from Philippians 2:10.  Look at.  </a:t>
            </a:r>
          </a:p>
          <a:p>
            <a:pPr marL="0" indent="0">
              <a:buNone/>
            </a:pPr>
            <a:r>
              <a:rPr lang="en-US" dirty="0" smtClean="0"/>
              <a:t>In the sea-includes non-earth creatures.  </a:t>
            </a:r>
            <a:endParaRPr lang="en-US" dirty="0"/>
          </a:p>
        </p:txBody>
      </p:sp>
    </p:spTree>
    <p:extLst>
      <p:ext uri="{BB962C8B-B14F-4D97-AF65-F5344CB8AC3E}">
        <p14:creationId xmlns:p14="http://schemas.microsoft.com/office/powerpoint/2010/main" val="23448174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sz="3600" dirty="0" smtClean="0"/>
              <a:t>Now all of creation is praising Jesus along with the Father.  We might think of Romans 8:18ff.  There is the longing for the new heaven and earth.  Now made possible through Jesus.  All of creation is waiting for His return and the resurrection of His church to put an end to the curse of sin and death and the renewal of all things.  </a:t>
            </a:r>
          </a:p>
          <a:p>
            <a:pPr marL="0" indent="0">
              <a:buNone/>
            </a:pPr>
            <a:r>
              <a:rPr lang="en-US" sz="3600" dirty="0" smtClean="0"/>
              <a:t>v. 14-The four living creatures give their Amen to the chorus of all creation and the elders are moved to further fall and worship-4:10.  They now worship </a:t>
            </a:r>
            <a:r>
              <a:rPr lang="en-US" sz="3600" smtClean="0"/>
              <a:t>the exalted Christ </a:t>
            </a:r>
            <a:r>
              <a:rPr lang="en-US" sz="3600" dirty="0" smtClean="0"/>
              <a:t>along with the Father.  </a:t>
            </a:r>
            <a:endParaRPr lang="en-US" sz="3600" dirty="0"/>
          </a:p>
        </p:txBody>
      </p:sp>
    </p:spTree>
    <p:extLst>
      <p:ext uri="{BB962C8B-B14F-4D97-AF65-F5344CB8AC3E}">
        <p14:creationId xmlns:p14="http://schemas.microsoft.com/office/powerpoint/2010/main" val="1158631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marL="0" indent="0">
              <a:buNone/>
            </a:pPr>
            <a:r>
              <a:rPr lang="en-US" dirty="0" smtClean="0"/>
              <a:t>Literally, </a:t>
            </a:r>
            <a:r>
              <a:rPr lang="en-US" dirty="0"/>
              <a:t>“the things necessary to be in haste”</a:t>
            </a:r>
          </a:p>
          <a:p>
            <a:pPr marL="0" indent="0">
              <a:buNone/>
            </a:pPr>
            <a:r>
              <a:rPr lang="en-US" dirty="0" smtClean="0"/>
              <a:t>Taxis-with speed or </a:t>
            </a:r>
            <a:r>
              <a:rPr lang="en-US" dirty="0"/>
              <a:t>swiftness.  Greek word for speed or quickly or with haste.  </a:t>
            </a:r>
          </a:p>
          <a:p>
            <a:pPr marL="0" indent="0">
              <a:buNone/>
            </a:pPr>
            <a:r>
              <a:rPr lang="en-US" dirty="0"/>
              <a:t>To make known-verb form of the word for “sign”- the word usually associated with miracles.   Therefore, it is a communication aided or confirmed by visual </a:t>
            </a:r>
            <a:r>
              <a:rPr lang="en-US" dirty="0" smtClean="0"/>
              <a:t>signs.  </a:t>
            </a:r>
            <a:endParaRPr lang="en-US" dirty="0"/>
          </a:p>
          <a:p>
            <a:pPr marL="0" indent="0">
              <a:buNone/>
            </a:pPr>
            <a:r>
              <a:rPr lang="en-US" dirty="0"/>
              <a:t>Given by means of an angel-common in apocalyptic literature. (Isaiah 6, Zechariah</a:t>
            </a:r>
            <a:r>
              <a:rPr lang="en-US" dirty="0" smtClean="0"/>
              <a:t>).</a:t>
            </a:r>
          </a:p>
          <a:p>
            <a:pPr marL="0" indent="0">
              <a:buNone/>
            </a:pPr>
            <a:r>
              <a:rPr lang="en-US" dirty="0" smtClean="0"/>
              <a:t>Who is “his angel”?-an angel of Jesus or God.  In Rev. 22:6-it refers to an angel of the Lord.  In Rev.22:16, it specifically says Jesus gave this revelation through “his angel”.  Who this angel is specifically is not revealed.  The angel mentioned by name in Revelation is Michael, meaning “who is like God?” in Rev. 12:7.</a:t>
            </a:r>
            <a:endParaRPr lang="en-US" dirty="0"/>
          </a:p>
          <a:p>
            <a:pPr marL="0" indent="0">
              <a:buNone/>
            </a:pPr>
            <a:endParaRPr lang="en-US" dirty="0"/>
          </a:p>
        </p:txBody>
      </p:sp>
    </p:spTree>
    <p:extLst>
      <p:ext uri="{BB962C8B-B14F-4D97-AF65-F5344CB8AC3E}">
        <p14:creationId xmlns:p14="http://schemas.microsoft.com/office/powerpoint/2010/main" val="1935325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Throughout Revelation, angels play an important part in mediating the message.</a:t>
            </a:r>
          </a:p>
          <a:p>
            <a:pPr marL="0" indent="0">
              <a:buNone/>
            </a:pPr>
            <a:r>
              <a:rPr lang="en-US" sz="3600" dirty="0" smtClean="0"/>
              <a:t>Brighton p. 38.  “They help in the mediation by leading and attending John through his visions.  They help in the interpretation of the visions.  They also help John to focus on what is important in a particular vision.  And they answer John’s questions concerning something within a vision (5:2).”</a:t>
            </a:r>
            <a:endParaRPr lang="en-US" sz="3600" dirty="0"/>
          </a:p>
        </p:txBody>
      </p:sp>
    </p:spTree>
    <p:extLst>
      <p:ext uri="{BB962C8B-B14F-4D97-AF65-F5344CB8AC3E}">
        <p14:creationId xmlns:p14="http://schemas.microsoft.com/office/powerpoint/2010/main" val="3198069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20000"/>
          </a:bodyPr>
          <a:lstStyle/>
          <a:p>
            <a:pPr marL="0" indent="0">
              <a:buNone/>
            </a:pPr>
            <a:r>
              <a:rPr lang="en-US" dirty="0"/>
              <a:t>v.2-This John had </a:t>
            </a:r>
            <a:r>
              <a:rPr lang="en-US" dirty="0" smtClean="0"/>
              <a:t>been </a:t>
            </a:r>
            <a:r>
              <a:rPr lang="en-US" dirty="0"/>
              <a:t>bearing witness to the word of God and was being a witness to all that He had seen about Jesus Christ.  </a:t>
            </a:r>
          </a:p>
          <a:p>
            <a:pPr marL="0" indent="0">
              <a:buNone/>
            </a:pPr>
            <a:r>
              <a:rPr lang="en-US" b="1" dirty="0" err="1">
                <a:latin typeface="Bwgrkl"/>
              </a:rPr>
              <a:t>marture,w</a:t>
            </a:r>
            <a:r>
              <a:rPr lang="en-US" b="1" dirty="0">
                <a:latin typeface="Bwgrkl"/>
              </a:rPr>
              <a:t> </a:t>
            </a:r>
            <a:r>
              <a:rPr lang="en-US" b="1" dirty="0" smtClean="0">
                <a:latin typeface="Calibri" panose="020F0502020204030204" pitchFamily="34" charset="0"/>
                <a:cs typeface="Calibri" panose="020F0502020204030204" pitchFamily="34" charset="0"/>
              </a:rPr>
              <a:t>–</a:t>
            </a:r>
            <a:r>
              <a:rPr lang="en-US" dirty="0" smtClean="0">
                <a:latin typeface="Calibri" panose="020F0502020204030204" pitchFamily="34" charset="0"/>
                <a:cs typeface="Calibri" panose="020F0502020204030204" pitchFamily="34" charset="0"/>
              </a:rPr>
              <a:t>English word martyr comes from this word.</a:t>
            </a:r>
          </a:p>
          <a:p>
            <a:pPr marL="0" indent="0">
              <a:buNone/>
            </a:pPr>
            <a:r>
              <a:rPr lang="en-US" b="1" dirty="0" err="1" smtClean="0">
                <a:latin typeface="Bwgrkl"/>
              </a:rPr>
              <a:t>marturi,a</a:t>
            </a:r>
            <a:r>
              <a:rPr lang="en-US" b="1" dirty="0" smtClean="0">
                <a:latin typeface="Bwgrkl"/>
              </a:rPr>
              <a:t> </a:t>
            </a:r>
            <a:endParaRPr lang="en-US" dirty="0"/>
          </a:p>
          <a:p>
            <a:pPr marL="0" indent="0">
              <a:buNone/>
            </a:pPr>
            <a:r>
              <a:rPr lang="en-US" dirty="0"/>
              <a:t>T</a:t>
            </a:r>
            <a:r>
              <a:rPr lang="en-US" dirty="0" smtClean="0"/>
              <a:t>his </a:t>
            </a:r>
            <a:r>
              <a:rPr lang="en-US" dirty="0"/>
              <a:t>John has been testifying, being a witness to Christ.  Someone who could be trusted.  The John they knew.  </a:t>
            </a:r>
            <a:r>
              <a:rPr lang="en-US" dirty="0" smtClean="0"/>
              <a:t>We believe John had already wrote his Gospel by now and he had become a leader in the church.  We know he was a leader in the church in Jerusalem from (Acts 12:17, Gal. 2:9).  Church fathers then testify that John was in Ephesus before and after his exile on Patmos.  He was a theologian and bishop for the church there-Brighton p. 21.</a:t>
            </a:r>
            <a:endParaRPr lang="en-US" dirty="0"/>
          </a:p>
        </p:txBody>
      </p:sp>
    </p:spTree>
    <p:extLst>
      <p:ext uri="{BB962C8B-B14F-4D97-AF65-F5344CB8AC3E}">
        <p14:creationId xmlns:p14="http://schemas.microsoft.com/office/powerpoint/2010/main" val="113694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10000"/>
          </a:bodyPr>
          <a:lstStyle/>
          <a:p>
            <a:pPr marL="0" indent="0">
              <a:buNone/>
            </a:pPr>
            <a:r>
              <a:rPr lang="en-US" dirty="0"/>
              <a:t>v.3-important-“blessed are those who read it, hear it by actually listening, and then </a:t>
            </a:r>
            <a:r>
              <a:rPr lang="en-US" dirty="0" smtClean="0"/>
              <a:t>keep or obey it</a:t>
            </a:r>
            <a:r>
              <a:rPr lang="en-US" dirty="0"/>
              <a:t>.  Look at Psalm 1.   First of </a:t>
            </a:r>
            <a:r>
              <a:rPr lang="en-US" dirty="0" smtClean="0"/>
              <a:t>seven </a:t>
            </a:r>
            <a:r>
              <a:rPr lang="en-US" dirty="0"/>
              <a:t>beatitudes in Revelation.</a:t>
            </a:r>
          </a:p>
          <a:p>
            <a:pPr marL="0" indent="0">
              <a:buNone/>
            </a:pPr>
            <a:r>
              <a:rPr lang="en-US" dirty="0"/>
              <a:t>Why? Because the time is near or at hand. </a:t>
            </a:r>
            <a:endParaRPr lang="en-US" dirty="0" smtClean="0"/>
          </a:p>
          <a:p>
            <a:pPr marL="0" indent="0">
              <a:buNone/>
            </a:pPr>
            <a:r>
              <a:rPr lang="en-US" b="1" dirty="0" err="1">
                <a:latin typeface="Bwgrkl"/>
              </a:rPr>
              <a:t>maka,rioj</a:t>
            </a:r>
            <a:r>
              <a:rPr lang="en-US" b="1" dirty="0">
                <a:latin typeface="Bwgrkl"/>
              </a:rPr>
              <a:t> </a:t>
            </a:r>
            <a:r>
              <a:rPr lang="en-US" b="1" dirty="0" smtClean="0"/>
              <a:t>–</a:t>
            </a:r>
            <a:r>
              <a:rPr lang="en-US" dirty="0" smtClean="0"/>
              <a:t>Same word Jesus uses in his beatitudes in Matt. 5.  It pronounces a blessing upon the one who reads it.  Gibbs equates this word with saved.  This is repeated in 22:7.  </a:t>
            </a:r>
          </a:p>
          <a:p>
            <a:pPr marL="0" indent="0">
              <a:buNone/>
            </a:pPr>
            <a:r>
              <a:rPr lang="en-US" dirty="0" smtClean="0"/>
              <a:t>Read it-the Greek word can mean to read aloud in a public setting, such as worship or just devotionally.  </a:t>
            </a:r>
          </a:p>
          <a:p>
            <a:pPr marL="0" indent="0">
              <a:buNone/>
            </a:pPr>
            <a:r>
              <a:rPr lang="en-US" dirty="0" smtClean="0"/>
              <a:t>It is similar to Jesus’ words in Luke 11:28-</a:t>
            </a:r>
          </a:p>
          <a:p>
            <a:pPr marL="0" indent="0">
              <a:buNone/>
            </a:pPr>
            <a:r>
              <a:rPr lang="en-US" dirty="0" smtClean="0"/>
              <a:t>“Blessed rather are those who hear the word of God and keep or obey it.”- Different word however than Rev. 1:3</a:t>
            </a:r>
          </a:p>
          <a:p>
            <a:pPr marL="0" indent="0">
              <a:buNone/>
            </a:pPr>
            <a:r>
              <a:rPr lang="en-US" dirty="0" smtClean="0"/>
              <a:t>Greek word for “keep or observe” in Rev. 1:3 means “to persist in obedience.”-BDAG p. 1002.</a:t>
            </a:r>
            <a:endParaRPr lang="en-US" dirty="0"/>
          </a:p>
        </p:txBody>
      </p:sp>
    </p:spTree>
    <p:extLst>
      <p:ext uri="{BB962C8B-B14F-4D97-AF65-F5344CB8AC3E}">
        <p14:creationId xmlns:p14="http://schemas.microsoft.com/office/powerpoint/2010/main" val="258873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things to understand about Revelation</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1.  Purpose:  In the words of Prof. Brighton, “The purpose of the message of Revelation is therefore best summed up in this word: preparation.  The hearer and reader are to be ready for what is to come to pass.  It is a readiness that comes about through hearing the message.”-p. 6</a:t>
            </a:r>
            <a:endParaRPr lang="en-US" sz="3600" dirty="0"/>
          </a:p>
        </p:txBody>
      </p:sp>
    </p:spTree>
    <p:extLst>
      <p:ext uri="{BB962C8B-B14F-4D97-AF65-F5344CB8AC3E}">
        <p14:creationId xmlns:p14="http://schemas.microsoft.com/office/powerpoint/2010/main" val="4166648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20000"/>
          </a:bodyPr>
          <a:lstStyle/>
          <a:p>
            <a:pPr marL="0" indent="0">
              <a:buNone/>
            </a:pPr>
            <a:r>
              <a:rPr lang="en-US" dirty="0"/>
              <a:t>v.4-seven churches- These seven were located about 50 miles apart.  Forming a circle in Asia.  Map on p. </a:t>
            </a:r>
            <a:r>
              <a:rPr lang="en-US" dirty="0" smtClean="0"/>
              <a:t>2197 </a:t>
            </a:r>
            <a:r>
              <a:rPr lang="en-US" dirty="0"/>
              <a:t>in </a:t>
            </a:r>
            <a:r>
              <a:rPr lang="en-US" dirty="0" smtClean="0"/>
              <a:t>Lutheran Study </a:t>
            </a:r>
            <a:r>
              <a:rPr lang="en-US" dirty="0"/>
              <a:t>bible. </a:t>
            </a:r>
            <a:r>
              <a:rPr lang="en-US" dirty="0" smtClean="0"/>
              <a:t> It would make sense that they were addressed to them since John was an elder and bishop over the church in Ephesus and probably in that region.  It is where modern-day Turkey is located.</a:t>
            </a:r>
            <a:endParaRPr lang="en-US" dirty="0"/>
          </a:p>
          <a:p>
            <a:pPr marL="0" indent="0">
              <a:buNone/>
            </a:pPr>
            <a:r>
              <a:rPr lang="en-US" dirty="0" smtClean="0"/>
              <a:t>The </a:t>
            </a:r>
            <a:r>
              <a:rPr lang="en-US" dirty="0"/>
              <a:t>one who is- Exodus 3:14, John 1:18- ho own</a:t>
            </a:r>
            <a:r>
              <a:rPr lang="en-US" dirty="0" smtClean="0"/>
              <a:t>. Greek translation of Hebrew.  Read Brighton p. 39ff.</a:t>
            </a:r>
            <a:endParaRPr lang="en-US" dirty="0"/>
          </a:p>
          <a:p>
            <a:pPr marL="0" indent="0">
              <a:buNone/>
            </a:pPr>
            <a:r>
              <a:rPr lang="en-US" dirty="0"/>
              <a:t>Seven spirits- </a:t>
            </a:r>
            <a:r>
              <a:rPr lang="en-US" dirty="0" err="1"/>
              <a:t>Zech</a:t>
            </a:r>
            <a:r>
              <a:rPr lang="en-US" dirty="0"/>
              <a:t> 4:2, 10, Isaiah 11:2.  Have been interpreted as angels-In Jewish tradition, there were 7 archangels.  Also, there are the 7 angels of the 7 churches and the 7 angels with the 7 trumpets in Revelation 8:6-.  </a:t>
            </a:r>
          </a:p>
          <a:p>
            <a:pPr marL="0" indent="0">
              <a:buNone/>
            </a:pPr>
            <a:r>
              <a:rPr lang="en-US" dirty="0"/>
              <a:t>However, if John had meant angels, </a:t>
            </a:r>
            <a:r>
              <a:rPr lang="en-US" dirty="0" smtClean="0"/>
              <a:t>you would think he would have used that term.  Rather </a:t>
            </a:r>
            <a:r>
              <a:rPr lang="en-US" dirty="0"/>
              <a:t>it is a reference to the Spirit.  The sevenfold spirit-Isaiah 11:2.  However, spirits is in the plural.  7 lampstands and eyes in Zechariah 3:9-4:10</a:t>
            </a:r>
            <a:r>
              <a:rPr lang="en-US" dirty="0" smtClean="0"/>
              <a:t>.  Read Brighton p. 42.</a:t>
            </a:r>
            <a:endParaRPr lang="en-US" dirty="0"/>
          </a:p>
          <a:p>
            <a:pPr marL="0" indent="0">
              <a:buNone/>
            </a:pPr>
            <a:endParaRPr lang="en-US" dirty="0"/>
          </a:p>
        </p:txBody>
      </p:sp>
    </p:spTree>
    <p:extLst>
      <p:ext uri="{BB962C8B-B14F-4D97-AF65-F5344CB8AC3E}">
        <p14:creationId xmlns:p14="http://schemas.microsoft.com/office/powerpoint/2010/main" val="1161461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10000"/>
          </a:bodyPr>
          <a:lstStyle/>
          <a:p>
            <a:pPr marL="0" indent="0">
              <a:buNone/>
            </a:pPr>
            <a:r>
              <a:rPr lang="en-US" dirty="0"/>
              <a:t>v.5-the faithful witness-</a:t>
            </a:r>
            <a:r>
              <a:rPr lang="en-US" dirty="0" err="1"/>
              <a:t>martus</a:t>
            </a:r>
            <a:r>
              <a:rPr lang="en-US" dirty="0"/>
              <a:t>- of one whose witness or attestation ultimately leads to death (the background for the later technical usage ‘martyr’).  </a:t>
            </a:r>
          </a:p>
          <a:p>
            <a:pPr marL="0" indent="0">
              <a:buNone/>
            </a:pPr>
            <a:r>
              <a:rPr lang="en-US" dirty="0" smtClean="0"/>
              <a:t>The </a:t>
            </a:r>
            <a:r>
              <a:rPr lang="en-US" dirty="0"/>
              <a:t>firstborn-</a:t>
            </a:r>
            <a:r>
              <a:rPr lang="en-US" dirty="0" err="1"/>
              <a:t>prototoksis</a:t>
            </a:r>
            <a:r>
              <a:rPr lang="en-US" dirty="0"/>
              <a:t>-to come from-as a </a:t>
            </a:r>
            <a:r>
              <a:rPr lang="en-US" dirty="0" smtClean="0"/>
              <a:t>first born child </a:t>
            </a:r>
            <a:r>
              <a:rPr lang="en-US" dirty="0"/>
              <a:t>from a mother-Colossians </a:t>
            </a:r>
            <a:r>
              <a:rPr lang="en-US" dirty="0" smtClean="0"/>
              <a:t>1:15, 18  </a:t>
            </a:r>
            <a:r>
              <a:rPr lang="en-US" dirty="0"/>
              <a:t>David referred to </a:t>
            </a:r>
            <a:r>
              <a:rPr lang="en-US" dirty="0" smtClean="0"/>
              <a:t>the </a:t>
            </a:r>
            <a:r>
              <a:rPr lang="en-US" dirty="0"/>
              <a:t>firstborn of God in Psalm 89:27.  LXX Psalm 88:28. </a:t>
            </a:r>
            <a:r>
              <a:rPr lang="en-US" dirty="0" smtClean="0"/>
              <a:t> Jesus referred to this way in Matt. 1:25, Luke 2:7.  </a:t>
            </a:r>
          </a:p>
          <a:p>
            <a:pPr marL="0" indent="0">
              <a:buNone/>
            </a:pPr>
            <a:r>
              <a:rPr lang="en-US" b="1" dirty="0" err="1">
                <a:latin typeface="Bwgrkl"/>
              </a:rPr>
              <a:t>prwto,tokoj</a:t>
            </a:r>
            <a:r>
              <a:rPr lang="en-US" b="1" dirty="0">
                <a:latin typeface="Bwgrkl"/>
              </a:rPr>
              <a:t> </a:t>
            </a:r>
            <a:endParaRPr lang="en-US" b="1" dirty="0" smtClean="0">
              <a:latin typeface="Bwgrkl"/>
            </a:endParaRPr>
          </a:p>
          <a:p>
            <a:pPr marL="0" indent="0">
              <a:buNone/>
            </a:pPr>
            <a:r>
              <a:rPr lang="en-US" sz="3500" dirty="0" smtClean="0"/>
              <a:t>Firstborn of the dead-Colossians commentary p. 45, “As firstborn, Christ is not only the first to come back to life, but he is also the cause of the resurrection from the dead to eternal life..”</a:t>
            </a:r>
            <a:endParaRPr lang="en-US" sz="3500" dirty="0"/>
          </a:p>
          <a:p>
            <a:pPr marL="0" indent="0">
              <a:buNone/>
            </a:pPr>
            <a:endParaRPr lang="en-US" dirty="0"/>
          </a:p>
        </p:txBody>
      </p:sp>
    </p:spTree>
    <p:extLst>
      <p:ext uri="{BB962C8B-B14F-4D97-AF65-F5344CB8AC3E}">
        <p14:creationId xmlns:p14="http://schemas.microsoft.com/office/powerpoint/2010/main" val="2906252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“the ruler or the chief of the kings of earth.”</a:t>
            </a:r>
          </a:p>
          <a:p>
            <a:pPr marL="0" indent="0">
              <a:buNone/>
            </a:pPr>
            <a:r>
              <a:rPr lang="en-US" dirty="0" smtClean="0"/>
              <a:t>It is establishing Jesus’ reign over all, including all earthly kings.  It would something important to emphasize given the fact that devotion to the Caesar through oaths, calling him “lord and god”, was being insisted upon at the time.  </a:t>
            </a:r>
          </a:p>
          <a:p>
            <a:pPr marL="0" indent="0">
              <a:buNone/>
            </a:pPr>
            <a:r>
              <a:rPr lang="en-US" dirty="0" smtClean="0"/>
              <a:t>John reminds us later, Jesus is the king of kings and lord of lords-Rev. 17:14, 19:16.  </a:t>
            </a:r>
          </a:p>
          <a:p>
            <a:pPr marL="0" indent="0">
              <a:buNone/>
            </a:pPr>
            <a:r>
              <a:rPr lang="en-US" dirty="0" smtClean="0"/>
              <a:t>Jesus had said the kingdom of God was at hand with his coming-Mark 1:15, Luke 17:21.  Palm Sunday-Fulfilling Zechariah 9:9.  Goes back to Psalm </a:t>
            </a:r>
            <a:r>
              <a:rPr lang="en-US" smtClean="0"/>
              <a:t>89:26-29 again.</a:t>
            </a:r>
          </a:p>
        </p:txBody>
      </p:sp>
    </p:spTree>
    <p:extLst>
      <p:ext uri="{BB962C8B-B14F-4D97-AF65-F5344CB8AC3E}">
        <p14:creationId xmlns:p14="http://schemas.microsoft.com/office/powerpoint/2010/main" val="121678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92500" lnSpcReduction="10000"/>
          </a:bodyPr>
          <a:lstStyle/>
          <a:p>
            <a:pPr marL="0" indent="0">
              <a:buNone/>
            </a:pPr>
            <a:r>
              <a:rPr lang="en-US" dirty="0" smtClean="0"/>
              <a:t>“to the one who is loving us (agape)”</a:t>
            </a:r>
          </a:p>
          <a:p>
            <a:pPr marL="0" indent="0">
              <a:buNone/>
            </a:pPr>
            <a:r>
              <a:rPr lang="en-US" dirty="0" smtClean="0"/>
              <a:t>“and freed us or loosed us from our sins by his blood.”</a:t>
            </a:r>
          </a:p>
          <a:p>
            <a:pPr marL="0" indent="0">
              <a:buNone/>
            </a:pPr>
            <a:r>
              <a:rPr lang="en-US" dirty="0" smtClean="0"/>
              <a:t>The idea of loosing or freeing from our sins is found in Jesus’ teaching.  Such as in Matthew 16:19 where he says to Peter, “I will give you the keys to the kingdom of heaven, and whatever you bind on earth will be bound in heaven and whatever you loose on earth will be loosed in heaven.”  We believe and know that Jesus is talking about the offering and proclaiming of the forgiveness of sins through Christ.  We believe we as pastors exercise those keys when we proclaim the absolution in church.  </a:t>
            </a:r>
            <a:endParaRPr lang="en-US" dirty="0"/>
          </a:p>
        </p:txBody>
      </p:sp>
    </p:spTree>
    <p:extLst>
      <p:ext uri="{BB962C8B-B14F-4D97-AF65-F5344CB8AC3E}">
        <p14:creationId xmlns:p14="http://schemas.microsoft.com/office/powerpoint/2010/main" val="2684107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10000"/>
          </a:bodyPr>
          <a:lstStyle/>
          <a:p>
            <a:pPr marL="0" indent="0">
              <a:buNone/>
            </a:pPr>
            <a:r>
              <a:rPr lang="en-US" dirty="0" smtClean="0"/>
              <a:t>This is confirmed in Matthew 18 when it says, “Truly, I say to you, whatever you bind on earth shall be bound in heaven and whatever you loose on earth shall be loosed in heaven.”</a:t>
            </a:r>
          </a:p>
          <a:p>
            <a:pPr marL="0" indent="0">
              <a:buNone/>
            </a:pPr>
            <a:r>
              <a:rPr lang="en-US" dirty="0" smtClean="0"/>
              <a:t>The context is clearly withholding or offering forgiveness of sins for either those unrepentant or repentant over their sins.  </a:t>
            </a:r>
          </a:p>
          <a:p>
            <a:pPr marL="0" indent="0">
              <a:buNone/>
            </a:pPr>
            <a:r>
              <a:rPr lang="en-US" dirty="0" smtClean="0"/>
              <a:t>In Jesus, we are loosed from the bondage of the sins that would keep us wrapped in guilt and condemnation.  When we are forgiven in Christ, we are set free from those sins, loosed from their hold over our life.  </a:t>
            </a:r>
          </a:p>
          <a:p>
            <a:pPr marL="0" indent="0">
              <a:buNone/>
            </a:pPr>
            <a:r>
              <a:rPr lang="en-US" dirty="0" smtClean="0"/>
              <a:t>We have been loosed by the blood of Jesus.  </a:t>
            </a:r>
            <a:endParaRPr lang="en-US" dirty="0"/>
          </a:p>
        </p:txBody>
      </p:sp>
    </p:spTree>
    <p:extLst>
      <p:ext uri="{BB962C8B-B14F-4D97-AF65-F5344CB8AC3E}">
        <p14:creationId xmlns:p14="http://schemas.microsoft.com/office/powerpoint/2010/main" val="230101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Autofit/>
          </a:bodyPr>
          <a:lstStyle/>
          <a:p>
            <a:pPr marL="0" indent="0">
              <a:buNone/>
            </a:pPr>
            <a:r>
              <a:rPr lang="en-US" sz="3600" dirty="0" smtClean="0"/>
              <a:t>“And made us a kingdom”-it relates to v. 5. </a:t>
            </a:r>
          </a:p>
          <a:p>
            <a:pPr marL="0" indent="0">
              <a:buNone/>
            </a:pPr>
            <a:r>
              <a:rPr lang="en-US" sz="3600" dirty="0" smtClean="0"/>
              <a:t>Jesus came to bring the kingdom of God/heaven to earth.  He embodied the kingdom.  When we are brought into communion with Him through our baptism and faith, we have been made a part of His kingdom.  John proclaimed it.  Jesus proclaimed it.  Jesus said “the kingdom of heaven is like…”.  </a:t>
            </a:r>
          </a:p>
          <a:p>
            <a:pPr marL="0" indent="0">
              <a:buNone/>
            </a:pPr>
            <a:r>
              <a:rPr lang="en-US" sz="3600" dirty="0" smtClean="0"/>
              <a:t>Look at Luke 17:20-21; </a:t>
            </a:r>
            <a:endParaRPr lang="en-US" sz="3600" dirty="0"/>
          </a:p>
        </p:txBody>
      </p:sp>
    </p:spTree>
    <p:extLst>
      <p:ext uri="{BB962C8B-B14F-4D97-AF65-F5344CB8AC3E}">
        <p14:creationId xmlns:p14="http://schemas.microsoft.com/office/powerpoint/2010/main" val="726485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“priests of God and his Father”.</a:t>
            </a:r>
          </a:p>
          <a:p>
            <a:pPr marL="0" indent="0">
              <a:buNone/>
            </a:pPr>
            <a:r>
              <a:rPr lang="en-US" dirty="0" smtClean="0"/>
              <a:t>We have become a kingdom of priests.  Set apart servants to God.  </a:t>
            </a:r>
          </a:p>
          <a:p>
            <a:pPr marL="0" indent="0">
              <a:buNone/>
            </a:pPr>
            <a:r>
              <a:rPr lang="en-US" dirty="0" smtClean="0"/>
              <a:t>It echoes I Peter 2:9.  Related to I Peter 2:4-5, Romans 12:1.</a:t>
            </a:r>
          </a:p>
          <a:p>
            <a:pPr marL="0" indent="0">
              <a:buNone/>
            </a:pPr>
            <a:r>
              <a:rPr lang="en-US" dirty="0"/>
              <a:t>a royal or kingly priesthood-like Exodus 19:6.  Those who are go </a:t>
            </a:r>
            <a:r>
              <a:rPr lang="en-US" dirty="0" err="1"/>
              <a:t>between’s</a:t>
            </a:r>
            <a:r>
              <a:rPr lang="en-US" dirty="0"/>
              <a:t> between God and man.  Function as ministers to the Lord on </a:t>
            </a:r>
            <a:r>
              <a:rPr lang="en-US" dirty="0" smtClean="0"/>
              <a:t>earth. Christians </a:t>
            </a:r>
            <a:r>
              <a:rPr lang="en-US" dirty="0"/>
              <a:t>offer the sacrifices of prayer, praise, and thanksgiving. </a:t>
            </a:r>
          </a:p>
        </p:txBody>
      </p:sp>
    </p:spTree>
    <p:extLst>
      <p:ext uri="{BB962C8B-B14F-4D97-AF65-F5344CB8AC3E}">
        <p14:creationId xmlns:p14="http://schemas.microsoft.com/office/powerpoint/2010/main" val="3226660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marL="0" indent="0">
              <a:buNone/>
            </a:pPr>
            <a:r>
              <a:rPr lang="en-US" dirty="0" smtClean="0"/>
              <a:t>v. 7- “Behold”-always a marker word of importance</a:t>
            </a:r>
          </a:p>
          <a:p>
            <a:pPr marL="0" indent="0">
              <a:buNone/>
            </a:pPr>
            <a:r>
              <a:rPr lang="en-US" dirty="0" smtClean="0"/>
              <a:t>“he is coming on the clouds”-clouds-Acts 1:10-11-the angels said he will come back on the clouds.</a:t>
            </a:r>
          </a:p>
          <a:p>
            <a:pPr marL="0" indent="0">
              <a:buNone/>
            </a:pPr>
            <a:r>
              <a:rPr lang="en-US" dirty="0" smtClean="0"/>
              <a:t>Confirmed in I </a:t>
            </a:r>
            <a:r>
              <a:rPr lang="en-US" dirty="0"/>
              <a:t>Thessalonians 2:19, 4:17, Matthew 24:30, 26:64. </a:t>
            </a:r>
            <a:endParaRPr lang="en-US" dirty="0" smtClean="0"/>
          </a:p>
          <a:p>
            <a:pPr marL="0" indent="0">
              <a:buNone/>
            </a:pPr>
            <a:r>
              <a:rPr lang="en-US" dirty="0" smtClean="0"/>
              <a:t>“and every eye will see him”-Jesus will not be missed when he comes-Matt. 24:27- “as lightning…”, Matt. 24:30, Luke 21:27-28, Also Matt. 23:39, Philippians 2:10-11.</a:t>
            </a:r>
            <a:endParaRPr lang="en-US" dirty="0"/>
          </a:p>
        </p:txBody>
      </p:sp>
    </p:spTree>
    <p:extLst>
      <p:ext uri="{BB962C8B-B14F-4D97-AF65-F5344CB8AC3E}">
        <p14:creationId xmlns:p14="http://schemas.microsoft.com/office/powerpoint/2010/main" val="3323243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marL="0" indent="0">
              <a:buNone/>
            </a:pPr>
            <a:r>
              <a:rPr lang="en-US" sz="4000" dirty="0" smtClean="0"/>
              <a:t>“even the ones who pierced him”-</a:t>
            </a:r>
            <a:r>
              <a:rPr lang="en-US" sz="4000" dirty="0"/>
              <a:t>Pierced him-found in John 19:37.-same word-Allusion to Zechariah 12:10</a:t>
            </a:r>
            <a:r>
              <a:rPr lang="en-US" sz="4000" dirty="0" smtClean="0"/>
              <a:t>.</a:t>
            </a:r>
          </a:p>
          <a:p>
            <a:pPr marL="0" indent="0">
              <a:buNone/>
            </a:pPr>
            <a:r>
              <a:rPr lang="en-US" sz="4000" dirty="0" smtClean="0"/>
              <a:t>Jesus is still bearing the marks of his crucifixion-Rev. 5:6</a:t>
            </a:r>
          </a:p>
          <a:p>
            <a:pPr marL="0" indent="0">
              <a:buNone/>
            </a:pPr>
            <a:r>
              <a:rPr lang="en-US" sz="4000" dirty="0" smtClean="0"/>
              <a:t>Could be connection with Matt. 21:40-44.  They will be crushed by the stone they rejected.  </a:t>
            </a:r>
          </a:p>
          <a:p>
            <a:pPr marL="0" indent="0">
              <a:buNone/>
            </a:pPr>
            <a:r>
              <a:rPr lang="en-US" sz="4000" dirty="0" smtClean="0"/>
              <a:t>Similar in Isaiah 52:10, 60:14;Ps. 58:10-11</a:t>
            </a:r>
            <a:endParaRPr lang="en-US" sz="4000" dirty="0"/>
          </a:p>
          <a:p>
            <a:pPr marL="0" indent="0">
              <a:buNone/>
            </a:pPr>
            <a:endParaRPr lang="en-US" dirty="0"/>
          </a:p>
        </p:txBody>
      </p:sp>
    </p:spTree>
    <p:extLst>
      <p:ext uri="{BB962C8B-B14F-4D97-AF65-F5344CB8AC3E}">
        <p14:creationId xmlns:p14="http://schemas.microsoft.com/office/powerpoint/2010/main" val="1213458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a:t>All the nations will mourn-Matthew 24:30.-Some tears of joy, others out of fear and sadness. To beat one’s breast in mourning or repentance- beat one's breast, mourn Mt 11:17; 24:30; Lk 8:52; 23:27; </a:t>
            </a:r>
            <a:r>
              <a:rPr lang="en-US" sz="3600" dirty="0" err="1"/>
              <a:t>Rv</a:t>
            </a:r>
            <a:r>
              <a:rPr lang="en-US" sz="3600" dirty="0"/>
              <a:t> 1:7; 18:9</a:t>
            </a:r>
            <a:r>
              <a:rPr lang="en-US" sz="3600" dirty="0" smtClean="0"/>
              <a:t>.*</a:t>
            </a:r>
          </a:p>
          <a:p>
            <a:pPr marL="0" indent="0">
              <a:buNone/>
            </a:pPr>
            <a:r>
              <a:rPr lang="en-US" sz="3600" dirty="0" smtClean="0"/>
              <a:t>“every tribe of the earth”-No one will be left out of that day-Matt. 25:31ff, John 5:28-29.  Not even the dead.  </a:t>
            </a:r>
            <a:endParaRPr lang="en-US" sz="3600" dirty="0"/>
          </a:p>
        </p:txBody>
      </p:sp>
    </p:spTree>
    <p:extLst>
      <p:ext uri="{BB962C8B-B14F-4D97-AF65-F5344CB8AC3E}">
        <p14:creationId xmlns:p14="http://schemas.microsoft.com/office/powerpoint/2010/main" val="3892008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Its original purpose for the church of John’s day was to encourage the faithful to resist staunchly the demands of emperor worship.  He informs his readers that the final showdown between God and Satan is imminent.  Satan will increase his persecution of believers, but they must stand fast, even to death.  They are sealed against any spiritual harm and will soon be vindicated when Christ returns, when the wicked are forever destroyed, and when God’s people enter an eternity of glory and blessedness-From the Concordia Self Study Bible.</a:t>
            </a:r>
            <a:endParaRPr lang="en-US" dirty="0"/>
          </a:p>
        </p:txBody>
      </p:sp>
    </p:spTree>
    <p:extLst>
      <p:ext uri="{BB962C8B-B14F-4D97-AF65-F5344CB8AC3E}">
        <p14:creationId xmlns:p14="http://schemas.microsoft.com/office/powerpoint/2010/main" val="4276495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20000"/>
          </a:bodyPr>
          <a:lstStyle/>
          <a:p>
            <a:pPr marL="0" indent="0">
              <a:buNone/>
            </a:pPr>
            <a:r>
              <a:rPr lang="en-US" dirty="0"/>
              <a:t>ESV Revelation 1:8 "I am the Alpha and the Omega," says the Lord God, "who is and who was and who is to come, the Almighty."</a:t>
            </a:r>
          </a:p>
          <a:p>
            <a:pPr marL="0" indent="0">
              <a:buNone/>
            </a:pPr>
            <a:r>
              <a:rPr lang="en-US" dirty="0" smtClean="0"/>
              <a:t>Alpha and Omega-the 1</a:t>
            </a:r>
            <a:r>
              <a:rPr lang="en-US" baseline="30000" dirty="0" smtClean="0"/>
              <a:t>st</a:t>
            </a:r>
            <a:r>
              <a:rPr lang="en-US" dirty="0" smtClean="0"/>
              <a:t> and last letters of the Greek alphabet.</a:t>
            </a:r>
          </a:p>
          <a:p>
            <a:pPr marL="0" indent="0">
              <a:buNone/>
            </a:pPr>
            <a:r>
              <a:rPr lang="en-US" dirty="0" smtClean="0"/>
              <a:t>Read text note. </a:t>
            </a:r>
          </a:p>
          <a:p>
            <a:pPr marL="0" indent="0">
              <a:buNone/>
            </a:pPr>
            <a:r>
              <a:rPr lang="en-US" dirty="0" smtClean="0"/>
              <a:t>Repeated in 21:6 in reference to God the Father, 22:13 in reference to Jesus.  This demonstrates Jesus’ eternal divinity.</a:t>
            </a:r>
          </a:p>
          <a:p>
            <a:pPr marL="0" indent="0">
              <a:buNone/>
            </a:pPr>
            <a:r>
              <a:rPr lang="en-US" dirty="0" smtClean="0"/>
              <a:t>Repeats v. 4.</a:t>
            </a:r>
          </a:p>
          <a:p>
            <a:pPr marL="0" indent="0">
              <a:buNone/>
            </a:pPr>
            <a:r>
              <a:rPr lang="en-US" dirty="0" smtClean="0"/>
              <a:t>Almighty-a term used in reference to God only once in the NT outside of Revelation-2 Corinth. 6:18.  Used a lot in the LXX-Greek OT in the prophets in reference to the Lord</a:t>
            </a:r>
          </a:p>
          <a:p>
            <a:pPr marL="0" indent="0">
              <a:buNone/>
            </a:pPr>
            <a:endParaRPr lang="en-US" dirty="0"/>
          </a:p>
        </p:txBody>
      </p:sp>
    </p:spTree>
    <p:extLst>
      <p:ext uri="{BB962C8B-B14F-4D97-AF65-F5344CB8AC3E}">
        <p14:creationId xmlns:p14="http://schemas.microsoft.com/office/powerpoint/2010/main" val="4070695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v. 9- “I, John, your brother and partner in the tribulation and the kingdom and the patient endurance that are in Jesus”</a:t>
            </a:r>
          </a:p>
          <a:p>
            <a:pPr marL="0" indent="0">
              <a:buNone/>
            </a:pPr>
            <a:r>
              <a:rPr lang="en-US" dirty="0" smtClean="0"/>
              <a:t>Word partner can mean “participant.”  </a:t>
            </a:r>
          </a:p>
          <a:p>
            <a:pPr marL="0" indent="0">
              <a:buNone/>
            </a:pPr>
            <a:r>
              <a:rPr lang="en-US" sz="4400" b="1" dirty="0" err="1">
                <a:latin typeface="Bwgrkl"/>
              </a:rPr>
              <a:t>qli</a:t>
            </a:r>
            <a:r>
              <a:rPr lang="en-US" sz="4400" b="1" dirty="0">
                <a:latin typeface="Bwgrkl"/>
              </a:rPr>
              <a:t>/</a:t>
            </a:r>
            <a:r>
              <a:rPr lang="en-US" sz="4400" b="1" dirty="0" err="1">
                <a:latin typeface="Bwgrkl"/>
              </a:rPr>
              <a:t>yij</a:t>
            </a:r>
            <a:r>
              <a:rPr lang="en-US" dirty="0">
                <a:latin typeface="Arial"/>
              </a:rPr>
              <a:t>, </a:t>
            </a:r>
            <a:r>
              <a:rPr lang="en-US" sz="4400" b="1" dirty="0" err="1">
                <a:latin typeface="Bwgrkl"/>
              </a:rPr>
              <a:t>ewj</a:t>
            </a:r>
            <a:r>
              <a:rPr lang="en-US" dirty="0">
                <a:latin typeface="Arial"/>
              </a:rPr>
              <a:t>, </a:t>
            </a:r>
            <a:r>
              <a:rPr lang="en-US" sz="4400" b="1" dirty="0">
                <a:latin typeface="Bwgrkl"/>
              </a:rPr>
              <a:t>h` </a:t>
            </a:r>
            <a:r>
              <a:rPr lang="en-US" i="1" dirty="0">
                <a:latin typeface="Arial"/>
              </a:rPr>
              <a:t>oppression, affliction, tribulation </a:t>
            </a:r>
            <a:r>
              <a:rPr lang="en-US" u="sng" dirty="0">
                <a:solidFill>
                  <a:srgbClr val="01AA01"/>
                </a:solidFill>
                <a:latin typeface="Arial"/>
                <a:hlinkClick r:id="rId2"/>
              </a:rPr>
              <a:t>Mt 24:9</a:t>
            </a:r>
            <a:r>
              <a:rPr lang="en-US" dirty="0">
                <a:solidFill>
                  <a:srgbClr val="000000"/>
                </a:solidFill>
                <a:latin typeface="Arial"/>
                <a:hlinkClick r:id="rId2"/>
              </a:rPr>
              <a:t>, </a:t>
            </a:r>
            <a:r>
              <a:rPr lang="en-US" u="sng" dirty="0">
                <a:solidFill>
                  <a:srgbClr val="01AA01"/>
                </a:solidFill>
                <a:latin typeface="Arial"/>
                <a:hlinkClick r:id="rId3"/>
              </a:rPr>
              <a:t>21</a:t>
            </a:r>
            <a:r>
              <a:rPr lang="en-US" dirty="0">
                <a:solidFill>
                  <a:srgbClr val="000000"/>
                </a:solidFill>
                <a:latin typeface="Arial"/>
                <a:hlinkClick r:id="rId3"/>
              </a:rPr>
              <a:t>; </a:t>
            </a:r>
            <a:r>
              <a:rPr lang="en-US" u="sng" dirty="0">
                <a:solidFill>
                  <a:srgbClr val="01AA01"/>
                </a:solidFill>
                <a:latin typeface="Arial"/>
                <a:hlinkClick r:id="rId4"/>
              </a:rPr>
              <a:t>Ac 11:19</a:t>
            </a:r>
            <a:r>
              <a:rPr lang="en-US" dirty="0">
                <a:solidFill>
                  <a:srgbClr val="000000"/>
                </a:solidFill>
                <a:latin typeface="Arial"/>
                <a:hlinkClick r:id="rId4"/>
              </a:rPr>
              <a:t>; </a:t>
            </a:r>
            <a:r>
              <a:rPr lang="en-US" u="sng" dirty="0">
                <a:solidFill>
                  <a:srgbClr val="01AA01"/>
                </a:solidFill>
                <a:latin typeface="Arial"/>
                <a:hlinkClick r:id="rId5"/>
              </a:rPr>
              <a:t>Ro 12:12</a:t>
            </a:r>
            <a:r>
              <a:rPr lang="en-US" dirty="0">
                <a:solidFill>
                  <a:srgbClr val="000000"/>
                </a:solidFill>
                <a:latin typeface="Arial"/>
                <a:hlinkClick r:id="rId5"/>
              </a:rPr>
              <a:t>; </a:t>
            </a:r>
            <a:r>
              <a:rPr lang="en-US" u="sng" dirty="0">
                <a:solidFill>
                  <a:srgbClr val="01AA01"/>
                </a:solidFill>
                <a:latin typeface="Arial"/>
                <a:hlinkClick r:id="rId6"/>
              </a:rPr>
              <a:t>2 </a:t>
            </a:r>
            <a:r>
              <a:rPr lang="en-US" u="sng" dirty="0" err="1">
                <a:solidFill>
                  <a:srgbClr val="01AA01"/>
                </a:solidFill>
                <a:latin typeface="Arial"/>
                <a:hlinkClick r:id="rId6"/>
              </a:rPr>
              <a:t>Cor</a:t>
            </a:r>
            <a:r>
              <a:rPr lang="en-US" u="sng" dirty="0">
                <a:solidFill>
                  <a:srgbClr val="01AA01"/>
                </a:solidFill>
                <a:latin typeface="Arial"/>
                <a:hlinkClick r:id="rId6"/>
              </a:rPr>
              <a:t> 4:17</a:t>
            </a:r>
            <a:r>
              <a:rPr lang="en-US" dirty="0">
                <a:solidFill>
                  <a:srgbClr val="000000"/>
                </a:solidFill>
                <a:latin typeface="Arial"/>
                <a:hlinkClick r:id="rId6"/>
              </a:rPr>
              <a:t>; </a:t>
            </a:r>
            <a:r>
              <a:rPr lang="en-US" u="sng" dirty="0">
                <a:solidFill>
                  <a:srgbClr val="01AA01"/>
                </a:solidFill>
                <a:latin typeface="Arial"/>
                <a:hlinkClick r:id="rId7"/>
              </a:rPr>
              <a:t>Col 1:24</a:t>
            </a:r>
            <a:r>
              <a:rPr lang="en-US" dirty="0">
                <a:solidFill>
                  <a:srgbClr val="000000"/>
                </a:solidFill>
                <a:latin typeface="Arial"/>
                <a:hlinkClick r:id="rId7"/>
              </a:rPr>
              <a:t>; </a:t>
            </a:r>
            <a:r>
              <a:rPr lang="en-US" u="sng" dirty="0">
                <a:solidFill>
                  <a:srgbClr val="01AA01"/>
                </a:solidFill>
                <a:latin typeface="Arial"/>
                <a:hlinkClick r:id="rId8"/>
              </a:rPr>
              <a:t>2 </a:t>
            </a:r>
            <a:r>
              <a:rPr lang="en-US" u="sng" dirty="0" err="1">
                <a:solidFill>
                  <a:srgbClr val="01AA01"/>
                </a:solidFill>
                <a:latin typeface="Arial"/>
                <a:hlinkClick r:id="rId8"/>
              </a:rPr>
              <a:t>Th</a:t>
            </a:r>
            <a:r>
              <a:rPr lang="en-US" u="sng" dirty="0">
                <a:solidFill>
                  <a:srgbClr val="01AA01"/>
                </a:solidFill>
                <a:latin typeface="Arial"/>
                <a:hlinkClick r:id="rId8"/>
              </a:rPr>
              <a:t> 1:6</a:t>
            </a:r>
            <a:r>
              <a:rPr lang="en-US" dirty="0">
                <a:solidFill>
                  <a:srgbClr val="000000"/>
                </a:solidFill>
                <a:latin typeface="Arial"/>
                <a:hlinkClick r:id="rId8"/>
              </a:rPr>
              <a:t>; </a:t>
            </a:r>
            <a:r>
              <a:rPr lang="en-US" u="sng" dirty="0" err="1">
                <a:solidFill>
                  <a:srgbClr val="01AA01"/>
                </a:solidFill>
                <a:latin typeface="Arial"/>
                <a:hlinkClick r:id="rId9"/>
              </a:rPr>
              <a:t>Rv</a:t>
            </a:r>
            <a:r>
              <a:rPr lang="en-US" u="sng" dirty="0">
                <a:solidFill>
                  <a:srgbClr val="01AA01"/>
                </a:solidFill>
                <a:latin typeface="Arial"/>
                <a:hlinkClick r:id="rId9"/>
              </a:rPr>
              <a:t> 2:9</a:t>
            </a:r>
            <a:r>
              <a:rPr lang="en-US" dirty="0">
                <a:solidFill>
                  <a:srgbClr val="000000"/>
                </a:solidFill>
                <a:latin typeface="Arial"/>
                <a:hlinkClick r:id="rId9"/>
              </a:rPr>
              <a:t>, </a:t>
            </a:r>
            <a:r>
              <a:rPr lang="en-US" u="sng" dirty="0">
                <a:solidFill>
                  <a:srgbClr val="01AA01"/>
                </a:solidFill>
                <a:latin typeface="Arial"/>
                <a:hlinkClick r:id="rId10"/>
              </a:rPr>
              <a:t>22</a:t>
            </a:r>
            <a:r>
              <a:rPr lang="en-US" dirty="0">
                <a:solidFill>
                  <a:srgbClr val="000000"/>
                </a:solidFill>
                <a:latin typeface="Arial"/>
                <a:hlinkClick r:id="rId10"/>
              </a:rPr>
              <a:t>; </a:t>
            </a:r>
            <a:r>
              <a:rPr lang="en-US" u="sng" dirty="0">
                <a:solidFill>
                  <a:srgbClr val="01AA01"/>
                </a:solidFill>
                <a:latin typeface="Arial"/>
                <a:hlinkClick r:id="rId11"/>
              </a:rPr>
              <a:t>7:14</a:t>
            </a:r>
            <a:r>
              <a:rPr lang="en-US" dirty="0">
                <a:solidFill>
                  <a:srgbClr val="000000"/>
                </a:solidFill>
                <a:latin typeface="Arial"/>
                <a:hlinkClick r:id="rId11"/>
              </a:rPr>
              <a:t>. </a:t>
            </a:r>
            <a:r>
              <a:rPr lang="en-US" i="1" dirty="0">
                <a:solidFill>
                  <a:srgbClr val="000000"/>
                </a:solidFill>
                <a:latin typeface="Arial"/>
                <a:hlinkClick r:id="rId11"/>
              </a:rPr>
              <a:t>Difficult circumstances </a:t>
            </a:r>
            <a:r>
              <a:rPr lang="en-US" u="sng" dirty="0">
                <a:solidFill>
                  <a:srgbClr val="01AA01"/>
                </a:solidFill>
                <a:latin typeface="Arial"/>
                <a:hlinkClick r:id="rId12"/>
              </a:rPr>
              <a:t>2 </a:t>
            </a:r>
            <a:r>
              <a:rPr lang="en-US" u="sng" dirty="0" err="1">
                <a:solidFill>
                  <a:srgbClr val="01AA01"/>
                </a:solidFill>
                <a:latin typeface="Arial"/>
                <a:hlinkClick r:id="rId12"/>
              </a:rPr>
              <a:t>Cor</a:t>
            </a:r>
            <a:r>
              <a:rPr lang="en-US" u="sng" dirty="0">
                <a:solidFill>
                  <a:srgbClr val="01AA01"/>
                </a:solidFill>
                <a:latin typeface="Arial"/>
                <a:hlinkClick r:id="rId12"/>
              </a:rPr>
              <a:t> 8:13</a:t>
            </a:r>
            <a:r>
              <a:rPr lang="en-US" dirty="0">
                <a:solidFill>
                  <a:srgbClr val="000000"/>
                </a:solidFill>
                <a:latin typeface="Arial"/>
                <a:hlinkClick r:id="rId12"/>
              </a:rPr>
              <a:t>; </a:t>
            </a:r>
            <a:r>
              <a:rPr lang="en-US" u="sng" dirty="0" err="1">
                <a:solidFill>
                  <a:srgbClr val="01AA01"/>
                </a:solidFill>
                <a:latin typeface="Arial"/>
                <a:hlinkClick r:id="rId13"/>
              </a:rPr>
              <a:t>Js</a:t>
            </a:r>
            <a:r>
              <a:rPr lang="en-US" u="sng" dirty="0">
                <a:solidFill>
                  <a:srgbClr val="01AA01"/>
                </a:solidFill>
                <a:latin typeface="Arial"/>
                <a:hlinkClick r:id="rId13"/>
              </a:rPr>
              <a:t> 1:27</a:t>
            </a:r>
            <a:r>
              <a:rPr lang="en-US" dirty="0">
                <a:solidFill>
                  <a:srgbClr val="000000"/>
                </a:solidFill>
                <a:latin typeface="Arial"/>
                <a:hlinkClick r:id="rId13"/>
              </a:rPr>
              <a:t>. </a:t>
            </a:r>
            <a:r>
              <a:rPr lang="en-US" i="1" dirty="0">
                <a:solidFill>
                  <a:srgbClr val="000000"/>
                </a:solidFill>
                <a:latin typeface="Arial"/>
                <a:hlinkClick r:id="rId13"/>
              </a:rPr>
              <a:t>Trouble </a:t>
            </a:r>
            <a:r>
              <a:rPr lang="en-US" u="sng" dirty="0">
                <a:solidFill>
                  <a:srgbClr val="01AA01"/>
                </a:solidFill>
                <a:latin typeface="Arial"/>
                <a:hlinkClick r:id="rId14"/>
              </a:rPr>
              <a:t>2 </a:t>
            </a:r>
            <a:r>
              <a:rPr lang="en-US" u="sng" dirty="0" err="1">
                <a:solidFill>
                  <a:srgbClr val="01AA01"/>
                </a:solidFill>
                <a:latin typeface="Arial"/>
                <a:hlinkClick r:id="rId14"/>
              </a:rPr>
              <a:t>Cor</a:t>
            </a:r>
            <a:r>
              <a:rPr lang="en-US" u="sng" dirty="0">
                <a:solidFill>
                  <a:srgbClr val="01AA01"/>
                </a:solidFill>
                <a:latin typeface="Arial"/>
                <a:hlinkClick r:id="rId14"/>
              </a:rPr>
              <a:t> 2:4</a:t>
            </a:r>
            <a:r>
              <a:rPr lang="en-US" dirty="0">
                <a:solidFill>
                  <a:srgbClr val="000000"/>
                </a:solidFill>
                <a:latin typeface="Arial"/>
                <a:hlinkClick r:id="rId14"/>
              </a:rPr>
              <a:t>; </a:t>
            </a:r>
            <a:r>
              <a:rPr lang="en-US" u="sng" dirty="0">
                <a:solidFill>
                  <a:srgbClr val="01AA01"/>
                </a:solidFill>
                <a:latin typeface="Arial"/>
                <a:hlinkClick r:id="rId15"/>
              </a:rPr>
              <a:t>Phil 1:17</a:t>
            </a:r>
            <a:r>
              <a:rPr lang="en-US" dirty="0">
                <a:solidFill>
                  <a:srgbClr val="000000"/>
                </a:solidFill>
                <a:latin typeface="Arial"/>
                <a:hlinkClick r:id="rId15"/>
              </a:rPr>
              <a:t>. [</a:t>
            </a:r>
            <a:r>
              <a:rPr lang="en-US" dirty="0" err="1">
                <a:solidFill>
                  <a:srgbClr val="000000"/>
                </a:solidFill>
                <a:latin typeface="Arial"/>
                <a:hlinkClick r:id="rId15"/>
              </a:rPr>
              <a:t>pg</a:t>
            </a:r>
            <a:r>
              <a:rPr lang="en-US" dirty="0">
                <a:solidFill>
                  <a:srgbClr val="000000"/>
                </a:solidFill>
                <a:latin typeface="Arial"/>
                <a:hlinkClick r:id="rId15"/>
              </a:rPr>
              <a:t> 90] </a:t>
            </a:r>
            <a:endParaRPr lang="en-US" dirty="0"/>
          </a:p>
        </p:txBody>
      </p:sp>
    </p:spTree>
    <p:extLst>
      <p:ext uri="{BB962C8B-B14F-4D97-AF65-F5344CB8AC3E}">
        <p14:creationId xmlns:p14="http://schemas.microsoft.com/office/powerpoint/2010/main" val="2728784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Jesus said tribulation would come upon His church.  He uses this word in Matt. 24:9, 21, 29, John 16:33.</a:t>
            </a:r>
          </a:p>
          <a:p>
            <a:pPr marL="0" indent="0">
              <a:buNone/>
            </a:pPr>
            <a:r>
              <a:rPr lang="en-US" dirty="0" smtClean="0"/>
              <a:t>Luke uses this word in describing the tribulations or persecutions of the early church in Acts 11:19, 14:22, 20:23</a:t>
            </a:r>
          </a:p>
          <a:p>
            <a:pPr marL="0" indent="0">
              <a:buNone/>
            </a:pPr>
            <a:r>
              <a:rPr lang="en-US" dirty="0" smtClean="0"/>
              <a:t>Paul uses the word frequently to describe what he was experiencing-2 Corinth. 1:4ff, Romans 8:35, 2 Thess. 1:4, 6.</a:t>
            </a:r>
          </a:p>
          <a:p>
            <a:pPr marL="0" indent="0">
              <a:buNone/>
            </a:pPr>
            <a:r>
              <a:rPr lang="en-US" dirty="0" smtClean="0"/>
              <a:t>This is important for when it is used in Rev. 7:14.  </a:t>
            </a:r>
          </a:p>
          <a:p>
            <a:pPr marL="0" indent="0">
              <a:buNone/>
            </a:pPr>
            <a:r>
              <a:rPr lang="en-US" dirty="0" smtClean="0"/>
              <a:t>He was already describing the tribulation of the church in the 1</a:t>
            </a:r>
            <a:r>
              <a:rPr lang="en-US" baseline="30000" dirty="0" smtClean="0"/>
              <a:t>st</a:t>
            </a:r>
            <a:r>
              <a:rPr lang="en-US" dirty="0" smtClean="0"/>
              <a:t> century and beyond.  </a:t>
            </a:r>
            <a:endParaRPr lang="en-US" dirty="0"/>
          </a:p>
        </p:txBody>
      </p:sp>
    </p:spTree>
    <p:extLst>
      <p:ext uri="{BB962C8B-B14F-4D97-AF65-F5344CB8AC3E}">
        <p14:creationId xmlns:p14="http://schemas.microsoft.com/office/powerpoint/2010/main" val="2628941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Patient endurance-a word used a lot in Revelation, which is a theme of sorts.  </a:t>
            </a:r>
          </a:p>
          <a:p>
            <a:pPr marL="0" indent="0">
              <a:buNone/>
            </a:pPr>
            <a:r>
              <a:rPr lang="en-US" dirty="0" smtClean="0"/>
              <a:t>Used only twice in the Gospels-Luke 8:15, 21:19.</a:t>
            </a:r>
          </a:p>
          <a:p>
            <a:pPr marL="0" indent="0">
              <a:buNone/>
            </a:pPr>
            <a:r>
              <a:rPr lang="en-US" dirty="0" smtClean="0"/>
              <a:t>Look at Luke 21:19</a:t>
            </a:r>
          </a:p>
          <a:p>
            <a:pPr marL="0" indent="0">
              <a:buNone/>
            </a:pPr>
            <a:r>
              <a:rPr lang="en-US" dirty="0" smtClean="0"/>
              <a:t>Paul uses it frequently-Romans 5:3-4, 8:25, 2 Corinth. 1:6.</a:t>
            </a:r>
          </a:p>
          <a:p>
            <a:pPr marL="0" indent="0">
              <a:buNone/>
            </a:pPr>
            <a:r>
              <a:rPr lang="en-US" dirty="0" smtClean="0"/>
              <a:t>Can be translated “patience, perseverance endurance, steadfastness.”</a:t>
            </a:r>
          </a:p>
          <a:p>
            <a:pPr marL="0" indent="0">
              <a:buNone/>
            </a:pPr>
            <a:r>
              <a:rPr lang="en-US" dirty="0" smtClean="0"/>
              <a:t>BDAG- “the capacity to hold out or bear up in the face of difficulty”.</a:t>
            </a:r>
          </a:p>
          <a:p>
            <a:pPr marL="0" indent="0">
              <a:buNone/>
            </a:pPr>
            <a:r>
              <a:rPr lang="en-US" dirty="0" smtClean="0"/>
              <a:t>Used 7 times in Revelation.</a:t>
            </a:r>
            <a:endParaRPr lang="en-US" dirty="0"/>
          </a:p>
        </p:txBody>
      </p:sp>
    </p:spTree>
    <p:extLst>
      <p:ext uri="{BB962C8B-B14F-4D97-AF65-F5344CB8AC3E}">
        <p14:creationId xmlns:p14="http://schemas.microsoft.com/office/powerpoint/2010/main" val="2710455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smtClean="0"/>
              <a:t>It tells us “after being on the island, the one called Patmos account of the word of God and the testimony of Jesus.”</a:t>
            </a:r>
          </a:p>
          <a:p>
            <a:pPr marL="0" indent="0">
              <a:buNone/>
            </a:pPr>
            <a:r>
              <a:rPr lang="en-US" dirty="0" smtClean="0"/>
              <a:t>We aren’t actually told that John was there because he was imprisoned there, however we know according to the ancient historian Pliny that the island was used as a place of exile for the better class of offenders and suspects, especially under the black regime of Domitian and again under Diocletian.-</a:t>
            </a:r>
            <a:r>
              <a:rPr lang="en-US" dirty="0" err="1" smtClean="0"/>
              <a:t>Lenski</a:t>
            </a:r>
            <a:r>
              <a:rPr lang="en-US" dirty="0" smtClean="0"/>
              <a:t> p. 56.</a:t>
            </a:r>
          </a:p>
          <a:p>
            <a:pPr marL="0" indent="0">
              <a:buNone/>
            </a:pPr>
            <a:r>
              <a:rPr lang="en-US" dirty="0" err="1" smtClean="0"/>
              <a:t>Lenski</a:t>
            </a:r>
            <a:r>
              <a:rPr lang="en-US" dirty="0" smtClean="0"/>
              <a:t> argues there were too few people on the island for John to have been there just to evangelize.  He was probably there because of his “testimony”, “</a:t>
            </a:r>
            <a:r>
              <a:rPr lang="en-US" dirty="0" err="1" smtClean="0"/>
              <a:t>marturian</a:t>
            </a:r>
            <a:r>
              <a:rPr lang="en-US" dirty="0" smtClean="0"/>
              <a:t>” of Christ.  Same as v. 2.</a:t>
            </a:r>
            <a:endParaRPr lang="en-US" dirty="0"/>
          </a:p>
        </p:txBody>
      </p:sp>
    </p:spTree>
    <p:extLst>
      <p:ext uri="{BB962C8B-B14F-4D97-AF65-F5344CB8AC3E}">
        <p14:creationId xmlns:p14="http://schemas.microsoft.com/office/powerpoint/2010/main" val="12655754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“I was in the Spirit on the Lord’s day”-Sunday-Read text note. Similar to Ezekiel 3:12-15</a:t>
            </a:r>
          </a:p>
          <a:p>
            <a:pPr marL="0" indent="0">
              <a:buNone/>
            </a:pPr>
            <a:r>
              <a:rPr lang="en-US" dirty="0" smtClean="0"/>
              <a:t>“a great or mega voice as a trumpet”</a:t>
            </a:r>
          </a:p>
          <a:p>
            <a:pPr marL="0" indent="0">
              <a:buNone/>
            </a:pPr>
            <a:r>
              <a:rPr lang="en-US" dirty="0" smtClean="0"/>
              <a:t>Another theme in Revelation-something sounding like a trumpet or trumpet blasting is found in Rev. 1:10, 4:1, 8:2, 6, 13, 9:14.</a:t>
            </a:r>
          </a:p>
          <a:p>
            <a:pPr marL="0" indent="0">
              <a:buNone/>
            </a:pPr>
            <a:r>
              <a:rPr lang="en-US" dirty="0" smtClean="0"/>
              <a:t>Jesus said his coming would be announced with trumpets-Matt. 24:31.</a:t>
            </a:r>
          </a:p>
          <a:p>
            <a:pPr marL="0" indent="0">
              <a:buNone/>
            </a:pPr>
            <a:r>
              <a:rPr lang="en-US" dirty="0" smtClean="0"/>
              <a:t>Paul says Christ’s coming will be announced with trumpets-I Corinth. 15:52, I Thess. 4:16, </a:t>
            </a:r>
            <a:endParaRPr lang="en-US" dirty="0"/>
          </a:p>
        </p:txBody>
      </p:sp>
    </p:spTree>
    <p:extLst>
      <p:ext uri="{BB962C8B-B14F-4D97-AF65-F5344CB8AC3E}">
        <p14:creationId xmlns:p14="http://schemas.microsoft.com/office/powerpoint/2010/main" val="699561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pPr marL="0" indent="0">
              <a:buNone/>
            </a:pPr>
            <a:r>
              <a:rPr lang="en-US" dirty="0" smtClean="0"/>
              <a:t>v. 11-John is commanded to write what he sees in a book (</a:t>
            </a:r>
            <a:r>
              <a:rPr lang="en-US" dirty="0" err="1" smtClean="0"/>
              <a:t>biblion</a:t>
            </a:r>
            <a:r>
              <a:rPr lang="en-US" dirty="0" smtClean="0"/>
              <a:t>) and send it to those 7 churches.  Show map on p. 60 of Brighton.  </a:t>
            </a:r>
          </a:p>
          <a:p>
            <a:pPr marL="0" indent="0">
              <a:buNone/>
            </a:pPr>
            <a:r>
              <a:rPr lang="en-US" dirty="0" smtClean="0"/>
              <a:t>If John was a bishop and theologian in Ephesus, these were all churches nearby. </a:t>
            </a:r>
          </a:p>
          <a:p>
            <a:pPr marL="0" indent="0">
              <a:buNone/>
            </a:pPr>
            <a:r>
              <a:rPr lang="en-US" dirty="0" smtClean="0"/>
              <a:t>v. 12-golden lampstands-Reference to these lampstands occurs 6 times in Rev. 1:12, 13, 20, 2:1, 5, 11:4.</a:t>
            </a:r>
          </a:p>
          <a:p>
            <a:pPr marL="0" indent="0">
              <a:buNone/>
            </a:pPr>
            <a:r>
              <a:rPr lang="en-US" dirty="0" smtClean="0"/>
              <a:t>Lampstands were associated with the original tent of meeting and temple-Exodus 25:31ff, 35:14, 37:17-23, Leviticus 24:4.  The original golden lampstand was to hold 7 lamps to give light to the space in front of it.  </a:t>
            </a:r>
            <a:endParaRPr lang="en-US" dirty="0"/>
          </a:p>
        </p:txBody>
      </p:sp>
    </p:spTree>
    <p:extLst>
      <p:ext uri="{BB962C8B-B14F-4D97-AF65-F5344CB8AC3E}">
        <p14:creationId xmlns:p14="http://schemas.microsoft.com/office/powerpoint/2010/main" val="1942854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dirty="0" smtClean="0"/>
              <a:t>It is revealed in 1:20 that those seven lamps or lampstands represented the seven churches John was to sent this book of Revelation too.  </a:t>
            </a:r>
          </a:p>
          <a:p>
            <a:pPr marL="0" indent="0">
              <a:buNone/>
            </a:pPr>
            <a:r>
              <a:rPr lang="en-US" sz="4000" dirty="0" smtClean="0"/>
              <a:t>It could relate to Jesus’ words in Matt. 5:14-16.  The seven churches were to be lights to the world, cities on a hill.  </a:t>
            </a:r>
            <a:endParaRPr lang="en-US" sz="4000" dirty="0"/>
          </a:p>
        </p:txBody>
      </p:sp>
    </p:spTree>
    <p:extLst>
      <p:ext uri="{BB962C8B-B14F-4D97-AF65-F5344CB8AC3E}">
        <p14:creationId xmlns:p14="http://schemas.microsoft.com/office/powerpoint/2010/main" val="20754673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92500" lnSpcReduction="10000"/>
          </a:bodyPr>
          <a:lstStyle/>
          <a:p>
            <a:pPr marL="0" indent="0">
              <a:buNone/>
            </a:pPr>
            <a:r>
              <a:rPr lang="en-US" dirty="0" smtClean="0"/>
              <a:t>v.13- “one like a son of man”-This was the favorite self-designation of Jesus during His ministry.  </a:t>
            </a:r>
          </a:p>
          <a:p>
            <a:pPr marL="0" indent="0">
              <a:buNone/>
            </a:pPr>
            <a:r>
              <a:rPr lang="en-US" dirty="0"/>
              <a:t>It could be connected with Daniel </a:t>
            </a:r>
            <a:r>
              <a:rPr lang="en-US" dirty="0" smtClean="0"/>
              <a:t>7:13-14</a:t>
            </a:r>
            <a:endParaRPr lang="en-US" dirty="0"/>
          </a:p>
          <a:p>
            <a:pPr marL="0" indent="0">
              <a:buNone/>
            </a:pPr>
            <a:r>
              <a:rPr lang="en-US" dirty="0"/>
              <a:t>Represents the Ancient Days, identified as the </a:t>
            </a:r>
            <a:r>
              <a:rPr lang="en-US" dirty="0" err="1"/>
              <a:t>Annointed</a:t>
            </a:r>
            <a:r>
              <a:rPr lang="en-US" dirty="0"/>
              <a:t> One, light of the Gentiles in Jewish </a:t>
            </a:r>
            <a:r>
              <a:rPr lang="en-US" dirty="0" smtClean="0"/>
              <a:t>literature</a:t>
            </a:r>
          </a:p>
          <a:p>
            <a:pPr marL="0" indent="0">
              <a:buNone/>
            </a:pPr>
            <a:r>
              <a:rPr lang="en-US" dirty="0" smtClean="0"/>
              <a:t>Daniel commentary- “Jesus appropriates this term and the imagery of 7:13 for himself in the Gospels”-Mt. 24:30, 25:31, 26:64, Mark 13:26, 14:62, Luke 21:27. –p. 356</a:t>
            </a:r>
          </a:p>
          <a:p>
            <a:pPr marL="0" indent="0">
              <a:buNone/>
            </a:pPr>
            <a:r>
              <a:rPr lang="en-US" dirty="0" smtClean="0"/>
              <a:t>“The identification of the Son of Man as the Messiah is the most ancient interpretation among both Christians and Jews.”-p. 356 </a:t>
            </a:r>
            <a:endParaRPr lang="en-US" dirty="0"/>
          </a:p>
        </p:txBody>
      </p:sp>
    </p:spTree>
    <p:extLst>
      <p:ext uri="{BB962C8B-B14F-4D97-AF65-F5344CB8AC3E}">
        <p14:creationId xmlns:p14="http://schemas.microsoft.com/office/powerpoint/2010/main" val="8475988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The Daniel commentary notes- “There are several clear allusions in Revelation to Dan. 7:13-14, and they all understand this to be as messianic passage fulfilled in Jesus (Rev. 1:7, 13, 14:14).  The most important of these are Rev. 1:13 and 14:14, both of which use the phrase “one like a Son of Man”, an exact Greek translation of the Aramaic “one like a Son of Man” in Daniel 7:13.”-p. 357</a:t>
            </a:r>
          </a:p>
          <a:p>
            <a:pPr marL="0" indent="0">
              <a:buNone/>
            </a:pPr>
            <a:r>
              <a:rPr lang="en-US" dirty="0" smtClean="0"/>
              <a:t>Brighton confirms that this is a reference to John seeing Jesus in His heavenly glory-p. 49.</a:t>
            </a:r>
            <a:endParaRPr lang="en-US" dirty="0"/>
          </a:p>
        </p:txBody>
      </p:sp>
    </p:spTree>
    <p:extLst>
      <p:ext uri="{BB962C8B-B14F-4D97-AF65-F5344CB8AC3E}">
        <p14:creationId xmlns:p14="http://schemas.microsoft.com/office/powerpoint/2010/main" val="3702930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sz="4000" dirty="0" smtClean="0"/>
              <a:t>2.  Author:  The Lord, but He uses John, the apostle of Jesus, the brother of James and son of Zebedee.  He is the same John who we believe wrote the Gospel of John and 1, 2, and 3 John.  </a:t>
            </a:r>
          </a:p>
          <a:p>
            <a:pPr marL="0" indent="0">
              <a:buNone/>
            </a:pPr>
            <a:r>
              <a:rPr lang="en-US" sz="4000" dirty="0" smtClean="0"/>
              <a:t>Four times the author of Revelation identifies himself as John (1:1, 4, 9, 22:8).  </a:t>
            </a:r>
          </a:p>
          <a:p>
            <a:pPr marL="0" indent="0">
              <a:buNone/>
            </a:pPr>
            <a:endParaRPr lang="en-US" dirty="0" smtClean="0"/>
          </a:p>
        </p:txBody>
      </p:sp>
    </p:spTree>
    <p:extLst>
      <p:ext uri="{BB962C8B-B14F-4D97-AF65-F5344CB8AC3E}">
        <p14:creationId xmlns:p14="http://schemas.microsoft.com/office/powerpoint/2010/main" val="16156299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248400"/>
          </a:xfrm>
        </p:spPr>
        <p:txBody>
          <a:bodyPr>
            <a:normAutofit fontScale="77500" lnSpcReduction="20000"/>
          </a:bodyPr>
          <a:lstStyle/>
          <a:p>
            <a:pPr marL="514350" indent="-514350">
              <a:buAutoNum type="arabicPeriod"/>
            </a:pPr>
            <a:r>
              <a:rPr lang="en-US" dirty="0" smtClean="0"/>
              <a:t>Long</a:t>
            </a:r>
            <a:r>
              <a:rPr lang="en-US" dirty="0"/>
              <a:t>, flowing robe- same word used in the OT for the stately garment of the high priest-Ex. 28:4.  Why is that significant?  Hebrews </a:t>
            </a:r>
            <a:r>
              <a:rPr lang="en-US" dirty="0" smtClean="0"/>
              <a:t>4:14-16</a:t>
            </a:r>
          </a:p>
          <a:p>
            <a:pPr marL="0" indent="0">
              <a:buNone/>
            </a:pPr>
            <a:r>
              <a:rPr lang="en-US" dirty="0" smtClean="0"/>
              <a:t>Same description of the man who visits Daniel in Daniel 10:5ff.  The man there is dressed in priestly robes-Steinmann p. 497.</a:t>
            </a:r>
            <a:endParaRPr lang="en-US" dirty="0"/>
          </a:p>
          <a:p>
            <a:pPr marL="0" indent="0">
              <a:buNone/>
            </a:pPr>
            <a:r>
              <a:rPr lang="en-US" dirty="0"/>
              <a:t>2.  Golden belt or sash- typical for this type of robe.  Indicated royalty.  </a:t>
            </a:r>
            <a:r>
              <a:rPr lang="en-US" dirty="0" smtClean="0"/>
              <a:t>Compare with </a:t>
            </a:r>
            <a:r>
              <a:rPr lang="en-US" dirty="0"/>
              <a:t>Daniel </a:t>
            </a:r>
            <a:r>
              <a:rPr lang="en-US" dirty="0" smtClean="0"/>
              <a:t>10:5, 7:13</a:t>
            </a:r>
            <a:endParaRPr lang="en-US" dirty="0"/>
          </a:p>
          <a:p>
            <a:pPr marL="0" indent="0">
              <a:buNone/>
            </a:pPr>
            <a:r>
              <a:rPr lang="en-US" dirty="0"/>
              <a:t>3.  Gray or white hair- sign of authority or respect- Lev. 19:32, Daniel </a:t>
            </a:r>
            <a:r>
              <a:rPr lang="en-US" dirty="0" smtClean="0"/>
              <a:t>7:9-14-Read Brighton p. 50</a:t>
            </a:r>
            <a:endParaRPr lang="en-US" dirty="0"/>
          </a:p>
          <a:p>
            <a:pPr marL="0" indent="0">
              <a:buNone/>
            </a:pPr>
            <a:r>
              <a:rPr lang="en-US" dirty="0"/>
              <a:t>4.  Eyes like a flaming fire- Dan. 10:6, </a:t>
            </a:r>
            <a:r>
              <a:rPr lang="en-US" dirty="0" smtClean="0"/>
              <a:t>7:9. Fire represents God.</a:t>
            </a:r>
            <a:endParaRPr lang="en-US" dirty="0"/>
          </a:p>
          <a:p>
            <a:pPr marL="0" indent="0">
              <a:buNone/>
            </a:pPr>
            <a:r>
              <a:rPr lang="en-US" dirty="0"/>
              <a:t>5.  Feet like fiery burnished brass- Dan. 10:6- represents a strength that conquers all enemies-Dan. </a:t>
            </a:r>
            <a:r>
              <a:rPr lang="en-US" dirty="0" smtClean="0"/>
              <a:t>2:33. Read Brighton p. 50</a:t>
            </a:r>
            <a:endParaRPr lang="en-US" dirty="0"/>
          </a:p>
          <a:p>
            <a:pPr marL="514350" indent="-514350">
              <a:buAutoNum type="arabicPeriod" startAt="6"/>
            </a:pPr>
            <a:r>
              <a:rPr lang="en-US" dirty="0" smtClean="0"/>
              <a:t>Voice- </a:t>
            </a:r>
            <a:r>
              <a:rPr lang="en-US" dirty="0"/>
              <a:t>like Dan. </a:t>
            </a:r>
            <a:r>
              <a:rPr lang="en-US" dirty="0" smtClean="0"/>
              <a:t>10:6</a:t>
            </a:r>
          </a:p>
          <a:p>
            <a:pPr marL="0" indent="0">
              <a:buNone/>
            </a:pPr>
            <a:r>
              <a:rPr lang="en-US" dirty="0" smtClean="0"/>
              <a:t>The Daniel Commentary clearly links this man in Daniel 10 as the pre-incarnate Christ and John’s description is probably meant to connect us to this man and what he does for Daniel and what he is now doing for John.  Show Figure 14.</a:t>
            </a:r>
            <a:endParaRPr lang="en-US" dirty="0"/>
          </a:p>
          <a:p>
            <a:pPr marL="0" indent="0">
              <a:buNone/>
            </a:pPr>
            <a:endParaRPr lang="en-US" dirty="0"/>
          </a:p>
        </p:txBody>
      </p:sp>
    </p:spTree>
    <p:extLst>
      <p:ext uri="{BB962C8B-B14F-4D97-AF65-F5344CB8AC3E}">
        <p14:creationId xmlns:p14="http://schemas.microsoft.com/office/powerpoint/2010/main" val="2261996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v. 16-He holds in his right hand seven stars-represent the angels of the seven churches (1:20).  Jesus will be accompanied with angels upon his return to earth and eternally glorified by them.  </a:t>
            </a:r>
          </a:p>
          <a:p>
            <a:pPr marL="0" indent="0">
              <a:buNone/>
            </a:pPr>
            <a:r>
              <a:rPr lang="en-US" dirty="0" smtClean="0"/>
              <a:t>Brighton- “The angels are also a reminder that the church is represented before God’s heavenly throne by angels, through whom God also protects his people on earth (Heb. 1:14, Mt. 18:10, 25:31).  But in particular, the angels represent the human messengers of Christ’s Word to his church.”-p. 51</a:t>
            </a:r>
          </a:p>
          <a:p>
            <a:pPr marL="0" indent="0">
              <a:buNone/>
            </a:pPr>
            <a:endParaRPr lang="en-US" dirty="0"/>
          </a:p>
        </p:txBody>
      </p:sp>
    </p:spTree>
    <p:extLst>
      <p:ext uri="{BB962C8B-B14F-4D97-AF65-F5344CB8AC3E}">
        <p14:creationId xmlns:p14="http://schemas.microsoft.com/office/powerpoint/2010/main" val="55518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err="1" smtClean="0"/>
              <a:t>Lenski</a:t>
            </a:r>
            <a:r>
              <a:rPr lang="en-US" dirty="0" smtClean="0"/>
              <a:t> argues that angel can’t literally mean here angelic being because how can John send these letters to angels?  He argues these angels represent symbolically the pastors or bishops of the seven churches.  He says, “they are distinguished from the churches as such (lampstands) and yet belong to them and in the seven letters are held responsible for the condition of their churches.  The word </a:t>
            </a:r>
            <a:r>
              <a:rPr lang="en-US" i="1" dirty="0" err="1" smtClean="0"/>
              <a:t>aggelos</a:t>
            </a:r>
            <a:r>
              <a:rPr lang="en-US" i="1" dirty="0" smtClean="0"/>
              <a:t> </a:t>
            </a:r>
            <a:r>
              <a:rPr lang="en-US" dirty="0" smtClean="0"/>
              <a:t>means, “messenger”; so the prophet mentioned in Haggai 1:13 and the priests in Malachi 2:7 are called angels (messengers) of the Lord.”-p. 68</a:t>
            </a:r>
            <a:endParaRPr lang="en-US" dirty="0"/>
          </a:p>
        </p:txBody>
      </p:sp>
    </p:spTree>
    <p:extLst>
      <p:ext uri="{BB962C8B-B14F-4D97-AF65-F5344CB8AC3E}">
        <p14:creationId xmlns:p14="http://schemas.microsoft.com/office/powerpoint/2010/main" val="28752398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smtClean="0"/>
              <a:t>v. 16-From his mouth came the sharp two-edge sword.</a:t>
            </a:r>
          </a:p>
          <a:p>
            <a:pPr marL="0" indent="0">
              <a:buNone/>
            </a:pPr>
            <a:r>
              <a:rPr lang="en-US" dirty="0" smtClean="0"/>
              <a:t>These allusions can come from the OT-Isaiah 11:4, 49:2, 27:1.  In Joshua 5:13-15, the “prince of Yahweh’s hosts” appears with a drawn sword.  </a:t>
            </a:r>
          </a:p>
          <a:p>
            <a:pPr marL="0" indent="0">
              <a:buNone/>
            </a:pPr>
            <a:r>
              <a:rPr lang="en-US" dirty="0" smtClean="0"/>
              <a:t>Other allusions to this in Revelation-2:16, 19:15.</a:t>
            </a:r>
          </a:p>
          <a:p>
            <a:pPr marL="0" indent="0">
              <a:buNone/>
            </a:pPr>
            <a:r>
              <a:rPr lang="en-US" dirty="0" smtClean="0"/>
              <a:t>It probably represents the word of judgment Jesus will speak against the unbelieving world in the Final Judgment.</a:t>
            </a:r>
          </a:p>
          <a:p>
            <a:pPr marL="0" indent="0">
              <a:buNone/>
            </a:pPr>
            <a:r>
              <a:rPr lang="en-US" dirty="0" smtClean="0"/>
              <a:t>Brighton- “The ‘two-edged sword’ indicates that the Son of Man will execute the judgment of God according to His Word (Heb. 4:12).”  Look at Heb. 4:12.  Look also at Is. 65:11-12.  Matt. 25:31ff.</a:t>
            </a:r>
            <a:endParaRPr lang="en-US" dirty="0"/>
          </a:p>
        </p:txBody>
      </p:sp>
    </p:spTree>
    <p:extLst>
      <p:ext uri="{BB962C8B-B14F-4D97-AF65-F5344CB8AC3E}">
        <p14:creationId xmlns:p14="http://schemas.microsoft.com/office/powerpoint/2010/main" val="23056573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v. 16-”And his face was like the sun shining in full strength.”</a:t>
            </a:r>
          </a:p>
          <a:p>
            <a:pPr marL="0" indent="0">
              <a:buNone/>
            </a:pPr>
            <a:r>
              <a:rPr lang="en-US" dirty="0" smtClean="0"/>
              <a:t>It might remind us of Jesus’ transfiguration.-Matt. 17:2.  Also connected with Daniel 10:6.</a:t>
            </a:r>
          </a:p>
          <a:p>
            <a:pPr marL="0" indent="0">
              <a:buNone/>
            </a:pPr>
            <a:r>
              <a:rPr lang="en-US" dirty="0" smtClean="0"/>
              <a:t>v. 17-Seeing the full glory of Jesus was probably so overwhelming for John that he can’t help but prostrate himself before him.  Similar reaction by Isaiah in Is. 6:5, Ezek. 1:28</a:t>
            </a:r>
          </a:p>
          <a:p>
            <a:pPr marL="0" indent="0">
              <a:buNone/>
            </a:pPr>
            <a:r>
              <a:rPr lang="en-US" dirty="0" smtClean="0"/>
              <a:t>Fear not-So frequently out of Jesus’ mouth and the pages of Scripture-Also connects with Daniel 10:10-12.  </a:t>
            </a:r>
          </a:p>
        </p:txBody>
      </p:sp>
    </p:spTree>
    <p:extLst>
      <p:ext uri="{BB962C8B-B14F-4D97-AF65-F5344CB8AC3E}">
        <p14:creationId xmlns:p14="http://schemas.microsoft.com/office/powerpoint/2010/main" val="10380909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smtClean="0"/>
              <a:t>v. 17-I am the first and the last-Rev. 2:8, 22:13.  Read Brighton p. 52ff.  A reflection of Is. 44:6 and 48:12.</a:t>
            </a:r>
          </a:p>
          <a:p>
            <a:pPr marL="0" indent="0">
              <a:buNone/>
            </a:pPr>
            <a:r>
              <a:rPr lang="en-US" dirty="0" smtClean="0"/>
              <a:t>v. 18-living one-Read Brighton p. 53.</a:t>
            </a:r>
          </a:p>
          <a:p>
            <a:pPr marL="0" indent="0">
              <a:buNone/>
            </a:pPr>
            <a:r>
              <a:rPr lang="en-US" dirty="0" smtClean="0"/>
              <a:t>The keys of Death and Hades-Keys mentioned by Jesus in Matt. 16:19-</a:t>
            </a:r>
          </a:p>
          <a:p>
            <a:pPr marL="0" indent="0">
              <a:buNone/>
            </a:pPr>
            <a:r>
              <a:rPr lang="en-US" dirty="0" smtClean="0"/>
              <a:t>This we believe represents the authority the Father gave to Jesus to forgive sins (loosing sins) or withhold sins (binding sins).  He has now given that authority to us as the church on earth carried out through Absolution or church discipline.</a:t>
            </a:r>
          </a:p>
          <a:p>
            <a:pPr marL="0" indent="0">
              <a:buNone/>
            </a:pPr>
            <a:endParaRPr lang="en-US" dirty="0"/>
          </a:p>
        </p:txBody>
      </p:sp>
    </p:spTree>
    <p:extLst>
      <p:ext uri="{BB962C8B-B14F-4D97-AF65-F5344CB8AC3E}">
        <p14:creationId xmlns:p14="http://schemas.microsoft.com/office/powerpoint/2010/main" val="7165950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marL="0" indent="0">
              <a:buNone/>
            </a:pPr>
            <a:r>
              <a:rPr lang="en-US" sz="3600" dirty="0" smtClean="0"/>
              <a:t>However, it represents that He has been given authority over Death and Hades.  Death will one day be swallowed up in His victory and thrown into the lake of fire-Rev. 20:13.  He has been given the keys to either bind or loose, to allow out or to shut in. I Corinthians 15:54-57.  </a:t>
            </a:r>
          </a:p>
          <a:p>
            <a:pPr marL="0" indent="0">
              <a:buNone/>
            </a:pPr>
            <a:r>
              <a:rPr lang="en-US" sz="3600" dirty="0" err="1" smtClean="0"/>
              <a:t>Lenski</a:t>
            </a:r>
            <a:r>
              <a:rPr lang="en-US" sz="3600" dirty="0" smtClean="0"/>
              <a:t>- “the keys is plural as it is in Matt. 18:19, in order to convey the idea that the double power is referred to, namely to keep from hell and to consign to hell, in Matthew to bind and to loose (John 20:23)….We thus say that Christ has the double power to save from and to consign to “the death” (this state) and the “hades” (this place).”-p. 74</a:t>
            </a:r>
          </a:p>
          <a:p>
            <a:pPr marL="0" indent="0">
              <a:buNone/>
            </a:pPr>
            <a:endParaRPr lang="en-US" dirty="0"/>
          </a:p>
        </p:txBody>
      </p:sp>
    </p:spTree>
    <p:extLst>
      <p:ext uri="{BB962C8B-B14F-4D97-AF65-F5344CB8AC3E}">
        <p14:creationId xmlns:p14="http://schemas.microsoft.com/office/powerpoint/2010/main" val="36233121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sz="3600" dirty="0"/>
              <a:t>The key of David is mentioned in 3:7-8, Similar in 3:20.  Read Brighton p. 91.  </a:t>
            </a:r>
          </a:p>
          <a:p>
            <a:pPr marL="0" indent="0">
              <a:buNone/>
            </a:pPr>
            <a:r>
              <a:rPr lang="en-US" sz="3600" dirty="0"/>
              <a:t>Keys are also used to bind in Rev. 9:1, 20:1</a:t>
            </a:r>
            <a:r>
              <a:rPr lang="en-US" sz="3600" dirty="0" smtClean="0"/>
              <a:t>.  Satan is bound by Christ.  </a:t>
            </a:r>
          </a:p>
          <a:p>
            <a:pPr marL="0" indent="0">
              <a:buNone/>
            </a:pPr>
            <a:r>
              <a:rPr lang="en-US" sz="3600" dirty="0" smtClean="0"/>
              <a:t>Read Brighton p. 48 on Hades.</a:t>
            </a:r>
            <a:endParaRPr lang="en-US" sz="3600" dirty="0"/>
          </a:p>
          <a:p>
            <a:pPr marL="0" indent="0">
              <a:buNone/>
            </a:pPr>
            <a:r>
              <a:rPr lang="en-US" sz="3600" dirty="0"/>
              <a:t>v.20-He reveals what the seven stars and lampstands represent.</a:t>
            </a:r>
          </a:p>
          <a:p>
            <a:pPr marL="0" indent="0">
              <a:buNone/>
            </a:pPr>
            <a:endParaRPr lang="en-US" dirty="0"/>
          </a:p>
        </p:txBody>
      </p:sp>
    </p:spTree>
    <p:extLst>
      <p:ext uri="{BB962C8B-B14F-4D97-AF65-F5344CB8AC3E}">
        <p14:creationId xmlns:p14="http://schemas.microsoft.com/office/powerpoint/2010/main" val="32714995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Revelation Chapter 2</a:t>
            </a:r>
            <a:endParaRPr lang="en-US" dirty="0"/>
          </a:p>
        </p:txBody>
      </p:sp>
      <p:sp>
        <p:nvSpPr>
          <p:cNvPr id="3" name="Content Placeholder 2"/>
          <p:cNvSpPr>
            <a:spLocks noGrp="1"/>
          </p:cNvSpPr>
          <p:nvPr>
            <p:ph idx="1"/>
          </p:nvPr>
        </p:nvSpPr>
        <p:spPr>
          <a:xfrm>
            <a:off x="457200" y="1066800"/>
            <a:ext cx="8229600" cy="5410200"/>
          </a:xfrm>
        </p:spPr>
        <p:txBody>
          <a:bodyPr>
            <a:normAutofit fontScale="92500" lnSpcReduction="20000"/>
          </a:bodyPr>
          <a:lstStyle/>
          <a:p>
            <a:pPr marL="0" indent="0">
              <a:buNone/>
            </a:pPr>
            <a:r>
              <a:rPr lang="en-US" dirty="0" smtClean="0"/>
              <a:t>2:1- “To the angel of the church in Ephesus write”</a:t>
            </a:r>
          </a:p>
          <a:p>
            <a:pPr marL="0" indent="0">
              <a:buNone/>
            </a:pPr>
            <a:r>
              <a:rPr lang="en-US" dirty="0"/>
              <a:t>Why addressed to the angel’s of the churches?  V. 1- not sure.  Read note on p. 18 of “Deceived by light</a:t>
            </a:r>
            <a:r>
              <a:rPr lang="en-US" dirty="0" smtClean="0"/>
              <a:t>”-The </a:t>
            </a:r>
            <a:r>
              <a:rPr lang="en-US" dirty="0"/>
              <a:t>word occurs 67 times in Revelation and always in reference to heavenly beings of a particular order.  Probably the same angels mentioned in Rev. 8:1-2.   Angels used all the time in Scripture for mediators between God and humanity.  Mt. Sinai, Jacob wrestling, burning bush, Lot, Jesus’ birth and resurrection</a:t>
            </a:r>
            <a:r>
              <a:rPr lang="en-US" dirty="0" smtClean="0"/>
              <a:t>.</a:t>
            </a:r>
          </a:p>
          <a:p>
            <a:pPr marL="0" indent="0">
              <a:buNone/>
            </a:pPr>
            <a:r>
              <a:rPr lang="en-US" dirty="0" smtClean="0"/>
              <a:t>Brighton argues that these angels are best to be understood as angelic beings keeping with the character of Revelation. –p 61</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387698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lnSpcReduction="10000"/>
          </a:bodyPr>
          <a:lstStyle/>
          <a:p>
            <a:pPr marL="0" indent="0">
              <a:buNone/>
            </a:pPr>
            <a:r>
              <a:rPr lang="en-US" dirty="0" err="1" smtClean="0"/>
              <a:t>Lenski</a:t>
            </a:r>
            <a:r>
              <a:rPr lang="en-US" dirty="0" smtClean="0"/>
              <a:t> however argues that angel can’t literally mean angelic being because how can John send these letters to angels?  He argues these angels represent symbolically the pastors/bishops/elders of the seven churches.  He says, “they are distinguished from the churches as such (lampstands) and yet belong to them and in the seven letters are held responsible for the condition of their churches.  The word </a:t>
            </a:r>
            <a:r>
              <a:rPr lang="en-US" i="1" dirty="0" err="1" smtClean="0"/>
              <a:t>aggelos</a:t>
            </a:r>
            <a:r>
              <a:rPr lang="en-US" i="1" dirty="0" smtClean="0"/>
              <a:t> </a:t>
            </a:r>
            <a:r>
              <a:rPr lang="en-US" dirty="0" smtClean="0"/>
              <a:t>means, “messenger”; so the prophet mentioned in Haggai 1:13 and the priests in Malachi 2:7 are called angels (messengers) of the Lord.”-p. 68</a:t>
            </a:r>
            <a:endParaRPr lang="en-US" dirty="0"/>
          </a:p>
        </p:txBody>
      </p:sp>
    </p:spTree>
    <p:extLst>
      <p:ext uri="{BB962C8B-B14F-4D97-AF65-F5344CB8AC3E}">
        <p14:creationId xmlns:p14="http://schemas.microsoft.com/office/powerpoint/2010/main" val="1396767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85000" lnSpcReduction="20000"/>
          </a:bodyPr>
          <a:lstStyle/>
          <a:p>
            <a:pPr marL="0" indent="0">
              <a:buNone/>
            </a:pPr>
            <a:r>
              <a:rPr lang="en-US" dirty="0" smtClean="0"/>
              <a:t>Early Church Fathers attested to this John being the writer of this Revelation.</a:t>
            </a:r>
          </a:p>
          <a:p>
            <a:pPr marL="0" indent="0">
              <a:buNone/>
            </a:pPr>
            <a:r>
              <a:rPr lang="en-US" dirty="0"/>
              <a:t>Irenaeus, an early church father, who lived in the 100’s A.D. attributes it to this John even testifying that it was written near the end of the reign of the Roman emperor </a:t>
            </a:r>
            <a:r>
              <a:rPr lang="en-US" dirty="0" smtClean="0"/>
              <a:t>Domitian, a </a:t>
            </a:r>
            <a:r>
              <a:rPr lang="en-US" dirty="0"/>
              <a:t>terrible persecutor of the church.  Probably received the information from Polycarp, who was a contemporary of John’s.  Clement of Alexandria (150-215 A.D.) and Justin Martyr (100-165) each testify to John as well.   Also, the fact that </a:t>
            </a:r>
            <a:r>
              <a:rPr lang="en-US" dirty="0" smtClean="0"/>
              <a:t>he </a:t>
            </a:r>
            <a:r>
              <a:rPr lang="en-US" dirty="0"/>
              <a:t>simply introduces himself as John shows that he must have been known by the church and lived into the late 1</a:t>
            </a:r>
            <a:r>
              <a:rPr lang="en-US" baseline="30000" dirty="0"/>
              <a:t>st</a:t>
            </a:r>
            <a:r>
              <a:rPr lang="en-US" dirty="0"/>
              <a:t> century.   Also, John had witnessed Jesus’ whole ministry as well as his death and resurrection.  </a:t>
            </a:r>
            <a:endParaRPr lang="en-US" dirty="0" smtClean="0"/>
          </a:p>
          <a:p>
            <a:pPr marL="0" indent="0">
              <a:buNone/>
            </a:pPr>
            <a:r>
              <a:rPr lang="en-US" dirty="0" smtClean="0"/>
              <a:t>Quote: “No New Testament book, concludes Gerhard Maier, has a stronger or earlier tradition about its authorship than does Revelation”-An Introduction to the New Testament-p. 468</a:t>
            </a:r>
            <a:endParaRPr lang="en-US" dirty="0"/>
          </a:p>
          <a:p>
            <a:pPr marL="0" indent="0">
              <a:buNone/>
            </a:pPr>
            <a:endParaRPr lang="en-US" dirty="0"/>
          </a:p>
        </p:txBody>
      </p:sp>
    </p:spTree>
    <p:extLst>
      <p:ext uri="{BB962C8B-B14F-4D97-AF65-F5344CB8AC3E}">
        <p14:creationId xmlns:p14="http://schemas.microsoft.com/office/powerpoint/2010/main" val="22942851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marL="0" indent="0">
              <a:buNone/>
            </a:pPr>
            <a:r>
              <a:rPr lang="en-US" dirty="0" smtClean="0"/>
              <a:t>This does make the most sense to me given the fact that John is inspired to write this “in code” so to speak.  Many Christians probably had come to know that the word for angel can also mean “messenger”, therefore it was a way of referring to the  bishops in those churches without the outside world perhaps catching it if they read Revelation.  But ultimately, we aren’t sure whether Jesus meant actual angelic beings or leaders in the church.  </a:t>
            </a:r>
            <a:endParaRPr lang="en-US" dirty="0"/>
          </a:p>
        </p:txBody>
      </p:sp>
    </p:spTree>
    <p:extLst>
      <p:ext uri="{BB962C8B-B14F-4D97-AF65-F5344CB8AC3E}">
        <p14:creationId xmlns:p14="http://schemas.microsoft.com/office/powerpoint/2010/main" val="25278042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4400" dirty="0"/>
              <a:t>Purpose of the letters-To prepare the recipients for receiving and applying the message in the visions that begin in Chapter 4.  They are for preparation and encouragement and also a call to repentance.  Repentance prepared the heart for the message of Revelation.</a:t>
            </a:r>
          </a:p>
        </p:txBody>
      </p:sp>
    </p:spTree>
    <p:extLst>
      <p:ext uri="{BB962C8B-B14F-4D97-AF65-F5344CB8AC3E}">
        <p14:creationId xmlns:p14="http://schemas.microsoft.com/office/powerpoint/2010/main" val="37556593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marL="0" indent="0">
              <a:buNone/>
            </a:pPr>
            <a:r>
              <a:rPr lang="en-US" dirty="0"/>
              <a:t>Each follow a pattern- 1.  Address the angel  2.  Descriptive phrase to describe Christ.  3.  Addresses the work the church has been doing and its historical background.  Commends them at times   4.  Identifies sins in the church that need repenting or dangers they might fall into.  5.  Urges repentance or the removal of their church’s place with him.  6.  Followed by a promise of blessing to the one who repents, trusts, and conquers.  7.  Concludes with “those who have an ear, let him listen</a:t>
            </a:r>
            <a:r>
              <a:rPr lang="en-US" dirty="0" smtClean="0"/>
              <a:t>.”-Brighton p. 57</a:t>
            </a:r>
          </a:p>
          <a:p>
            <a:pPr marL="0" indent="0">
              <a:buNone/>
            </a:pPr>
            <a:r>
              <a:rPr lang="en-US" dirty="0" smtClean="0"/>
              <a:t>Brighton- “The end result of each letter is to direct the Christian’s attention and faith to a promised blessing.”-p. 57</a:t>
            </a:r>
            <a:endParaRPr lang="en-US" dirty="0"/>
          </a:p>
          <a:p>
            <a:pPr marL="0" indent="0">
              <a:buNone/>
            </a:pPr>
            <a:endParaRPr lang="en-US" dirty="0"/>
          </a:p>
          <a:p>
            <a:pPr marL="0" indent="0">
              <a:buNone/>
            </a:pPr>
            <a:r>
              <a:rPr lang="en-US" dirty="0"/>
              <a:t>Things to look for:  1.  The sins mentioned seem to have a progression or build on top of each other.  Getting worse  2.  The seven descriptions of Christ help give us a clearer picture of him. </a:t>
            </a:r>
          </a:p>
        </p:txBody>
      </p:sp>
    </p:spTree>
    <p:extLst>
      <p:ext uri="{BB962C8B-B14F-4D97-AF65-F5344CB8AC3E}">
        <p14:creationId xmlns:p14="http://schemas.microsoft.com/office/powerpoint/2010/main" val="22433166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The language is making it clear that the figure described in 1:12-16 is the one speaking to the churches.  Holding the seven stars goes back to 1:16 and the one who is walks among the seven golden lampstands goes back to 1:13.</a:t>
            </a:r>
          </a:p>
          <a:p>
            <a:pPr marL="0" indent="0">
              <a:buNone/>
            </a:pPr>
            <a:r>
              <a:rPr lang="en-US" dirty="0" smtClean="0"/>
              <a:t>Walking in Scripture describes an intentional action, actively doing something.  Jesus is actively in the midst of His churches.  “Lo, I am with you always to the end of the age (Matt. 28:20).”  “Where two or three are gathered in my name, there am I among them (Matt. 18:20).”</a:t>
            </a:r>
            <a:endParaRPr lang="en-US" dirty="0"/>
          </a:p>
        </p:txBody>
      </p:sp>
    </p:spTree>
    <p:extLst>
      <p:ext uri="{BB962C8B-B14F-4D97-AF65-F5344CB8AC3E}">
        <p14:creationId xmlns:p14="http://schemas.microsoft.com/office/powerpoint/2010/main" val="30396125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v. 2-Jesus is revealing that He knows the church in Ephesus’ works, their toil and patient endurance.</a:t>
            </a:r>
          </a:p>
          <a:p>
            <a:pPr marL="0" indent="0">
              <a:buNone/>
            </a:pPr>
            <a:r>
              <a:rPr lang="en-US" dirty="0" smtClean="0"/>
              <a:t>Works-probably the ways they were serving him and the world around them.  </a:t>
            </a:r>
          </a:p>
          <a:p>
            <a:pPr marL="0" indent="0">
              <a:buNone/>
            </a:pPr>
            <a:r>
              <a:rPr lang="en-US" dirty="0" smtClean="0"/>
              <a:t>Toil-can be a word translated, “toil or trouble or difficulty (Gal. 6:17), but also labor (John 4:38, I Corinth. 15:58)” Only other time in Rev. is Rev. 14:13-Look at- “laborious work or burdens”</a:t>
            </a:r>
          </a:p>
          <a:p>
            <a:pPr marL="0" indent="0">
              <a:buNone/>
            </a:pPr>
            <a:endParaRPr lang="en-US" dirty="0"/>
          </a:p>
        </p:txBody>
      </p:sp>
    </p:spTree>
    <p:extLst>
      <p:ext uri="{BB962C8B-B14F-4D97-AF65-F5344CB8AC3E}">
        <p14:creationId xmlns:p14="http://schemas.microsoft.com/office/powerpoint/2010/main" val="24177827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a:t>Patient endurance-a theme in Revelation</a:t>
            </a:r>
            <a:r>
              <a:rPr lang="en-US" dirty="0" smtClean="0"/>
              <a:t>. 1</a:t>
            </a:r>
            <a:r>
              <a:rPr lang="en-US" baseline="30000" dirty="0" smtClean="0"/>
              <a:t>st</a:t>
            </a:r>
            <a:r>
              <a:rPr lang="en-US" dirty="0" smtClean="0"/>
              <a:t> used in 1:9.  [Covered then]</a:t>
            </a:r>
            <a:endParaRPr lang="en-US" dirty="0"/>
          </a:p>
          <a:p>
            <a:pPr marL="0" indent="0">
              <a:buNone/>
            </a:pPr>
            <a:r>
              <a:rPr lang="en-US" dirty="0"/>
              <a:t>Used only twice in the Gospels-Luke 8:15, 21:19.</a:t>
            </a:r>
          </a:p>
          <a:p>
            <a:pPr marL="0" indent="0">
              <a:buNone/>
            </a:pPr>
            <a:r>
              <a:rPr lang="en-US" dirty="0"/>
              <a:t>Look at Luke 21:19</a:t>
            </a:r>
          </a:p>
          <a:p>
            <a:pPr marL="0" indent="0">
              <a:buNone/>
            </a:pPr>
            <a:r>
              <a:rPr lang="en-US" dirty="0"/>
              <a:t>Paul uses it frequently-Romans 5:3-4, 8:25, 2 Corinth. 1:6.</a:t>
            </a:r>
          </a:p>
          <a:p>
            <a:pPr marL="0" indent="0">
              <a:buNone/>
            </a:pPr>
            <a:r>
              <a:rPr lang="en-US" dirty="0"/>
              <a:t>Can be translated “patience, perseverance endurance, steadfastness.”</a:t>
            </a:r>
          </a:p>
          <a:p>
            <a:pPr marL="0" indent="0">
              <a:buNone/>
            </a:pPr>
            <a:r>
              <a:rPr lang="en-US" dirty="0"/>
              <a:t>BDAG- “the capacity to hold out or bear up in the face of difficulty”.</a:t>
            </a:r>
          </a:p>
          <a:p>
            <a:pPr marL="0" indent="0">
              <a:buNone/>
            </a:pPr>
            <a:r>
              <a:rPr lang="en-US" dirty="0"/>
              <a:t>Used 7 times in Revelation.</a:t>
            </a:r>
          </a:p>
          <a:p>
            <a:pPr marL="0" indent="0">
              <a:buNone/>
            </a:pPr>
            <a:endParaRPr lang="en-US" dirty="0"/>
          </a:p>
        </p:txBody>
      </p:sp>
    </p:spTree>
    <p:extLst>
      <p:ext uri="{BB962C8B-B14F-4D97-AF65-F5344CB8AC3E}">
        <p14:creationId xmlns:p14="http://schemas.microsoft.com/office/powerpoint/2010/main" val="8930235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buNone/>
            </a:pPr>
            <a:r>
              <a:rPr lang="en-US" dirty="0" smtClean="0"/>
              <a:t>v.2- “you are not able to bear evil.”</a:t>
            </a:r>
          </a:p>
          <a:p>
            <a:pPr marL="0" indent="0">
              <a:buNone/>
            </a:pPr>
            <a:r>
              <a:rPr lang="en-US" dirty="0" smtClean="0"/>
              <a:t>The word for bear can mean “to bear patiently with, to put up with.”</a:t>
            </a:r>
          </a:p>
          <a:p>
            <a:pPr marL="0" indent="0">
              <a:buNone/>
            </a:pPr>
            <a:r>
              <a:rPr lang="en-US" dirty="0" smtClean="0"/>
              <a:t>“and have tested those who call themselves apostles and are not, and found them to be false.”</a:t>
            </a:r>
          </a:p>
          <a:p>
            <a:pPr marL="0" indent="0">
              <a:buNone/>
            </a:pPr>
            <a:r>
              <a:rPr lang="en-US" dirty="0" smtClean="0"/>
              <a:t>Jesus warned false teachers and prophets would arise-Matt. 24:5, 11.  </a:t>
            </a:r>
          </a:p>
          <a:p>
            <a:pPr marL="0" indent="0">
              <a:buNone/>
            </a:pPr>
            <a:r>
              <a:rPr lang="en-US" dirty="0" smtClean="0"/>
              <a:t>Paul addresses these “pseudo-apostles” in ( 2 Corinth. 11:4-5, 12-15, Gal. 1:6-9).  John’s letters warn about these as well-I John 4:1-3.  Specifically addressing </a:t>
            </a:r>
            <a:r>
              <a:rPr lang="en-US" i="1" dirty="0" err="1" smtClean="0"/>
              <a:t>docetists</a:t>
            </a:r>
            <a:r>
              <a:rPr lang="en-US" i="1" dirty="0" smtClean="0"/>
              <a:t>. </a:t>
            </a:r>
            <a:endParaRPr lang="en-US" dirty="0"/>
          </a:p>
        </p:txBody>
      </p:sp>
    </p:spTree>
    <p:extLst>
      <p:ext uri="{BB962C8B-B14F-4D97-AF65-F5344CB8AC3E}">
        <p14:creationId xmlns:p14="http://schemas.microsoft.com/office/powerpoint/2010/main" val="6881252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v</a:t>
            </a:r>
            <a:r>
              <a:rPr lang="en-US" sz="3600" dirty="0" smtClean="0"/>
              <a:t>. 3-Jesus knows their patient enduring (same word as v. 2) and their bearing up (same as v. 2) on behalf of my name, and that they have not grown weary (relates to the word for toil or labor).  They are remaining steadfast in their stand against the false apostles and their teachings and against the tribulations they were experiencing.  However….</a:t>
            </a:r>
            <a:endParaRPr lang="en-US" sz="3600" dirty="0"/>
          </a:p>
        </p:txBody>
      </p:sp>
    </p:spTree>
    <p:extLst>
      <p:ext uri="{BB962C8B-B14F-4D97-AF65-F5344CB8AC3E}">
        <p14:creationId xmlns:p14="http://schemas.microsoft.com/office/powerpoint/2010/main" val="22208057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dirty="0" smtClean="0"/>
              <a:t>v. 4- “but (</a:t>
            </a:r>
            <a:r>
              <a:rPr lang="en-US" dirty="0" err="1" smtClean="0"/>
              <a:t>alla</a:t>
            </a:r>
            <a:r>
              <a:rPr lang="en-US" dirty="0" smtClean="0"/>
              <a:t>) I am having this against you, that you have abandoned your first love.”</a:t>
            </a:r>
          </a:p>
          <a:p>
            <a:pPr marL="0" indent="0">
              <a:buNone/>
            </a:pPr>
            <a:r>
              <a:rPr lang="en-US" dirty="0" smtClean="0"/>
              <a:t>Read text note &amp; Brighton p. 68.</a:t>
            </a:r>
          </a:p>
          <a:p>
            <a:pPr marL="0" indent="0">
              <a:buNone/>
            </a:pPr>
            <a:r>
              <a:rPr lang="en-US" dirty="0" smtClean="0"/>
              <a:t>Perhaps they had begun to lose their zeal for sharing the love  and word of Christ with the world around them and with one another.  It was evidence of them losing their first love, perhaps of Christ being first importance in their life.  </a:t>
            </a:r>
          </a:p>
          <a:p>
            <a:pPr marL="0" indent="0">
              <a:buNone/>
            </a:pPr>
            <a:r>
              <a:rPr lang="en-US" dirty="0" err="1" smtClean="0"/>
              <a:t>Lenski</a:t>
            </a:r>
            <a:r>
              <a:rPr lang="en-US" dirty="0" smtClean="0"/>
              <a:t>- “the love here mentioned is not only love to the brethren, for this love and the love to Christ are never separate, the former is the evidence for the latter (I John 4:20).”</a:t>
            </a:r>
          </a:p>
        </p:txBody>
      </p:sp>
    </p:spTree>
    <p:extLst>
      <p:ext uri="{BB962C8B-B14F-4D97-AF65-F5344CB8AC3E}">
        <p14:creationId xmlns:p14="http://schemas.microsoft.com/office/powerpoint/2010/main" val="31574401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smtClean="0"/>
              <a:t>v. 5- “Remember (imperative) therefore from where you have fallen and repent (imperative) and do the first works (works you did at first), but if not, I will come to you and I will remove your lampstand out of its place, if you do not repent.”</a:t>
            </a:r>
          </a:p>
          <a:p>
            <a:pPr marL="0" indent="0">
              <a:buNone/>
            </a:pPr>
            <a:r>
              <a:rPr lang="en-US" dirty="0" smtClean="0"/>
              <a:t>Strong words by Jesus to His church.  They have fallen from their first works, their first love, so Jesus calls them to repentance over it.  Otherwise, if His church in its place is no longer bearing fruit for Him in its place, it will be removed.  </a:t>
            </a:r>
            <a:endParaRPr lang="en-US" dirty="0"/>
          </a:p>
        </p:txBody>
      </p:sp>
    </p:spTree>
    <p:extLst>
      <p:ext uri="{BB962C8B-B14F-4D97-AF65-F5344CB8AC3E}">
        <p14:creationId xmlns:p14="http://schemas.microsoft.com/office/powerpoint/2010/main" val="407215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3. Why read it?  </a:t>
            </a:r>
          </a:p>
          <a:p>
            <a:pPr marL="0" indent="0">
              <a:buNone/>
            </a:pPr>
            <a:r>
              <a:rPr lang="en-US" dirty="0" smtClean="0"/>
              <a:t>1.  Promise of Blessing to those who read it in Rev. 1:3 and 22:7</a:t>
            </a:r>
          </a:p>
          <a:p>
            <a:pPr marL="0" indent="0">
              <a:buNone/>
            </a:pPr>
            <a:r>
              <a:rPr lang="en-US" dirty="0" smtClean="0"/>
              <a:t>2.  Obviously, difficult to understand as a book of the Bible, but was meant for our encouragement and preparation as the church.</a:t>
            </a:r>
          </a:p>
          <a:p>
            <a:pPr marL="0" indent="0">
              <a:buNone/>
            </a:pPr>
            <a:r>
              <a:rPr lang="en-US" dirty="0" smtClean="0"/>
              <a:t>3.   As the last book of the Bible, it predicts the culmination of the story of salvation and contains the final instructions of Christ to His followers on earth.  It is thoroughly Christ-centered.</a:t>
            </a:r>
            <a:endParaRPr lang="en-US" dirty="0"/>
          </a:p>
        </p:txBody>
      </p:sp>
    </p:spTree>
    <p:extLst>
      <p:ext uri="{BB962C8B-B14F-4D97-AF65-F5344CB8AC3E}">
        <p14:creationId xmlns:p14="http://schemas.microsoft.com/office/powerpoint/2010/main" val="12007974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buNone/>
            </a:pPr>
            <a:r>
              <a:rPr lang="en-US" dirty="0" smtClean="0"/>
              <a:t>Interestingly, the ancient city of Ephesus no longer exists except in ruins found through archaeology.  In the 6</a:t>
            </a:r>
            <a:r>
              <a:rPr lang="en-US" baseline="30000" dirty="0" smtClean="0"/>
              <a:t>th</a:t>
            </a:r>
            <a:r>
              <a:rPr lang="en-US" dirty="0" smtClean="0"/>
              <a:t> century, a famous basilica was erected by the emperor Justinian in honor of St. John, who is believed to have died there, but by the Middle Ages, Ephesus was no longer useful as a port and fell into decline.  In 1090, it was conquered by the </a:t>
            </a:r>
            <a:r>
              <a:rPr lang="en-US" dirty="0" err="1" smtClean="0"/>
              <a:t>Seljugs</a:t>
            </a:r>
            <a:r>
              <a:rPr lang="en-US" dirty="0" smtClean="0"/>
              <a:t> (Muslims), but was a small town at that point.  After a brief renewal in the 14</a:t>
            </a:r>
            <a:r>
              <a:rPr lang="en-US" baseline="30000" dirty="0" smtClean="0"/>
              <a:t>th</a:t>
            </a:r>
            <a:r>
              <a:rPr lang="en-US" dirty="0" smtClean="0"/>
              <a:t> century, it was eventually deserted.  Where the ruins of the old church are found is currently a </a:t>
            </a:r>
            <a:r>
              <a:rPr lang="en-US" dirty="0" err="1" smtClean="0"/>
              <a:t>Seljug</a:t>
            </a:r>
            <a:r>
              <a:rPr lang="en-US" dirty="0" smtClean="0"/>
              <a:t> mosque dedicated in 1375.  (britannica.com). </a:t>
            </a:r>
          </a:p>
        </p:txBody>
      </p:sp>
    </p:spTree>
    <p:extLst>
      <p:ext uri="{BB962C8B-B14F-4D97-AF65-F5344CB8AC3E}">
        <p14:creationId xmlns:p14="http://schemas.microsoft.com/office/powerpoint/2010/main" val="6085836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77500" lnSpcReduction="20000"/>
          </a:bodyPr>
          <a:lstStyle/>
          <a:p>
            <a:pPr marL="0" indent="0">
              <a:buNone/>
            </a:pPr>
            <a:r>
              <a:rPr lang="en-US" dirty="0" smtClean="0"/>
              <a:t>They were called to repentance over losing perhaps their missional zeal and the faithfulness they had at first to Christ and His mission.  Acts 18-20 shows those first works and mission. Paul and Apollos preached there.  Look at Acts 19:8-10.</a:t>
            </a:r>
          </a:p>
          <a:p>
            <a:pPr marL="0" indent="0">
              <a:buNone/>
            </a:pPr>
            <a:r>
              <a:rPr lang="en-US" dirty="0" smtClean="0"/>
              <a:t>v. 6- “But (</a:t>
            </a:r>
            <a:r>
              <a:rPr lang="en-US" dirty="0" err="1" smtClean="0"/>
              <a:t>alla</a:t>
            </a:r>
            <a:r>
              <a:rPr lang="en-US" dirty="0" smtClean="0"/>
              <a:t>) you are having this: that you are hating or abhorring the works of the </a:t>
            </a:r>
            <a:r>
              <a:rPr lang="en-US" dirty="0" err="1" smtClean="0"/>
              <a:t>Nicolaitians</a:t>
            </a:r>
            <a:r>
              <a:rPr lang="en-US" dirty="0" smtClean="0"/>
              <a:t>, which I also abhor.”</a:t>
            </a:r>
            <a:endParaRPr lang="en-US" dirty="0"/>
          </a:p>
          <a:p>
            <a:pPr marL="0" indent="0">
              <a:buNone/>
            </a:pPr>
            <a:r>
              <a:rPr lang="en-US" dirty="0" err="1" smtClean="0"/>
              <a:t>Nicolaitians</a:t>
            </a:r>
            <a:r>
              <a:rPr lang="en-US" dirty="0" smtClean="0"/>
              <a:t>-followers </a:t>
            </a:r>
            <a:r>
              <a:rPr lang="en-US" dirty="0"/>
              <a:t>of </a:t>
            </a:r>
            <a:r>
              <a:rPr lang="en-US" dirty="0" err="1"/>
              <a:t>Nicolaos</a:t>
            </a:r>
            <a:r>
              <a:rPr lang="en-US" dirty="0"/>
              <a:t>-a sect at the time.  They claimed license for sensual sins.  I guess not long lasting, but existed at the time of the letter.  Also, very influential in Pergamum.  Tried to work out a compromise with the pagan society.  They apparently taught that spiritual liberty gave them sufficient leeway to practice idolatry and immorality.  </a:t>
            </a:r>
            <a:r>
              <a:rPr lang="en-US" dirty="0" smtClean="0"/>
              <a:t>(Antinomian). Tradition </a:t>
            </a:r>
            <a:r>
              <a:rPr lang="en-US" dirty="0"/>
              <a:t>goes that this man was a proselyte from Antioch who was one of the first seven deacons in the Jerusalem church (Acts 6:5), however the evidence is purely circumstantial.  The evidence is probably wrong because this group supposedly existed </a:t>
            </a:r>
            <a:r>
              <a:rPr lang="en-US" dirty="0" smtClean="0"/>
              <a:t>at a </a:t>
            </a:r>
            <a:r>
              <a:rPr lang="en-US" dirty="0"/>
              <a:t>much later time than when the deacon from Acts 6 lived. </a:t>
            </a:r>
          </a:p>
        </p:txBody>
      </p:sp>
    </p:spTree>
    <p:extLst>
      <p:ext uri="{BB962C8B-B14F-4D97-AF65-F5344CB8AC3E}">
        <p14:creationId xmlns:p14="http://schemas.microsoft.com/office/powerpoint/2010/main" val="22412957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marL="0" indent="0">
              <a:buNone/>
            </a:pPr>
            <a:r>
              <a:rPr lang="en-US" dirty="0" smtClean="0"/>
              <a:t>It seems the Ephesians were standing against this sect and speaking against its false teaching.  </a:t>
            </a:r>
          </a:p>
          <a:p>
            <a:pPr marL="0" indent="0">
              <a:buNone/>
            </a:pPr>
            <a:r>
              <a:rPr lang="en-US" dirty="0" smtClean="0"/>
              <a:t>v</a:t>
            </a:r>
            <a:r>
              <a:rPr lang="en-US" dirty="0"/>
              <a:t>. </a:t>
            </a:r>
            <a:r>
              <a:rPr lang="en-US" dirty="0" smtClean="0"/>
              <a:t>7- “He </a:t>
            </a:r>
            <a:r>
              <a:rPr lang="en-US" dirty="0"/>
              <a:t>who has an ear, let him hear what the Spirit says to the churches</a:t>
            </a:r>
            <a:r>
              <a:rPr lang="en-US" dirty="0" smtClean="0"/>
              <a:t>.”-found in each of the letters.</a:t>
            </a:r>
          </a:p>
          <a:p>
            <a:pPr marL="0" indent="0">
              <a:buNone/>
            </a:pPr>
            <a:r>
              <a:rPr lang="en-US" dirty="0" smtClean="0"/>
              <a:t>“to the one who conquers, I will grant to eat of the tree of life, which is in the paradise of God.”</a:t>
            </a:r>
          </a:p>
          <a:p>
            <a:pPr marL="0" indent="0">
              <a:buNone/>
            </a:pPr>
            <a:r>
              <a:rPr lang="en-US" dirty="0" smtClean="0"/>
              <a:t>“to the one who is victorious (</a:t>
            </a:r>
            <a:r>
              <a:rPr lang="en-US" dirty="0" err="1" smtClean="0"/>
              <a:t>vikonti</a:t>
            </a:r>
            <a:r>
              <a:rPr lang="en-US" dirty="0" smtClean="0"/>
              <a:t>)”-Found in all seven letters.  The one who conquers through Christ by faith.  Look at I John 5:4.</a:t>
            </a:r>
          </a:p>
          <a:p>
            <a:pPr marL="0" indent="0">
              <a:buNone/>
            </a:pPr>
            <a:r>
              <a:rPr lang="en-US" dirty="0" smtClean="0"/>
              <a:t>Remember this letter is a call for patient endurance.  He is saying to those who continue to endure against the darkness and cling to Jesus in faith, they will be granted to eat from the tree of life.  </a:t>
            </a:r>
            <a:endParaRPr lang="en-US" dirty="0"/>
          </a:p>
        </p:txBody>
      </p:sp>
    </p:spTree>
    <p:extLst>
      <p:ext uri="{BB962C8B-B14F-4D97-AF65-F5344CB8AC3E}">
        <p14:creationId xmlns:p14="http://schemas.microsoft.com/office/powerpoint/2010/main" val="40485781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Where does the tree of life show up?  In Revelation 22:2.  The tree or trees of life are found lining the river flowing from the throne of God.  This is in the future paradise of the new heaven and the new earth.  Revelation 20 depicts the final judgment.  Revelation 21 depicts the bride of the church, the New Jerusalem, now being presented to the Father to live in the new heaven and earth.  Look at Revelation 21:5-9.</a:t>
            </a:r>
            <a:endParaRPr lang="en-US" dirty="0"/>
          </a:p>
        </p:txBody>
      </p:sp>
    </p:spTree>
    <p:extLst>
      <p:ext uri="{BB962C8B-B14F-4D97-AF65-F5344CB8AC3E}">
        <p14:creationId xmlns:p14="http://schemas.microsoft.com/office/powerpoint/2010/main" val="15088531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Paradise- </a:t>
            </a:r>
            <a:r>
              <a:rPr lang="en-US" dirty="0"/>
              <a:t>only used 3 times in the NT.  Used in the Old Testament Septuagint for the Garden of Eden.  Literally, </a:t>
            </a:r>
            <a:r>
              <a:rPr lang="en-US" dirty="0" smtClean="0"/>
              <a:t>“a </a:t>
            </a:r>
            <a:r>
              <a:rPr lang="en-US" dirty="0"/>
              <a:t>pleasure garden.”  Luke 23:43, 2 Corinthians 12:4-caught up into paradise, and here.  In Jewish thought, it represented the abode of the righteous in the afterlife.  Looks ahead to Revelation </a:t>
            </a:r>
            <a:r>
              <a:rPr lang="en-US" dirty="0" smtClean="0"/>
              <a:t>22:1-2.</a:t>
            </a:r>
          </a:p>
          <a:p>
            <a:pPr marL="0" indent="0">
              <a:buNone/>
            </a:pPr>
            <a:r>
              <a:rPr lang="en-US" dirty="0" smtClean="0"/>
              <a:t>It is part of making all things new.  We are returning back to Eden.  The old is destroyed and a new creation is made modeled after the original creation for us to live in forever.  </a:t>
            </a:r>
            <a:endParaRPr lang="en-US" dirty="0"/>
          </a:p>
          <a:p>
            <a:pPr marL="0" indent="0">
              <a:buNone/>
            </a:pPr>
            <a:endParaRPr lang="en-US" dirty="0"/>
          </a:p>
        </p:txBody>
      </p:sp>
    </p:spTree>
    <p:extLst>
      <p:ext uri="{BB962C8B-B14F-4D97-AF65-F5344CB8AC3E}">
        <p14:creationId xmlns:p14="http://schemas.microsoft.com/office/powerpoint/2010/main" val="20848391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sz="3600" dirty="0" smtClean="0"/>
              <a:t>Smyrna-Read about Smyrna-Brighton p. 70</a:t>
            </a:r>
          </a:p>
          <a:p>
            <a:pPr marL="0" indent="0">
              <a:buNone/>
            </a:pPr>
            <a:r>
              <a:rPr lang="en-US" sz="3600" dirty="0" smtClean="0"/>
              <a:t>“the words of the first and last”-Goes back to 1:17.  </a:t>
            </a:r>
          </a:p>
          <a:p>
            <a:pPr marL="0" indent="0">
              <a:buNone/>
            </a:pPr>
            <a:r>
              <a:rPr lang="en-US" sz="3600" dirty="0" smtClean="0"/>
              <a:t>“Who died and came back to life”-Goes back to 1:5, 18.</a:t>
            </a:r>
          </a:p>
          <a:p>
            <a:pPr marL="0" indent="0">
              <a:buNone/>
            </a:pPr>
            <a:r>
              <a:rPr lang="en-US" sz="3600" dirty="0" smtClean="0"/>
              <a:t>v. 9-tribulation-already talked about this word-First used by John in 1:9.  There must have been persecution against the church in Smyrna or at least the fear of it.  </a:t>
            </a:r>
          </a:p>
          <a:p>
            <a:pPr marL="0" indent="0">
              <a:buNone/>
            </a:pPr>
            <a:r>
              <a:rPr lang="en-US" sz="3600" dirty="0" smtClean="0"/>
              <a:t>Your poverty-evidently a poor congregation monetarily, but rich in Christ (2 Corinthians 8:9).</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774317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buNone/>
            </a:pPr>
            <a:r>
              <a:rPr lang="en-US" dirty="0" smtClean="0"/>
              <a:t>“and the blasphemy of those who say that they are Jews and are not, but are a synagogue of Satan.”</a:t>
            </a:r>
          </a:p>
          <a:p>
            <a:pPr marL="0" indent="0">
              <a:buNone/>
            </a:pPr>
            <a:r>
              <a:rPr lang="en-US" dirty="0" smtClean="0"/>
              <a:t>In Revelation, blasphemy seems to mean “slanderous speech against God and his saints”-Brighton p. 70.</a:t>
            </a:r>
          </a:p>
          <a:p>
            <a:pPr marL="0" indent="0">
              <a:buNone/>
            </a:pPr>
            <a:r>
              <a:rPr lang="en-US" dirty="0"/>
              <a:t>Persecution from Jewish neighbors, some of whom had infiltrated the church.  They claimed they represented the true inherited faith of Abraham and Moses and the prophet, and not the Christians.  </a:t>
            </a:r>
          </a:p>
          <a:p>
            <a:pPr marL="0" indent="0">
              <a:buNone/>
            </a:pPr>
            <a:r>
              <a:rPr lang="en-US" dirty="0"/>
              <a:t>This is why Jesus describes them as a synagogue of Satan because of their lies.  </a:t>
            </a:r>
          </a:p>
          <a:p>
            <a:pPr marL="0" indent="0">
              <a:buNone/>
            </a:pPr>
            <a:endParaRPr lang="en-US" dirty="0"/>
          </a:p>
        </p:txBody>
      </p:sp>
    </p:spTree>
    <p:extLst>
      <p:ext uri="{BB962C8B-B14F-4D97-AF65-F5344CB8AC3E}">
        <p14:creationId xmlns:p14="http://schemas.microsoft.com/office/powerpoint/2010/main" val="14176586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dirty="0" smtClean="0"/>
              <a:t>v. 10- “and do not fear what you are about to suffer or experience.”</a:t>
            </a:r>
          </a:p>
          <a:p>
            <a:pPr marL="0" indent="0">
              <a:buNone/>
            </a:pPr>
            <a:r>
              <a:rPr lang="en-US" sz="4000" dirty="0" smtClean="0"/>
              <a:t>John reveals some of them are about to be thrown into prison.  John also reveals the duration of their tribulation. </a:t>
            </a:r>
          </a:p>
          <a:p>
            <a:pPr marL="0" indent="0">
              <a:buNone/>
            </a:pPr>
            <a:r>
              <a:rPr lang="en-US" sz="4000" dirty="0" smtClean="0"/>
              <a:t>Read about the number 10 in Brighton p. 71.</a:t>
            </a:r>
          </a:p>
        </p:txBody>
      </p:sp>
    </p:spTree>
    <p:extLst>
      <p:ext uri="{BB962C8B-B14F-4D97-AF65-F5344CB8AC3E}">
        <p14:creationId xmlns:p14="http://schemas.microsoft.com/office/powerpoint/2010/main" val="7501497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10000"/>
          </a:bodyPr>
          <a:lstStyle/>
          <a:p>
            <a:pPr marL="0" indent="0">
              <a:buNone/>
            </a:pPr>
            <a:r>
              <a:rPr lang="en-US" dirty="0" smtClean="0"/>
              <a:t>Brighton-p. 72-73- “The present tense imperative with the negative indicates that the Christians were already full of fear; they are being enjoined to ‘stop fearing.’  Therefore, the Lord Christ speaks his word of comfort.  He is aware that his people will suffer, even intensely.  But they are not to be afraid, for the time of their suffering is set by God.  To be afraid of the sufferings in persecution at the hands of people is fear misdirected, and as such it could open up the Christians to a weakening or even a loss of faith.  Fear of anything or anyone besides God is a sin that not only endangers faith, but can, unless repented of, lead to idolatry (e.g. offering worship to Caesar).”</a:t>
            </a:r>
            <a:endParaRPr lang="en-US" dirty="0"/>
          </a:p>
        </p:txBody>
      </p:sp>
    </p:spTree>
    <p:extLst>
      <p:ext uri="{BB962C8B-B14F-4D97-AF65-F5344CB8AC3E}">
        <p14:creationId xmlns:p14="http://schemas.microsoft.com/office/powerpoint/2010/main" val="34161870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7500" lnSpcReduction="20000"/>
          </a:bodyPr>
          <a:lstStyle/>
          <a:p>
            <a:pPr marL="0" indent="0">
              <a:buNone/>
            </a:pPr>
            <a:r>
              <a:rPr lang="en-US" sz="4800" dirty="0"/>
              <a:t>“Be faithful unto death”-</a:t>
            </a:r>
            <a:r>
              <a:rPr lang="en-US" sz="4800" dirty="0" smtClean="0"/>
              <a:t>imperative</a:t>
            </a:r>
          </a:p>
          <a:p>
            <a:pPr marL="0" indent="0">
              <a:buNone/>
            </a:pPr>
            <a:r>
              <a:rPr lang="en-US" sz="4800" dirty="0" smtClean="0"/>
              <a:t>“In this context, “faithful” refers to repentance and faith.”-Brighton p. 73.</a:t>
            </a:r>
            <a:endParaRPr lang="en-US" sz="4800" dirty="0"/>
          </a:p>
          <a:p>
            <a:pPr marL="0" indent="0">
              <a:buNone/>
            </a:pPr>
            <a:r>
              <a:rPr lang="en-US" sz="4800" dirty="0"/>
              <a:t>“And I will give you the crown of life.”-Notice who is giving it?  Crown-same word for crown as the crown of thorns placed on Jesus-represented royalty</a:t>
            </a:r>
            <a:r>
              <a:rPr lang="en-US" sz="4800" dirty="0" smtClean="0"/>
              <a:t>.</a:t>
            </a:r>
          </a:p>
          <a:p>
            <a:pPr marL="0" indent="0">
              <a:buNone/>
            </a:pPr>
            <a:r>
              <a:rPr lang="en-US" sz="4800" dirty="0" smtClean="0"/>
              <a:t>“Like the crowns given to victorious athletes (I Corin.9:25), ‘the crown of life’ is a symbol of victory-victory over fear, death, and the grave which results in the gift of eternal life.</a:t>
            </a:r>
            <a:endParaRPr lang="en-US" sz="4800" dirty="0"/>
          </a:p>
          <a:p>
            <a:pPr marL="0" indent="0">
              <a:buNone/>
            </a:pPr>
            <a:endParaRPr lang="en-US" dirty="0"/>
          </a:p>
        </p:txBody>
      </p:sp>
    </p:spTree>
    <p:extLst>
      <p:ext uri="{BB962C8B-B14F-4D97-AF65-F5344CB8AC3E}">
        <p14:creationId xmlns:p14="http://schemas.microsoft.com/office/powerpoint/2010/main" val="356706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marL="0" indent="0">
              <a:buNone/>
            </a:pPr>
            <a:r>
              <a:rPr lang="en-US" dirty="0" smtClean="0"/>
              <a:t>4. Why is it so different?</a:t>
            </a:r>
          </a:p>
          <a:p>
            <a:pPr marL="0" indent="0">
              <a:buNone/>
            </a:pPr>
            <a:r>
              <a:rPr lang="en-US" dirty="0" smtClean="0"/>
              <a:t>It is written in a style called Apocalyptic Literature. – This is why it is entitled the Apocalypse of John from the Greek word </a:t>
            </a:r>
            <a:r>
              <a:rPr lang="en-US" dirty="0" err="1" smtClean="0"/>
              <a:t>apokalypsis</a:t>
            </a:r>
            <a:r>
              <a:rPr lang="en-US" dirty="0" smtClean="0"/>
              <a:t>.  </a:t>
            </a:r>
          </a:p>
          <a:p>
            <a:pPr marL="0" indent="0">
              <a:buNone/>
            </a:pPr>
            <a:r>
              <a:rPr lang="en-US" dirty="0" smtClean="0"/>
              <a:t>It literally means, “the revealing, unveiling, or disclosing” of something divinely hidden, covered, or kept secret.  </a:t>
            </a:r>
          </a:p>
          <a:p>
            <a:pPr marL="0" indent="0">
              <a:buNone/>
            </a:pPr>
            <a:r>
              <a:rPr lang="en-US" dirty="0" smtClean="0"/>
              <a:t>Apocalyptic literature became popular 200 years before Christ until around 300 A.D., though examples appear as late as the 800’s A.D.  Really has its roots in the prophetic books of the Old Testament:  Daniel 7-12, Ezekiel 1-3, 38-39 and Zechariah 9-14 are the closest parallels.  Also, other books in the Catholic Bible, like I Enoch, the Book of Jubilees, 4 Ezra, and others. </a:t>
            </a:r>
          </a:p>
          <a:p>
            <a:pPr marL="0" indent="0">
              <a:buNone/>
            </a:pPr>
            <a:endParaRPr lang="en-US" dirty="0"/>
          </a:p>
        </p:txBody>
      </p:sp>
    </p:spTree>
    <p:extLst>
      <p:ext uri="{BB962C8B-B14F-4D97-AF65-F5344CB8AC3E}">
        <p14:creationId xmlns:p14="http://schemas.microsoft.com/office/powerpoint/2010/main" val="28710520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3600" dirty="0" smtClean="0"/>
              <a:t>This crown signifies our reigning with Christ in His heavenly kingdom.  St. Paul uses this word in 2 Tim. 4:8-crown of righteousness. Used in I Peter 5:4 and James 1:12.</a:t>
            </a:r>
          </a:p>
          <a:p>
            <a:pPr marL="0" indent="0">
              <a:buNone/>
            </a:pPr>
            <a:r>
              <a:rPr lang="en-US" sz="3600" dirty="0" smtClean="0"/>
              <a:t>Crowns worn frequently in Revelation-Jesus-14:14, the 24 elders-4:4, 10, the woman representing Christ’s church-12:1.  </a:t>
            </a:r>
          </a:p>
          <a:p>
            <a:pPr marL="0" indent="0">
              <a:buNone/>
            </a:pPr>
            <a:r>
              <a:rPr lang="en-US" sz="3600" dirty="0" smtClean="0"/>
              <a:t>The crown represents our eternal life through Christ.  </a:t>
            </a:r>
            <a:endParaRPr lang="en-US" sz="3600" dirty="0"/>
          </a:p>
        </p:txBody>
      </p:sp>
    </p:spTree>
    <p:extLst>
      <p:ext uri="{BB962C8B-B14F-4D97-AF65-F5344CB8AC3E}">
        <p14:creationId xmlns:p14="http://schemas.microsoft.com/office/powerpoint/2010/main" val="39085605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4000" dirty="0" smtClean="0"/>
              <a:t>“v. 11- “not hurt by the second death”</a:t>
            </a:r>
          </a:p>
          <a:p>
            <a:pPr marL="0" indent="0">
              <a:buNone/>
            </a:pPr>
            <a:r>
              <a:rPr lang="en-US" sz="4000" dirty="0" smtClean="0"/>
              <a:t>The Condemnation of the Final Judgment to the Lake of Fire-Rev. 20:14.</a:t>
            </a:r>
            <a:endParaRPr lang="en-US" sz="4000" dirty="0"/>
          </a:p>
        </p:txBody>
      </p:sp>
    </p:spTree>
    <p:extLst>
      <p:ext uri="{BB962C8B-B14F-4D97-AF65-F5344CB8AC3E}">
        <p14:creationId xmlns:p14="http://schemas.microsoft.com/office/powerpoint/2010/main" val="41542049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Pergamum-Read Brighton p. 74</a:t>
            </a:r>
          </a:p>
          <a:p>
            <a:pPr marL="0" indent="0">
              <a:buNone/>
            </a:pPr>
            <a:r>
              <a:rPr lang="en-US" dirty="0" smtClean="0"/>
              <a:t>The sharp-two edge sword-Goes back to the figure in 1:16.  Again, Hebrews 4:12.</a:t>
            </a:r>
          </a:p>
          <a:p>
            <a:pPr marL="0" indent="0">
              <a:buNone/>
            </a:pPr>
            <a:r>
              <a:rPr lang="en-US" dirty="0" smtClean="0"/>
              <a:t>Clearly Jesus-Referred to again in 19:15-16.  </a:t>
            </a:r>
          </a:p>
          <a:p>
            <a:pPr marL="0" indent="0">
              <a:buNone/>
            </a:pPr>
            <a:r>
              <a:rPr lang="en-US" dirty="0" smtClean="0"/>
              <a:t>The two edged sword represents the word of Christ, who rules in His Church by means of His Word.  It particularly represents the authority the Father has given His Son to judge.  Brighton- “When Jesus comes in Judgment at the End, the Son of man will bear this sword of judgment (19:15).”-p. 76</a:t>
            </a:r>
            <a:endParaRPr lang="en-US" dirty="0"/>
          </a:p>
        </p:txBody>
      </p:sp>
    </p:spTree>
    <p:extLst>
      <p:ext uri="{BB962C8B-B14F-4D97-AF65-F5344CB8AC3E}">
        <p14:creationId xmlns:p14="http://schemas.microsoft.com/office/powerpoint/2010/main" val="7099303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“I am knowing where you dwell or reside”-Jesus’ way of saying, I know the situation you are in living in Pergamum.</a:t>
            </a:r>
          </a:p>
          <a:p>
            <a:pPr marL="0" indent="0">
              <a:buNone/>
            </a:pPr>
            <a:r>
              <a:rPr lang="en-US" dirty="0" smtClean="0"/>
              <a:t>Satan’s throne is located there-Probably referring to the great altar of Zeus there and the great pagan influence in the city.  Many religious cults of the various Roman gods.  </a:t>
            </a:r>
          </a:p>
          <a:p>
            <a:pPr marL="0" indent="0">
              <a:buNone/>
            </a:pPr>
            <a:r>
              <a:rPr lang="en-US" dirty="0" smtClean="0"/>
              <a:t>Yet he knew their faithfulness even in the midst of this culture, even in the days of Antipas, my faithful witness. </a:t>
            </a:r>
            <a:endParaRPr lang="en-US" dirty="0"/>
          </a:p>
        </p:txBody>
      </p:sp>
    </p:spTree>
    <p:extLst>
      <p:ext uri="{BB962C8B-B14F-4D97-AF65-F5344CB8AC3E}">
        <p14:creationId xmlns:p14="http://schemas.microsoft.com/office/powerpoint/2010/main" val="14972742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sz="4000" dirty="0" smtClean="0"/>
              <a:t>Antipas-Found </a:t>
            </a:r>
            <a:r>
              <a:rPr lang="en-US" sz="4000" dirty="0"/>
              <a:t>no where else in the NT.  We don’t know anything about him, other than he must have been martyred for the faith.  </a:t>
            </a:r>
          </a:p>
          <a:p>
            <a:pPr marL="0" indent="0">
              <a:buNone/>
            </a:pPr>
            <a:r>
              <a:rPr lang="en-US" sz="4000" dirty="0" smtClean="0"/>
              <a:t>Witness-</a:t>
            </a:r>
            <a:r>
              <a:rPr lang="en-US" sz="4000" dirty="0" err="1" smtClean="0"/>
              <a:t>martus</a:t>
            </a:r>
            <a:r>
              <a:rPr lang="en-US" sz="4000" dirty="0" smtClean="0"/>
              <a:t>-same </a:t>
            </a:r>
            <a:r>
              <a:rPr lang="en-US" sz="4000" dirty="0"/>
              <a:t>word used to refer to Jesus in Chapter </a:t>
            </a:r>
            <a:r>
              <a:rPr lang="en-US" sz="4000" dirty="0" smtClean="0"/>
              <a:t>1:5.</a:t>
            </a:r>
          </a:p>
          <a:p>
            <a:pPr marL="0" indent="0">
              <a:buNone/>
            </a:pPr>
            <a:r>
              <a:rPr lang="en-US" sz="4000" dirty="0" smtClean="0"/>
              <a:t>“But I am having a few things against you.”</a:t>
            </a:r>
          </a:p>
          <a:p>
            <a:pPr marL="0" indent="0">
              <a:buNone/>
            </a:pPr>
            <a:r>
              <a:rPr lang="en-US" dirty="0" smtClean="0"/>
              <a:t> </a:t>
            </a:r>
            <a:endParaRPr lang="en-US" dirty="0"/>
          </a:p>
        </p:txBody>
      </p:sp>
    </p:spTree>
    <p:extLst>
      <p:ext uri="{BB962C8B-B14F-4D97-AF65-F5344CB8AC3E}">
        <p14:creationId xmlns:p14="http://schemas.microsoft.com/office/powerpoint/2010/main" val="17356467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“Holding to the teaching of Balaam”</a:t>
            </a:r>
          </a:p>
          <a:p>
            <a:pPr marL="0" indent="0">
              <a:buNone/>
            </a:pPr>
            <a:r>
              <a:rPr lang="en-US" dirty="0" smtClean="0"/>
              <a:t>Who </a:t>
            </a:r>
            <a:r>
              <a:rPr lang="en-US" dirty="0"/>
              <a:t>were Balaam &amp; </a:t>
            </a:r>
            <a:r>
              <a:rPr lang="en-US" dirty="0" err="1"/>
              <a:t>Balak</a:t>
            </a:r>
            <a:r>
              <a:rPr lang="en-US" dirty="0"/>
              <a:t>- </a:t>
            </a:r>
            <a:r>
              <a:rPr lang="en-US" dirty="0" err="1"/>
              <a:t>Balak</a:t>
            </a:r>
            <a:r>
              <a:rPr lang="en-US" dirty="0"/>
              <a:t> was the king of the Moabites, who </a:t>
            </a:r>
            <a:r>
              <a:rPr lang="en-US" dirty="0" smtClean="0"/>
              <a:t>sought to hire </a:t>
            </a:r>
            <a:r>
              <a:rPr lang="en-US" dirty="0"/>
              <a:t>Balaam to curse the Israelites. </a:t>
            </a:r>
            <a:r>
              <a:rPr lang="en-US" dirty="0" smtClean="0"/>
              <a:t>From </a:t>
            </a:r>
            <a:r>
              <a:rPr lang="en-US" dirty="0"/>
              <a:t>Numbers 22.  Could not curse them, but blessed them in four oracles.  </a:t>
            </a:r>
            <a:r>
              <a:rPr lang="en-US" dirty="0" smtClean="0"/>
              <a:t>Brighton p. 75.</a:t>
            </a:r>
            <a:endParaRPr lang="en-US" dirty="0"/>
          </a:p>
          <a:p>
            <a:pPr marL="0" indent="0">
              <a:buNone/>
            </a:pPr>
            <a:r>
              <a:rPr lang="en-US" dirty="0" smtClean="0"/>
              <a:t>The </a:t>
            </a:r>
            <a:r>
              <a:rPr lang="en-US" dirty="0"/>
              <a:t>connection-Numbers 25:1-5, </a:t>
            </a:r>
            <a:r>
              <a:rPr lang="en-US" dirty="0" smtClean="0"/>
              <a:t>31:13-16-Balaam convinced Moabite women to entice </a:t>
            </a:r>
            <a:r>
              <a:rPr lang="en-US" dirty="0"/>
              <a:t>the Israelites to commit immorality and </a:t>
            </a:r>
            <a:r>
              <a:rPr lang="en-US" dirty="0" smtClean="0"/>
              <a:t>idolatry with them. </a:t>
            </a:r>
            <a:endParaRPr lang="en-US" dirty="0"/>
          </a:p>
          <a:p>
            <a:pPr marL="0" indent="0">
              <a:buNone/>
            </a:pPr>
            <a:r>
              <a:rPr lang="en-US" dirty="0"/>
              <a:t>Read more </a:t>
            </a:r>
            <a:r>
              <a:rPr lang="en-US" dirty="0" smtClean="0"/>
              <a:t>on </a:t>
            </a:r>
            <a:r>
              <a:rPr lang="en-US" dirty="0"/>
              <a:t>p. </a:t>
            </a:r>
            <a:r>
              <a:rPr lang="en-US" dirty="0" smtClean="0"/>
              <a:t>77 in Brighton.</a:t>
            </a:r>
            <a:endParaRPr lang="en-US" dirty="0"/>
          </a:p>
          <a:p>
            <a:pPr marL="0" indent="0">
              <a:buNone/>
            </a:pPr>
            <a:endParaRPr lang="en-US" dirty="0"/>
          </a:p>
        </p:txBody>
      </p:sp>
    </p:spTree>
    <p:extLst>
      <p:ext uri="{BB962C8B-B14F-4D97-AF65-F5344CB8AC3E}">
        <p14:creationId xmlns:p14="http://schemas.microsoft.com/office/powerpoint/2010/main" val="37251099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marL="0" indent="0">
              <a:buNone/>
            </a:pPr>
            <a:r>
              <a:rPr lang="en-US" dirty="0" smtClean="0"/>
              <a:t>Jesus is saying some in the church were falling into the same trap as the Israelites by listening to those enticing them to continue to join in with the pagan culture around them.  </a:t>
            </a:r>
          </a:p>
          <a:p>
            <a:pPr marL="0" indent="0">
              <a:buNone/>
            </a:pPr>
            <a:r>
              <a:rPr lang="en-US" dirty="0" smtClean="0"/>
              <a:t>The Greek word for stumbling block is like a trap.  </a:t>
            </a:r>
          </a:p>
          <a:p>
            <a:pPr marL="0" indent="0">
              <a:buNone/>
            </a:pPr>
            <a:r>
              <a:rPr lang="en-US" dirty="0" smtClean="0"/>
              <a:t>The eating of meat sacrificed to idols was an issue in the 1</a:t>
            </a:r>
            <a:r>
              <a:rPr lang="en-US" baseline="30000" dirty="0" smtClean="0"/>
              <a:t>st</a:t>
            </a:r>
            <a:r>
              <a:rPr lang="en-US" dirty="0" smtClean="0"/>
              <a:t> century church still living in a largely pagan culture.  It was an issue in Corinth. Look at I Corinth 8 &amp; 10:6-22.</a:t>
            </a:r>
          </a:p>
          <a:p>
            <a:pPr marL="0" indent="0">
              <a:buNone/>
            </a:pPr>
            <a:endParaRPr lang="en-US" dirty="0"/>
          </a:p>
        </p:txBody>
      </p:sp>
    </p:spTree>
    <p:extLst>
      <p:ext uri="{BB962C8B-B14F-4D97-AF65-F5344CB8AC3E}">
        <p14:creationId xmlns:p14="http://schemas.microsoft.com/office/powerpoint/2010/main" val="7785212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marL="0" indent="0">
              <a:buNone/>
            </a:pPr>
            <a:r>
              <a:rPr lang="en-US" dirty="0" smtClean="0"/>
              <a:t>v. 15-Nicolatians-Mentioned in 2:6.  A sin in the church in Ephesus. </a:t>
            </a:r>
          </a:p>
          <a:p>
            <a:pPr marL="0" indent="0">
              <a:buNone/>
            </a:pPr>
            <a:r>
              <a:rPr lang="en-US" dirty="0" err="1"/>
              <a:t>Nicolaitians</a:t>
            </a:r>
            <a:r>
              <a:rPr lang="en-US" dirty="0"/>
              <a:t>-followers of </a:t>
            </a:r>
            <a:r>
              <a:rPr lang="en-US" dirty="0" err="1"/>
              <a:t>Nicolaos</a:t>
            </a:r>
            <a:r>
              <a:rPr lang="en-US" dirty="0"/>
              <a:t>-a sect at the time.  They claimed license for sensual sins.  I guess not long lasting, but existed at the time of the letter.  Also, very influential in Pergamum.  Tried to work out a compromise with the pagan society.  They apparently taught that spiritual liberty gave them sufficient leeway to practice idolatry and immorality.  (Antinomian). Tradition goes that this man was a proselyte from Antioch who was one of the first seven deacons in the Jerusalem church (Acts 6:5), however the evidence is purely circumstantial.  The evidence is probably wrong because this group supposedly existed at a much later time than when the deacon from Acts 6 lived. </a:t>
            </a:r>
          </a:p>
          <a:p>
            <a:pPr marL="0" indent="0">
              <a:buNone/>
            </a:pPr>
            <a:endParaRPr lang="en-US" dirty="0"/>
          </a:p>
        </p:txBody>
      </p:sp>
    </p:spTree>
    <p:extLst>
      <p:ext uri="{BB962C8B-B14F-4D97-AF65-F5344CB8AC3E}">
        <p14:creationId xmlns:p14="http://schemas.microsoft.com/office/powerpoint/2010/main" val="13127994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lstStyle/>
          <a:p>
            <a:pPr marL="0" indent="0">
              <a:buNone/>
            </a:pPr>
            <a:r>
              <a:rPr lang="en-US" sz="3600" dirty="0" smtClean="0"/>
              <a:t>v. 16- “Repent therefore”-imperative command</a:t>
            </a:r>
          </a:p>
          <a:p>
            <a:pPr marL="0" indent="0">
              <a:buNone/>
            </a:pPr>
            <a:r>
              <a:rPr lang="en-US" sz="3600" dirty="0" smtClean="0"/>
              <a:t>Jesus said this to the church in Ephesus too-2:5.</a:t>
            </a:r>
          </a:p>
          <a:p>
            <a:pPr marL="0" indent="0">
              <a:buNone/>
            </a:pPr>
            <a:r>
              <a:rPr lang="en-US" sz="3600" dirty="0" smtClean="0"/>
              <a:t>Jesus promises to come to them soon and make war with those teaching and participating in those things, with the sword of His mouth-With words of judgment.  Jesus will literally do this on the Last Day-Rev. 19:15.  Read text note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509838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marL="0" indent="0">
              <a:buNone/>
            </a:pPr>
            <a:r>
              <a:rPr lang="en-US" dirty="0"/>
              <a:t>v.17-Hidden manna-the promise of new and everlasting life.-Jesus is the bread of life-John 6</a:t>
            </a:r>
            <a:r>
              <a:rPr lang="en-US" dirty="0" smtClean="0"/>
              <a:t>.-Revelation 19 depicts us as the faithful church having a seat at the wedding feast of the Lamb-v. 6-9</a:t>
            </a:r>
          </a:p>
          <a:p>
            <a:pPr marL="0" indent="0">
              <a:buNone/>
            </a:pPr>
            <a:r>
              <a:rPr lang="en-US" dirty="0"/>
              <a:t>T</a:t>
            </a:r>
            <a:r>
              <a:rPr lang="en-US" dirty="0" smtClean="0"/>
              <a:t>he </a:t>
            </a:r>
            <a:r>
              <a:rPr lang="en-US" dirty="0"/>
              <a:t>Lord’s </a:t>
            </a:r>
            <a:r>
              <a:rPr lang="en-US" dirty="0" smtClean="0"/>
              <a:t>Supper is a foretaste of this feast to come.  Look at Luke 14:12-24, 13:24-30.</a:t>
            </a:r>
          </a:p>
          <a:p>
            <a:pPr marL="0" indent="0">
              <a:buNone/>
            </a:pPr>
            <a:r>
              <a:rPr lang="en-US" dirty="0" smtClean="0"/>
              <a:t>John 6:30ff, 49-51</a:t>
            </a:r>
            <a:r>
              <a:rPr lang="en-US" smtClean="0"/>
              <a:t>, </a:t>
            </a:r>
          </a:p>
          <a:p>
            <a:pPr marL="0" indent="0">
              <a:buNone/>
            </a:pPr>
            <a:r>
              <a:rPr lang="en-US" smtClean="0"/>
              <a:t>White </a:t>
            </a:r>
            <a:r>
              <a:rPr lang="en-US" dirty="0"/>
              <a:t>stone or pebble-sentence of innocence-possibly refers to the custom of judges casting a white stone into an urn to signify the verdict of innocence.  Also, used as a charm to avoid evil.  </a:t>
            </a:r>
          </a:p>
          <a:p>
            <a:pPr marL="0" indent="0">
              <a:buNone/>
            </a:pPr>
            <a:r>
              <a:rPr lang="en-US" dirty="0"/>
              <a:t>Given a new name-symbolic for baptism-Rev. 3:5, 21:27.  Rev. 19:12.</a:t>
            </a:r>
          </a:p>
          <a:p>
            <a:pPr marL="0" indent="0">
              <a:buNone/>
            </a:pPr>
            <a:r>
              <a:rPr lang="en-US" dirty="0"/>
              <a:t>Read p. 79 in Brighton</a:t>
            </a:r>
          </a:p>
          <a:p>
            <a:pPr marL="0" indent="0">
              <a:buNone/>
            </a:pPr>
            <a:endParaRPr lang="en-US" dirty="0"/>
          </a:p>
        </p:txBody>
      </p:sp>
    </p:spTree>
    <p:extLst>
      <p:ext uri="{BB962C8B-B14F-4D97-AF65-F5344CB8AC3E}">
        <p14:creationId xmlns:p14="http://schemas.microsoft.com/office/powerpoint/2010/main" val="121075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u="sng" dirty="0" smtClean="0"/>
              <a:t>5. Features of Apocalyptic literature</a:t>
            </a:r>
          </a:p>
          <a:p>
            <a:pPr marL="0" indent="0">
              <a:buNone/>
            </a:pPr>
            <a:r>
              <a:rPr lang="en-US" dirty="0" smtClean="0"/>
              <a:t>1.	uses highly symbolic, coded language to convey a message that will make little sense to outsiders but is fairly clear to those who know the code.  </a:t>
            </a:r>
          </a:p>
          <a:p>
            <a:pPr marL="0" indent="0">
              <a:buNone/>
            </a:pPr>
            <a:r>
              <a:rPr lang="en-US" dirty="0" smtClean="0"/>
              <a:t>2.	Presented as visions of actual events.</a:t>
            </a:r>
          </a:p>
          <a:p>
            <a:pPr marL="0" indent="0">
              <a:buNone/>
            </a:pPr>
            <a:r>
              <a:rPr lang="en-US" dirty="0" smtClean="0"/>
              <a:t>3.	deals mostly with the end times or predictions of the future.</a:t>
            </a:r>
          </a:p>
          <a:p>
            <a:pPr marL="0" indent="0">
              <a:buNone/>
            </a:pPr>
            <a:r>
              <a:rPr lang="en-US" dirty="0" smtClean="0"/>
              <a:t>4.	talks a lot about the battle between good and evil and our role in the battle</a:t>
            </a:r>
          </a:p>
          <a:p>
            <a:pPr marL="0" indent="0">
              <a:buNone/>
            </a:pPr>
            <a:r>
              <a:rPr lang="en-US" dirty="0" smtClean="0"/>
              <a:t>5.	most often given through an angelic or heavenly figure. </a:t>
            </a:r>
            <a:endParaRPr lang="en-US" dirty="0"/>
          </a:p>
        </p:txBody>
      </p:sp>
    </p:spTree>
    <p:extLst>
      <p:ext uri="{BB962C8B-B14F-4D97-AF65-F5344CB8AC3E}">
        <p14:creationId xmlns:p14="http://schemas.microsoft.com/office/powerpoint/2010/main" val="37738101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4800" dirty="0" smtClean="0"/>
              <a:t>v. 18-Thyatira-Brighton p. 80</a:t>
            </a:r>
          </a:p>
          <a:p>
            <a:pPr marL="0" indent="0">
              <a:buNone/>
            </a:pPr>
            <a:r>
              <a:rPr lang="en-US" sz="4800" dirty="0" smtClean="0"/>
              <a:t>This letter makes it clearer who the figure was mentioned in Chapter 1.  It is the Son of God-clearly Jesus. </a:t>
            </a:r>
          </a:p>
          <a:p>
            <a:pPr marL="0" indent="0">
              <a:buNone/>
            </a:pPr>
            <a:r>
              <a:rPr lang="en-US" sz="4800" dirty="0" smtClean="0"/>
              <a:t>Eyes like a flame of fire-1:14</a:t>
            </a:r>
          </a:p>
          <a:p>
            <a:pPr marL="0" indent="0">
              <a:buNone/>
            </a:pPr>
            <a:r>
              <a:rPr lang="en-US" sz="4800" dirty="0" smtClean="0"/>
              <a:t>Feet like burnished bronze-1:15</a:t>
            </a:r>
            <a:endParaRPr lang="en-US" sz="4800" dirty="0"/>
          </a:p>
        </p:txBody>
      </p:sp>
    </p:spTree>
    <p:extLst>
      <p:ext uri="{BB962C8B-B14F-4D97-AF65-F5344CB8AC3E}">
        <p14:creationId xmlns:p14="http://schemas.microsoft.com/office/powerpoint/2010/main" val="27057842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sz="3600" dirty="0" smtClean="0"/>
              <a:t>v. 19-Jesus reveals that He knows their works</a:t>
            </a:r>
          </a:p>
          <a:p>
            <a:pPr marL="0" indent="0">
              <a:buNone/>
            </a:pPr>
            <a:r>
              <a:rPr lang="en-US" sz="3600" dirty="0" smtClean="0"/>
              <a:t>Love-agape</a:t>
            </a:r>
          </a:p>
          <a:p>
            <a:pPr marL="0" indent="0">
              <a:buNone/>
            </a:pPr>
            <a:r>
              <a:rPr lang="en-US" sz="3600" dirty="0" smtClean="0"/>
              <a:t>Faith</a:t>
            </a:r>
          </a:p>
          <a:p>
            <a:pPr marL="0" indent="0">
              <a:buNone/>
            </a:pPr>
            <a:r>
              <a:rPr lang="en-US" sz="3600" dirty="0" smtClean="0"/>
              <a:t>Service-</a:t>
            </a:r>
            <a:r>
              <a:rPr lang="en-US" sz="3600" dirty="0" err="1" smtClean="0"/>
              <a:t>diakonia</a:t>
            </a:r>
            <a:endParaRPr lang="en-US" sz="3600" dirty="0" smtClean="0"/>
          </a:p>
          <a:p>
            <a:pPr marL="0" indent="0">
              <a:buNone/>
            </a:pPr>
            <a:r>
              <a:rPr lang="en-US" sz="3600" dirty="0" smtClean="0"/>
              <a:t>Patient endurance-like 1:9, 2:2</a:t>
            </a:r>
          </a:p>
          <a:p>
            <a:pPr marL="0" indent="0">
              <a:buNone/>
            </a:pPr>
            <a:r>
              <a:rPr lang="en-US" sz="3600" dirty="0" smtClean="0"/>
              <a:t>Your last works are greater than your first-Who is this a  contrast too?  They are faithfully trying to do the work of Christ.  </a:t>
            </a:r>
          </a:p>
          <a:p>
            <a:pPr marL="0" indent="0">
              <a:buNone/>
            </a:pPr>
            <a:endParaRPr lang="en-US" dirty="0"/>
          </a:p>
        </p:txBody>
      </p:sp>
    </p:spTree>
    <p:extLst>
      <p:ext uri="{BB962C8B-B14F-4D97-AF65-F5344CB8AC3E}">
        <p14:creationId xmlns:p14="http://schemas.microsoft.com/office/powerpoint/2010/main" val="24729410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buNone/>
            </a:pPr>
            <a:r>
              <a:rPr lang="en-US" sz="3600" dirty="0" smtClean="0"/>
              <a:t>v. 20-you are tolerating or permitting that woman Jezebel, who calls herself a prophetess and is teaching and leading astray my servants (</a:t>
            </a:r>
            <a:r>
              <a:rPr lang="en-US" sz="3600" dirty="0" err="1" smtClean="0"/>
              <a:t>douloi</a:t>
            </a:r>
            <a:r>
              <a:rPr lang="en-US" sz="3600" dirty="0" smtClean="0"/>
              <a:t>), to sexual immorality and to eat food sacrificed to idols.</a:t>
            </a:r>
          </a:p>
          <a:p>
            <a:pPr marL="0" indent="0">
              <a:buNone/>
            </a:pPr>
            <a:r>
              <a:rPr lang="en-US" sz="3600" dirty="0" smtClean="0"/>
              <a:t>We don’t believe this was probably her actual name, but Jesus uses the name Jezebel symbolically, connecting her and her actions and teachings to the Jezebel of the Old Testament.  </a:t>
            </a:r>
            <a:endParaRPr lang="en-US" sz="3600" dirty="0"/>
          </a:p>
        </p:txBody>
      </p:sp>
    </p:spTree>
    <p:extLst>
      <p:ext uri="{BB962C8B-B14F-4D97-AF65-F5344CB8AC3E}">
        <p14:creationId xmlns:p14="http://schemas.microsoft.com/office/powerpoint/2010/main" val="4240063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pPr marL="0" indent="0">
              <a:buNone/>
            </a:pPr>
            <a:r>
              <a:rPr lang="en-US" dirty="0"/>
              <a:t>Jezebel-King Ahab’s wife-introduced the worship of Baal into the Northern Kingdom of Israel-I Kings </a:t>
            </a:r>
            <a:r>
              <a:rPr lang="en-US" dirty="0" smtClean="0"/>
              <a:t>16:31-32 </a:t>
            </a:r>
            <a:r>
              <a:rPr lang="en-US" dirty="0"/>
              <a:t>.  Enemy of </a:t>
            </a:r>
            <a:r>
              <a:rPr lang="en-US" dirty="0" smtClean="0"/>
              <a:t>Elijah-I Kings 19:1-2.  She also orchestrates the seizure of </a:t>
            </a:r>
            <a:r>
              <a:rPr lang="en-US" dirty="0" err="1" smtClean="0"/>
              <a:t>Naboth’s</a:t>
            </a:r>
            <a:r>
              <a:rPr lang="en-US" dirty="0" smtClean="0"/>
              <a:t> vineyard in an evil way-I Kings 21.  The Lord promised destruction of Jezebel in I Kings 21:20-24.  Fulfilled in 2 Kings 9:30ff.  Evidently </a:t>
            </a:r>
            <a:r>
              <a:rPr lang="en-US" dirty="0"/>
              <a:t>a symbolic use of the name to describe a woman who was an evil influence on the church.  </a:t>
            </a:r>
          </a:p>
          <a:p>
            <a:pPr marL="0" indent="0">
              <a:buNone/>
            </a:pPr>
            <a:r>
              <a:rPr lang="en-US" dirty="0"/>
              <a:t>Jezebel-stands for and represents the sin of thinking all religious are of value and are able to be of benefit before God.  Pluralism. </a:t>
            </a:r>
          </a:p>
        </p:txBody>
      </p:sp>
    </p:spTree>
    <p:extLst>
      <p:ext uri="{BB962C8B-B14F-4D97-AF65-F5344CB8AC3E}">
        <p14:creationId xmlns:p14="http://schemas.microsoft.com/office/powerpoint/2010/main" val="4753700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This woman was deceiving the people claiming to be a prophetess and telling them it was still ok to participate in the sexual immorality and eating the food sacrificed to idols in the temple.  </a:t>
            </a:r>
          </a:p>
          <a:p>
            <a:pPr marL="0" indent="0">
              <a:buNone/>
            </a:pPr>
            <a:r>
              <a:rPr lang="en-US" dirty="0" smtClean="0"/>
              <a:t>v. 21-Jesus makes it clear he gave her time to repent, but she was not desiring to repent of her sexual immorality.  </a:t>
            </a:r>
          </a:p>
          <a:p>
            <a:pPr marL="0" indent="0">
              <a:buNone/>
            </a:pPr>
            <a:r>
              <a:rPr lang="en-US" dirty="0" smtClean="0"/>
              <a:t>v. 22-Jesus promises to throw her onto a sickbed and those who followed her in committing adultery with her.  </a:t>
            </a:r>
            <a:endParaRPr lang="en-US" dirty="0"/>
          </a:p>
        </p:txBody>
      </p:sp>
    </p:spTree>
    <p:extLst>
      <p:ext uri="{BB962C8B-B14F-4D97-AF65-F5344CB8AC3E}">
        <p14:creationId xmlns:p14="http://schemas.microsoft.com/office/powerpoint/2010/main" val="154339174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v. 22-Jesus will now cause a great tribulation to come upon them unless they repent of their works of hers.  </a:t>
            </a:r>
          </a:p>
          <a:p>
            <a:pPr marL="0" indent="0">
              <a:buNone/>
            </a:pPr>
            <a:r>
              <a:rPr lang="en-US" dirty="0" smtClean="0"/>
              <a:t>You know plague and sickness was a common way of God punishing his people for their sins in the Old Testament.  </a:t>
            </a:r>
          </a:p>
          <a:p>
            <a:pPr marL="0" indent="0">
              <a:buNone/>
            </a:pPr>
            <a:r>
              <a:rPr lang="en-US" dirty="0"/>
              <a:t>Leviticus 26:25, Numbers </a:t>
            </a:r>
            <a:r>
              <a:rPr lang="en-US" dirty="0" smtClean="0"/>
              <a:t>14:12 (Same as Ex. 15:26), </a:t>
            </a:r>
            <a:r>
              <a:rPr lang="en-US" dirty="0"/>
              <a:t>Deut. 28:21. 2 Samuel 24:13-15, I Kings 8:37, Psalm 91:3,6, Jer. 14:12ff, Ezek. </a:t>
            </a:r>
            <a:r>
              <a:rPr lang="en-US" dirty="0" smtClean="0"/>
              <a:t>5:12ff, 6:11, 14:21, 28:23.</a:t>
            </a:r>
            <a:endParaRPr lang="en-US" dirty="0"/>
          </a:p>
        </p:txBody>
      </p:sp>
    </p:spTree>
    <p:extLst>
      <p:ext uri="{BB962C8B-B14F-4D97-AF65-F5344CB8AC3E}">
        <p14:creationId xmlns:p14="http://schemas.microsoft.com/office/powerpoint/2010/main" val="209643738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v. 23-strike her children dead-her offspring-in other words, those who followed her in her teachings.  </a:t>
            </a:r>
          </a:p>
          <a:p>
            <a:pPr marL="0" indent="0">
              <a:buNone/>
            </a:pPr>
            <a:r>
              <a:rPr lang="en-US" dirty="0" smtClean="0"/>
              <a:t>Jesus knows all and does care about our actions and works.  An absence of repentance and works of faith can mean your faith is essentially dead and </a:t>
            </a:r>
          </a:p>
          <a:p>
            <a:pPr marL="0" indent="0">
              <a:buNone/>
            </a:pPr>
            <a:r>
              <a:rPr lang="en-US" dirty="0" smtClean="0"/>
              <a:t>v. 24-25-Commendation to some who have not joined in this deception of Satan and the urging to hold fast to the truth they have come to know until He returns.  </a:t>
            </a:r>
            <a:endParaRPr lang="en-US" dirty="0"/>
          </a:p>
        </p:txBody>
      </p:sp>
    </p:spTree>
    <p:extLst>
      <p:ext uri="{BB962C8B-B14F-4D97-AF65-F5344CB8AC3E}">
        <p14:creationId xmlns:p14="http://schemas.microsoft.com/office/powerpoint/2010/main" val="22055698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v. 26-Authority over the nations-Matt. 19:27-29, Luke 22:30.</a:t>
            </a:r>
          </a:p>
          <a:p>
            <a:pPr marL="0" indent="0">
              <a:buNone/>
            </a:pPr>
            <a:r>
              <a:rPr lang="en-US" dirty="0" smtClean="0"/>
              <a:t>Also I Corinthians 6:2, Rev. 20:4</a:t>
            </a:r>
          </a:p>
          <a:p>
            <a:pPr marL="0" indent="0">
              <a:buNone/>
            </a:pPr>
            <a:r>
              <a:rPr lang="en-US" dirty="0" smtClean="0"/>
              <a:t>v. 27-rod of iron-Rev. 12:5, 19:15, Is. 11:4, 49:2, Ps. 2:9.</a:t>
            </a:r>
          </a:p>
          <a:p>
            <a:pPr marL="0" indent="0">
              <a:buNone/>
            </a:pPr>
            <a:r>
              <a:rPr lang="en-US" dirty="0" smtClean="0"/>
              <a:t>v</a:t>
            </a:r>
            <a:r>
              <a:rPr lang="en-US" dirty="0"/>
              <a:t>. 28-morning star-last star to fade away with the rising of the sun.  Most brilliant of the heavenly stars.  Rev.22:16-Jesus referred to as the morning star. </a:t>
            </a:r>
            <a:r>
              <a:rPr lang="en-US" dirty="0" smtClean="0"/>
              <a:t>Read Brighton p. 82, 84</a:t>
            </a:r>
            <a:endParaRPr lang="en-US" dirty="0"/>
          </a:p>
        </p:txBody>
      </p:sp>
    </p:spTree>
    <p:extLst>
      <p:ext uri="{BB962C8B-B14F-4D97-AF65-F5344CB8AC3E}">
        <p14:creationId xmlns:p14="http://schemas.microsoft.com/office/powerpoint/2010/main" val="111317410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85000" lnSpcReduction="10000"/>
          </a:bodyPr>
          <a:lstStyle/>
          <a:p>
            <a:pPr marL="0" indent="0" algn="ctr">
              <a:buNone/>
            </a:pPr>
            <a:r>
              <a:rPr lang="en-US" u="sng" dirty="0" smtClean="0"/>
              <a:t>Chapter 3</a:t>
            </a:r>
            <a:endParaRPr lang="en-US" dirty="0" smtClean="0"/>
          </a:p>
          <a:p>
            <a:pPr marL="0" indent="0">
              <a:buNone/>
            </a:pPr>
            <a:r>
              <a:rPr lang="en-US" dirty="0" smtClean="0"/>
              <a:t>v. 1-church </a:t>
            </a:r>
            <a:r>
              <a:rPr lang="en-US" dirty="0"/>
              <a:t>in Sardis-Probably the second strongest of the letters to the churches</a:t>
            </a:r>
            <a:r>
              <a:rPr lang="en-US" dirty="0" smtClean="0"/>
              <a:t>.  Read Brighton p. 85.</a:t>
            </a:r>
          </a:p>
          <a:p>
            <a:pPr marL="0" indent="0">
              <a:buNone/>
            </a:pPr>
            <a:r>
              <a:rPr lang="en-US" dirty="0" smtClean="0"/>
              <a:t>Brighton p. 87- “Of the seven churches, this letter to the church of Sardis has one of the most severe condemnations.”</a:t>
            </a:r>
          </a:p>
          <a:p>
            <a:pPr marL="0" indent="0">
              <a:buNone/>
            </a:pPr>
            <a:r>
              <a:rPr lang="en-US" dirty="0" smtClean="0"/>
              <a:t>Seven spirits-1:4-we talked about this before-It could mean more sevenfold Spirit-an unusual way of referring to the Holy Spirit</a:t>
            </a:r>
          </a:p>
          <a:p>
            <a:pPr marL="0" indent="0">
              <a:buNone/>
            </a:pPr>
            <a:r>
              <a:rPr lang="en-US" dirty="0" smtClean="0"/>
              <a:t>Seven stars-1:16, 20-refers to the seven angels or messengers of the seven churches. </a:t>
            </a:r>
          </a:p>
          <a:p>
            <a:pPr marL="0" indent="0">
              <a:buNone/>
            </a:pPr>
            <a:r>
              <a:rPr lang="en-US" dirty="0" smtClean="0"/>
              <a:t>Jesus is revealing to them that He knows their works or deeds-He said this earlier to the church in Ephesus-2:2, however this time he does not have positive things to say about them like he did the church in Ephesus.  </a:t>
            </a:r>
            <a:endParaRPr lang="en-US" dirty="0"/>
          </a:p>
        </p:txBody>
      </p:sp>
    </p:spTree>
    <p:extLst>
      <p:ext uri="{BB962C8B-B14F-4D97-AF65-F5344CB8AC3E}">
        <p14:creationId xmlns:p14="http://schemas.microsoft.com/office/powerpoint/2010/main" val="357199117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10000"/>
          </a:bodyPr>
          <a:lstStyle/>
          <a:p>
            <a:pPr marL="0" indent="0">
              <a:buNone/>
            </a:pPr>
            <a:r>
              <a:rPr lang="en-US" dirty="0" smtClean="0"/>
              <a:t>“you have a reputation”-literally a name </a:t>
            </a:r>
          </a:p>
          <a:p>
            <a:pPr marL="0" indent="0">
              <a:buNone/>
            </a:pPr>
            <a:r>
              <a:rPr lang="en-US" dirty="0" smtClean="0"/>
              <a:t>You are having a name that is alive, but you are dead.</a:t>
            </a:r>
          </a:p>
          <a:p>
            <a:pPr marL="0" indent="0">
              <a:buNone/>
            </a:pPr>
            <a:r>
              <a:rPr lang="en-US" dirty="0"/>
              <a:t>-Reputation of being alive, but are dead-they were purporting to be alive, they had the outward appearance of being </a:t>
            </a:r>
            <a:r>
              <a:rPr lang="en-US" dirty="0" smtClean="0"/>
              <a:t>alive spiritually, </a:t>
            </a:r>
            <a:r>
              <a:rPr lang="en-US" dirty="0"/>
              <a:t>they were still worshipping together and performing the rituals of godly presence, but had lost their drive and their faith and heart for Christ </a:t>
            </a:r>
            <a:r>
              <a:rPr lang="en-US" dirty="0" smtClean="0"/>
              <a:t>they </a:t>
            </a:r>
            <a:r>
              <a:rPr lang="en-US" dirty="0"/>
              <a:t>had once had.  Could it be they were living in their past glory, much like their city?  They were going through the motions maybe, but they were dead works. </a:t>
            </a:r>
            <a:endParaRPr lang="en-US" dirty="0" smtClean="0"/>
          </a:p>
          <a:p>
            <a:pPr marL="0" indent="0">
              <a:buNone/>
            </a:pPr>
            <a:r>
              <a:rPr lang="en-US" dirty="0" smtClean="0"/>
              <a:t>Read Brighton p. 87.  Also Titus 1:16</a:t>
            </a:r>
            <a:endParaRPr lang="en-US" dirty="0"/>
          </a:p>
        </p:txBody>
      </p:sp>
    </p:spTree>
    <p:extLst>
      <p:ext uri="{BB962C8B-B14F-4D97-AF65-F5344CB8AC3E}">
        <p14:creationId xmlns:p14="http://schemas.microsoft.com/office/powerpoint/2010/main" val="41671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marL="0" indent="0">
              <a:buNone/>
            </a:pPr>
            <a:r>
              <a:rPr lang="en-US" dirty="0" smtClean="0"/>
              <a:t>6. Differences in Revelation from other Apocalyptic writing</a:t>
            </a:r>
          </a:p>
          <a:p>
            <a:pPr marL="0" indent="0">
              <a:buNone/>
            </a:pPr>
            <a:r>
              <a:rPr lang="en-US" dirty="0" smtClean="0"/>
              <a:t>1.	Revelation’s author shares his name and assumes readers will know who he is, unlike others where the author tries to pass themselves off as a known person, like the Apocalypse of Peter, the Apocalypse of Paul.</a:t>
            </a:r>
          </a:p>
          <a:p>
            <a:pPr marL="0" indent="0">
              <a:buNone/>
            </a:pPr>
            <a:r>
              <a:rPr lang="en-US" dirty="0" smtClean="0"/>
              <a:t>2.	Refers to itself as a prophecy to be taken as God’s Word and centers on Christ rather than generally on God.</a:t>
            </a:r>
          </a:p>
          <a:p>
            <a:pPr marL="0" indent="0">
              <a:buNone/>
            </a:pPr>
            <a:r>
              <a:rPr lang="en-US" dirty="0" smtClean="0"/>
              <a:t>3.	Revelation depicts God’s people with an active role to play in the war against evil; it is hopeful about the future because it is shaped by the past-the victory of Christ, the Lamb who was slain. </a:t>
            </a:r>
            <a:endParaRPr lang="en-US" dirty="0"/>
          </a:p>
        </p:txBody>
      </p:sp>
    </p:spTree>
    <p:extLst>
      <p:ext uri="{BB962C8B-B14F-4D97-AF65-F5344CB8AC3E}">
        <p14:creationId xmlns:p14="http://schemas.microsoft.com/office/powerpoint/2010/main" val="200426047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indent="0">
              <a:buNone/>
            </a:pPr>
            <a:r>
              <a:rPr lang="en-US" sz="3600" dirty="0" smtClean="0"/>
              <a:t>v. 2- “Be watching or awake”-imperative in Greek. </a:t>
            </a:r>
          </a:p>
          <a:p>
            <a:pPr marL="0" indent="0">
              <a:buNone/>
            </a:pPr>
            <a:r>
              <a:rPr lang="en-US" sz="3600" dirty="0" smtClean="0"/>
              <a:t>Jesus uses this word to rouse His disciples to stay awake and alert and watching for His coming-Matt. 24:42, 25:13 (End of parable of the 10 virgins), Matt. 26:38, 40, 41-telling his disciples to watch and pray in the Garden</a:t>
            </a:r>
          </a:p>
          <a:p>
            <a:pPr marL="0" indent="0">
              <a:buNone/>
            </a:pPr>
            <a:r>
              <a:rPr lang="en-US" sz="3600" dirty="0" smtClean="0"/>
              <a:t>Mark 13:35, 37.  Paul uses it in I Corinth. 16:13, Col. 4:2, I Thess. 5:6, I Peter 5:8-Be watchful.</a:t>
            </a:r>
            <a:endParaRPr lang="en-US" sz="3600" dirty="0"/>
          </a:p>
        </p:txBody>
      </p:sp>
    </p:spTree>
    <p:extLst>
      <p:ext uri="{BB962C8B-B14F-4D97-AF65-F5344CB8AC3E}">
        <p14:creationId xmlns:p14="http://schemas.microsoft.com/office/powerpoint/2010/main" val="296823589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20000"/>
          </a:bodyPr>
          <a:lstStyle/>
          <a:p>
            <a:pPr marL="0" indent="0">
              <a:buNone/>
            </a:pPr>
            <a:r>
              <a:rPr lang="en-US" dirty="0" smtClean="0"/>
              <a:t>v. 2-strengthen-sterizo-English word steroid comes from this word.</a:t>
            </a:r>
          </a:p>
          <a:p>
            <a:pPr marL="0" indent="0">
              <a:buNone/>
            </a:pPr>
            <a:r>
              <a:rPr lang="en-US" dirty="0"/>
              <a:t>And strengthen the faith they did have-Likened to a sinking ship.  Must take measures to save the ship.  </a:t>
            </a:r>
          </a:p>
          <a:p>
            <a:pPr marL="0" indent="0">
              <a:buNone/>
            </a:pPr>
            <a:r>
              <a:rPr lang="en-US" dirty="0" smtClean="0"/>
              <a:t>To </a:t>
            </a:r>
            <a:r>
              <a:rPr lang="en-US" dirty="0"/>
              <a:t>make firm or strengthen-means to take strong, immediate, effective measures. </a:t>
            </a:r>
            <a:endParaRPr lang="en-US" dirty="0" smtClean="0"/>
          </a:p>
          <a:p>
            <a:pPr marL="0" indent="0">
              <a:buNone/>
            </a:pPr>
            <a:r>
              <a:rPr lang="en-US" dirty="0" smtClean="0"/>
              <a:t>What is remaining and is about to die.</a:t>
            </a:r>
          </a:p>
          <a:p>
            <a:pPr marL="0" indent="0">
              <a:buNone/>
            </a:pPr>
            <a:endParaRPr lang="en-US" dirty="0" smtClean="0"/>
          </a:p>
          <a:p>
            <a:pPr marL="0" indent="0">
              <a:buNone/>
            </a:pPr>
            <a:r>
              <a:rPr lang="en-US" dirty="0" smtClean="0"/>
              <a:t>They had been doing the good works of Jesus in proclaiming the Gospel and serving the community in His name with hospitality, but perhaps they had become more and more lax in that focus.  </a:t>
            </a:r>
          </a:p>
          <a:p>
            <a:pPr marL="0" indent="0">
              <a:buNone/>
            </a:pPr>
            <a:r>
              <a:rPr lang="en-US" dirty="0" smtClean="0"/>
              <a:t>“for I have not been finding (perfect) the works of you, being fulfilled or completed (perfect) before my God.”</a:t>
            </a:r>
          </a:p>
          <a:p>
            <a:pPr marL="0" indent="0">
              <a:buNone/>
            </a:pPr>
            <a:r>
              <a:rPr lang="en-US" dirty="0" smtClean="0"/>
              <a:t>Text note- “The congregation failed to follow through on the faith and service it professed.”</a:t>
            </a:r>
            <a:endParaRPr lang="en-US" dirty="0"/>
          </a:p>
        </p:txBody>
      </p:sp>
    </p:spTree>
    <p:extLst>
      <p:ext uri="{BB962C8B-B14F-4D97-AF65-F5344CB8AC3E}">
        <p14:creationId xmlns:p14="http://schemas.microsoft.com/office/powerpoint/2010/main" val="305744153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3600" dirty="0" smtClean="0"/>
              <a:t>v. 3-Remember then-imperative</a:t>
            </a:r>
          </a:p>
          <a:p>
            <a:pPr marL="0" indent="0">
              <a:buNone/>
            </a:pPr>
            <a:r>
              <a:rPr lang="en-US" sz="3600" dirty="0" smtClean="0"/>
              <a:t>What you have received (perfect) and heard.</a:t>
            </a:r>
          </a:p>
          <a:p>
            <a:pPr marL="0" indent="0">
              <a:buNone/>
            </a:pPr>
            <a:r>
              <a:rPr lang="en-US" sz="3600" dirty="0" smtClean="0"/>
              <a:t>And keep it or guard it or observe it (imperative) </a:t>
            </a:r>
          </a:p>
          <a:p>
            <a:pPr marL="0" indent="0">
              <a:buNone/>
            </a:pPr>
            <a:r>
              <a:rPr lang="en-US" sz="3600" dirty="0" smtClean="0"/>
              <a:t>And repent (imperative).</a:t>
            </a:r>
          </a:p>
          <a:p>
            <a:pPr marL="0" indent="0">
              <a:buNone/>
            </a:pPr>
            <a:r>
              <a:rPr lang="en-US" sz="3600" dirty="0" smtClean="0"/>
              <a:t>He is compelling them to go back to what they had learned and heard and to renew their zeal for it.  </a:t>
            </a:r>
            <a:endParaRPr lang="en-US" sz="3600" dirty="0"/>
          </a:p>
        </p:txBody>
      </p:sp>
    </p:spTree>
    <p:extLst>
      <p:ext uri="{BB962C8B-B14F-4D97-AF65-F5344CB8AC3E}">
        <p14:creationId xmlns:p14="http://schemas.microsoft.com/office/powerpoint/2010/main" val="29720374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v. 3-Jesus gives a strong warning</a:t>
            </a:r>
          </a:p>
          <a:p>
            <a:pPr marL="0" indent="0">
              <a:buNone/>
            </a:pPr>
            <a:r>
              <a:rPr lang="en-US" dirty="0" smtClean="0"/>
              <a:t>“If you are not keeping watch-same as v. 2</a:t>
            </a:r>
          </a:p>
          <a:p>
            <a:pPr marL="0" indent="0">
              <a:buNone/>
            </a:pPr>
            <a:r>
              <a:rPr lang="en-US" dirty="0" smtClean="0"/>
              <a:t>I will come as a thief-Goes back to Matt. 24:43, I Thess. 5:2, 4, II Peter 3:10.</a:t>
            </a:r>
          </a:p>
          <a:p>
            <a:pPr marL="0" indent="0">
              <a:buNone/>
            </a:pPr>
            <a:r>
              <a:rPr lang="en-US" dirty="0" smtClean="0"/>
              <a:t>It will not be announced. </a:t>
            </a:r>
          </a:p>
          <a:p>
            <a:pPr marL="0" indent="0">
              <a:buNone/>
            </a:pPr>
            <a:r>
              <a:rPr lang="en-US" dirty="0" smtClean="0"/>
              <a:t>v. 4- </a:t>
            </a:r>
            <a:r>
              <a:rPr lang="en-US" dirty="0"/>
              <a:t>only a few names-truly walking in Christ.  Have lived their baptismal vows.-been made holy and lived it.   Considered worthy-because of Christ’s righteousness they then lived out to their grave. </a:t>
            </a:r>
            <a:endParaRPr lang="en-US" dirty="0" smtClean="0"/>
          </a:p>
          <a:p>
            <a:pPr marL="0" indent="0">
              <a:buNone/>
            </a:pPr>
            <a:r>
              <a:rPr lang="en-US" dirty="0" smtClean="0"/>
              <a:t>Read text note. Also Read Brighton p. 87.</a:t>
            </a:r>
            <a:endParaRPr lang="en-US" dirty="0"/>
          </a:p>
        </p:txBody>
      </p:sp>
    </p:spTree>
    <p:extLst>
      <p:ext uri="{BB962C8B-B14F-4D97-AF65-F5344CB8AC3E}">
        <p14:creationId xmlns:p14="http://schemas.microsoft.com/office/powerpoint/2010/main" val="5073539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buNone/>
            </a:pPr>
            <a:r>
              <a:rPr lang="en-US" dirty="0" smtClean="0"/>
              <a:t>v. 4- “a few names”-goes back to v. 1</a:t>
            </a:r>
          </a:p>
          <a:p>
            <a:r>
              <a:rPr lang="en-US" dirty="0" smtClean="0"/>
              <a:t>Soiled-</a:t>
            </a:r>
            <a:r>
              <a:rPr lang="en-US" sz="4400" b="1" dirty="0" err="1">
                <a:latin typeface="Bwgrkl"/>
              </a:rPr>
              <a:t>molu,nw</a:t>
            </a:r>
            <a:r>
              <a:rPr lang="en-US" sz="4400" b="1" dirty="0">
                <a:latin typeface="Bwgrkl"/>
              </a:rPr>
              <a:t> </a:t>
            </a:r>
            <a:r>
              <a:rPr lang="en-US" i="1" dirty="0">
                <a:latin typeface="Arial"/>
              </a:rPr>
              <a:t>stain, defile, make impure, soil </a:t>
            </a:r>
            <a:r>
              <a:rPr lang="en-US" u="sng" dirty="0">
                <a:solidFill>
                  <a:srgbClr val="01AA01"/>
                </a:solidFill>
                <a:latin typeface="Arial"/>
                <a:hlinkClick r:id="rId2"/>
              </a:rPr>
              <a:t>1 </a:t>
            </a:r>
            <a:r>
              <a:rPr lang="en-US" u="sng" dirty="0" err="1">
                <a:solidFill>
                  <a:srgbClr val="01AA01"/>
                </a:solidFill>
                <a:latin typeface="Arial"/>
                <a:hlinkClick r:id="rId2"/>
              </a:rPr>
              <a:t>Cor</a:t>
            </a:r>
            <a:r>
              <a:rPr lang="en-US" u="sng" dirty="0">
                <a:solidFill>
                  <a:srgbClr val="01AA01"/>
                </a:solidFill>
                <a:latin typeface="Arial"/>
                <a:hlinkClick r:id="rId2"/>
              </a:rPr>
              <a:t> 8:7</a:t>
            </a:r>
            <a:r>
              <a:rPr lang="en-US" dirty="0">
                <a:solidFill>
                  <a:srgbClr val="000000"/>
                </a:solidFill>
                <a:latin typeface="Arial"/>
                <a:hlinkClick r:id="rId2"/>
              </a:rPr>
              <a:t>; </a:t>
            </a:r>
            <a:r>
              <a:rPr lang="en-US" u="sng" dirty="0" err="1">
                <a:solidFill>
                  <a:srgbClr val="01AA01"/>
                </a:solidFill>
                <a:latin typeface="Arial"/>
                <a:hlinkClick r:id="rId3"/>
              </a:rPr>
              <a:t>Rv</a:t>
            </a:r>
            <a:r>
              <a:rPr lang="en-US" u="sng" dirty="0">
                <a:solidFill>
                  <a:srgbClr val="01AA01"/>
                </a:solidFill>
                <a:latin typeface="Arial"/>
                <a:hlinkClick r:id="rId3"/>
              </a:rPr>
              <a:t> 3:4</a:t>
            </a:r>
            <a:r>
              <a:rPr lang="en-US" dirty="0">
                <a:solidFill>
                  <a:srgbClr val="000000"/>
                </a:solidFill>
                <a:latin typeface="Arial"/>
                <a:hlinkClick r:id="rId3"/>
              </a:rPr>
              <a:t>; </a:t>
            </a:r>
            <a:r>
              <a:rPr lang="en-US" u="sng" dirty="0">
                <a:solidFill>
                  <a:srgbClr val="01AA01"/>
                </a:solidFill>
                <a:latin typeface="Arial"/>
                <a:hlinkClick r:id="rId4"/>
              </a:rPr>
              <a:t>14:4</a:t>
            </a:r>
            <a:r>
              <a:rPr lang="en-US" dirty="0">
                <a:solidFill>
                  <a:srgbClr val="000000"/>
                </a:solidFill>
                <a:latin typeface="Arial"/>
                <a:hlinkClick r:id="rId4"/>
              </a:rPr>
              <a:t>; </a:t>
            </a:r>
            <a:r>
              <a:rPr lang="en-US" u="sng" dirty="0">
                <a:solidFill>
                  <a:srgbClr val="01AA01"/>
                </a:solidFill>
                <a:latin typeface="Arial"/>
                <a:hlinkClick r:id="rId5"/>
              </a:rPr>
              <a:t>Ac 5:38</a:t>
            </a:r>
            <a:r>
              <a:rPr lang="en-US" dirty="0">
                <a:solidFill>
                  <a:srgbClr val="000000"/>
                </a:solidFill>
                <a:latin typeface="Arial"/>
                <a:hlinkClick r:id="rId5"/>
              </a:rPr>
              <a:t> v.l.* [</a:t>
            </a:r>
            <a:r>
              <a:rPr lang="en-US" dirty="0" err="1">
                <a:solidFill>
                  <a:srgbClr val="000000"/>
                </a:solidFill>
                <a:latin typeface="Arial"/>
                <a:hlinkClick r:id="rId5"/>
              </a:rPr>
              <a:t>pg</a:t>
            </a:r>
            <a:r>
              <a:rPr lang="en-US" dirty="0">
                <a:solidFill>
                  <a:srgbClr val="000000"/>
                </a:solidFill>
                <a:latin typeface="Arial"/>
                <a:hlinkClick r:id="rId5"/>
              </a:rPr>
              <a:t> 130]</a:t>
            </a:r>
          </a:p>
          <a:p>
            <a:pPr marL="0" indent="0">
              <a:buNone/>
            </a:pPr>
            <a:r>
              <a:rPr lang="en-US" dirty="0" smtClean="0"/>
              <a:t>Garments-The robe of Christ’ righteousness given in baptism-It could relate to the wedding garment in Jesus’ parable of the wedding feast-Matt. 22:11ff.</a:t>
            </a:r>
          </a:p>
          <a:p>
            <a:pPr marL="0" indent="0">
              <a:buNone/>
            </a:pPr>
            <a:r>
              <a:rPr lang="en-US" dirty="0" smtClean="0"/>
              <a:t>Galatians 3:27- “For as many of you as were baptized into Christ have put on Christ.”-</a:t>
            </a:r>
          </a:p>
          <a:p>
            <a:pPr marL="0" indent="0">
              <a:buNone/>
            </a:pPr>
            <a:r>
              <a:rPr lang="en-US" dirty="0" smtClean="0"/>
              <a:t>Also Ephes. 4:24, </a:t>
            </a:r>
            <a:r>
              <a:rPr lang="en-US" dirty="0" err="1" smtClean="0"/>
              <a:t>Coloss</a:t>
            </a:r>
            <a:r>
              <a:rPr lang="en-US" dirty="0" smtClean="0"/>
              <a:t>. 3:10.</a:t>
            </a:r>
          </a:p>
          <a:p>
            <a:pPr marL="0" indent="0">
              <a:buNone/>
            </a:pPr>
            <a:r>
              <a:rPr lang="en-US" dirty="0" smtClean="0"/>
              <a:t>Look at Rev. 16:15.</a:t>
            </a:r>
          </a:p>
          <a:p>
            <a:pPr marL="0" indent="0">
              <a:buNone/>
            </a:pPr>
            <a:r>
              <a:rPr lang="en-US" dirty="0" smtClean="0"/>
              <a:t>Brighton- “the white garments refer to and symbolize the blood and righteousness of Christ, which covers all who repent, are baptized and believe.”-p. 88.</a:t>
            </a:r>
            <a:endParaRPr lang="en-US" dirty="0"/>
          </a:p>
        </p:txBody>
      </p:sp>
    </p:spTree>
    <p:extLst>
      <p:ext uri="{BB962C8B-B14F-4D97-AF65-F5344CB8AC3E}">
        <p14:creationId xmlns:p14="http://schemas.microsoft.com/office/powerpoint/2010/main" val="279469202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“they will walk with me in white”-White is a color of purity, holiness, cleanness. </a:t>
            </a:r>
          </a:p>
          <a:p>
            <a:pPr marL="0" indent="0">
              <a:buNone/>
            </a:pPr>
            <a:r>
              <a:rPr lang="en-US" dirty="0" smtClean="0"/>
              <a:t>It is what the saints before the throne are wearing who have washed their robes in the blood of the Lamb-Rev. 7:9, 13, Also Rev. 4:4, 6:11.</a:t>
            </a:r>
          </a:p>
          <a:p>
            <a:pPr marL="0" indent="0">
              <a:buNone/>
            </a:pPr>
            <a:r>
              <a:rPr lang="en-US" dirty="0" smtClean="0"/>
              <a:t>Walking-future tense-walk with Jesus in His kingdom.  </a:t>
            </a:r>
          </a:p>
          <a:p>
            <a:pPr marL="0" indent="0">
              <a:buNone/>
            </a:pPr>
            <a:r>
              <a:rPr lang="en-US" dirty="0" smtClean="0"/>
              <a:t>Worthy-Could relate to Matt. 10:37-38. 22:8.  Not worthy of the kingdom Jesus gives because they reject His Word and its call to repentance, faith, and then mission for Him.</a:t>
            </a:r>
          </a:p>
          <a:p>
            <a:pPr marL="0" indent="0">
              <a:buNone/>
            </a:pPr>
            <a:endParaRPr lang="en-US" dirty="0"/>
          </a:p>
        </p:txBody>
      </p:sp>
    </p:spTree>
    <p:extLst>
      <p:ext uri="{BB962C8B-B14F-4D97-AF65-F5344CB8AC3E}">
        <p14:creationId xmlns:p14="http://schemas.microsoft.com/office/powerpoint/2010/main" val="30080496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v. 5-the one who conquers or is victorious in Jesus.</a:t>
            </a:r>
          </a:p>
          <a:p>
            <a:pPr marL="0" indent="0">
              <a:buNone/>
            </a:pPr>
            <a:r>
              <a:rPr lang="en-US" dirty="0" smtClean="0"/>
              <a:t>“will be clothed in white garments”-Like above.</a:t>
            </a:r>
          </a:p>
          <a:p>
            <a:pPr marL="0" indent="0">
              <a:buNone/>
            </a:pPr>
            <a:r>
              <a:rPr lang="en-US" dirty="0" smtClean="0"/>
              <a:t>I will never blot out, erase, wipe away, his name from the book of life. </a:t>
            </a:r>
          </a:p>
          <a:p>
            <a:pPr marL="0" indent="0">
              <a:buNone/>
            </a:pPr>
            <a:r>
              <a:rPr lang="en-US" dirty="0" smtClean="0"/>
              <a:t>Book of life-Revelation </a:t>
            </a:r>
            <a:r>
              <a:rPr lang="en-US" dirty="0"/>
              <a:t>20:11-15, All over the place in Scripture actually-Ex. 32:32, </a:t>
            </a:r>
            <a:r>
              <a:rPr lang="en-US" dirty="0" smtClean="0"/>
              <a:t>Deut. 29:20, Psalm </a:t>
            </a:r>
            <a:r>
              <a:rPr lang="en-US" dirty="0"/>
              <a:t>69:28, Isaiah 4:4, Daniel 12:1, </a:t>
            </a:r>
            <a:r>
              <a:rPr lang="en-US" dirty="0" smtClean="0"/>
              <a:t>Malachi 3:16-18, Luke </a:t>
            </a:r>
            <a:r>
              <a:rPr lang="en-US" dirty="0"/>
              <a:t>10:20, Phil. 4:3, and other places in </a:t>
            </a:r>
            <a:r>
              <a:rPr lang="en-US" dirty="0" smtClean="0"/>
              <a:t>Revelation-21:27. </a:t>
            </a:r>
            <a:endParaRPr lang="en-US" dirty="0"/>
          </a:p>
        </p:txBody>
      </p:sp>
    </p:spTree>
    <p:extLst>
      <p:ext uri="{BB962C8B-B14F-4D97-AF65-F5344CB8AC3E}">
        <p14:creationId xmlns:p14="http://schemas.microsoft.com/office/powerpoint/2010/main" val="186886421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sz="4400" dirty="0" smtClean="0"/>
              <a:t>v. 5- “I will confess his name before my Father and before his angels.”</a:t>
            </a:r>
          </a:p>
          <a:p>
            <a:pPr marL="0" indent="0">
              <a:buNone/>
            </a:pPr>
            <a:r>
              <a:rPr lang="en-US" sz="4400" dirty="0" smtClean="0"/>
              <a:t>I will confess before-Goes back to Matt. 10:32, Luke 12:18.  Also I John 2:23.</a:t>
            </a:r>
          </a:p>
          <a:p>
            <a:pPr marL="0" indent="0">
              <a:buNone/>
            </a:pPr>
            <a:endParaRPr lang="en-US" dirty="0"/>
          </a:p>
        </p:txBody>
      </p:sp>
    </p:spTree>
    <p:extLst>
      <p:ext uri="{BB962C8B-B14F-4D97-AF65-F5344CB8AC3E}">
        <p14:creationId xmlns:p14="http://schemas.microsoft.com/office/powerpoint/2010/main" val="385933575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buNone/>
            </a:pPr>
            <a:r>
              <a:rPr lang="en-US" sz="4400" dirty="0" smtClean="0"/>
              <a:t>v. 7-church in Philadelphia-Read Brighton p. 89</a:t>
            </a:r>
          </a:p>
          <a:p>
            <a:pPr marL="0" indent="0">
              <a:buNone/>
            </a:pPr>
            <a:r>
              <a:rPr lang="en-US" sz="4400" dirty="0" smtClean="0"/>
              <a:t>The holy one, the true one.</a:t>
            </a:r>
          </a:p>
          <a:p>
            <a:pPr marL="0" indent="0">
              <a:buNone/>
            </a:pPr>
            <a:r>
              <a:rPr lang="en-US" sz="4400" dirty="0" smtClean="0"/>
              <a:t>Holy One-Frequently reference to the Lord and His Messiah in the OT-Isaiah 41:14, 43:3, 14, 47:4, 54:5.</a:t>
            </a:r>
          </a:p>
          <a:p>
            <a:pPr marL="0" indent="0">
              <a:buNone/>
            </a:pPr>
            <a:r>
              <a:rPr lang="en-US" sz="4400" dirty="0" smtClean="0"/>
              <a:t>The true one-John 1:9, 14, 14:6, 18:37.</a:t>
            </a:r>
          </a:p>
          <a:p>
            <a:pPr marL="0" indent="0">
              <a:buNone/>
            </a:pPr>
            <a:endParaRPr lang="en-US" dirty="0"/>
          </a:p>
        </p:txBody>
      </p:sp>
    </p:spTree>
    <p:extLst>
      <p:ext uri="{BB962C8B-B14F-4D97-AF65-F5344CB8AC3E}">
        <p14:creationId xmlns:p14="http://schemas.microsoft.com/office/powerpoint/2010/main" val="189800663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smtClean="0"/>
              <a:t>‘Who has the key of David, who opens and no one will shut, who shuts and no one opens.”</a:t>
            </a:r>
            <a:endParaRPr lang="en-US" dirty="0"/>
          </a:p>
          <a:p>
            <a:pPr marL="0" indent="0">
              <a:buNone/>
            </a:pPr>
            <a:r>
              <a:rPr lang="en-US" dirty="0"/>
              <a:t>Keys of David-hearkens back to Isaiah 22:22. </a:t>
            </a:r>
            <a:endParaRPr lang="en-US" dirty="0" smtClean="0"/>
          </a:p>
          <a:p>
            <a:pPr marL="0" indent="0">
              <a:buNone/>
            </a:pPr>
            <a:r>
              <a:rPr lang="en-US" dirty="0" smtClean="0"/>
              <a:t>Brighton- “The expression ‘key of David’ in Is. 22:22 is used with the same words as here in Rev. 3:7.  In Isaiah, these words were spoken by the Lord to the chief steward of Hezekiah.  The steward was directed to exercise complete control over the household of the king.  As possessor of “the key of David” only he could open locked doors, and no one else could lock doors he opened.  Jesus uses the words of Isaiah to proclaim that he is over the household of God, and that he alone has the authority to control entrance into it.”-p. 91.</a:t>
            </a:r>
            <a:endParaRPr lang="en-US" dirty="0"/>
          </a:p>
        </p:txBody>
      </p:sp>
    </p:spTree>
    <p:extLst>
      <p:ext uri="{BB962C8B-B14F-4D97-AF65-F5344CB8AC3E}">
        <p14:creationId xmlns:p14="http://schemas.microsoft.com/office/powerpoint/2010/main" val="3832580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3320</TotalTime>
  <Words>15141</Words>
  <Application>Microsoft Office PowerPoint</Application>
  <PresentationFormat>On-screen Show (4:3)</PresentationFormat>
  <Paragraphs>614</Paragraphs>
  <Slides>158</Slides>
  <Notes>0</Notes>
  <HiddenSlides>0</HiddenSlides>
  <MMClips>0</MMClips>
  <ScaleCrop>false</ScaleCrop>
  <HeadingPairs>
    <vt:vector size="4" baseType="variant">
      <vt:variant>
        <vt:lpstr>Theme</vt:lpstr>
      </vt:variant>
      <vt:variant>
        <vt:i4>1</vt:i4>
      </vt:variant>
      <vt:variant>
        <vt:lpstr>Slide Titles</vt:lpstr>
      </vt:variant>
      <vt:variant>
        <vt:i4>158</vt:i4>
      </vt:variant>
    </vt:vector>
  </HeadingPairs>
  <TitlesOfParts>
    <vt:vector size="159" baseType="lpstr">
      <vt:lpstr>Office Theme</vt:lpstr>
      <vt:lpstr>The Book of Revelation</vt:lpstr>
      <vt:lpstr>Important things to understand about 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Revelation Chapter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Church</dc:creator>
  <cp:lastModifiedBy>Church</cp:lastModifiedBy>
  <cp:revision>148</cp:revision>
  <dcterms:created xsi:type="dcterms:W3CDTF">2021-10-01T18:24:21Z</dcterms:created>
  <dcterms:modified xsi:type="dcterms:W3CDTF">2022-01-18T21:26:29Z</dcterms:modified>
</cp:coreProperties>
</file>