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78"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50" r:id="rId90"/>
    <p:sldId id="351" r:id="rId91"/>
    <p:sldId id="347" r:id="rId92"/>
    <p:sldId id="349" r:id="rId93"/>
    <p:sldId id="345" r:id="rId94"/>
    <p:sldId id="346" r:id="rId95"/>
    <p:sldId id="352" r:id="rId96"/>
    <p:sldId id="353" r:id="rId97"/>
    <p:sldId id="354" r:id="rId98"/>
    <p:sldId id="355" r:id="rId99"/>
    <p:sldId id="356" r:id="rId100"/>
    <p:sldId id="357" r:id="rId101"/>
    <p:sldId id="358" r:id="rId102"/>
    <p:sldId id="361" r:id="rId103"/>
    <p:sldId id="359" r:id="rId104"/>
    <p:sldId id="362" r:id="rId105"/>
    <p:sldId id="364" r:id="rId106"/>
    <p:sldId id="365" r:id="rId107"/>
    <p:sldId id="363" r:id="rId108"/>
    <p:sldId id="366" r:id="rId109"/>
    <p:sldId id="367" r:id="rId110"/>
    <p:sldId id="368" r:id="rId111"/>
    <p:sldId id="369" r:id="rId112"/>
    <p:sldId id="370" r:id="rId113"/>
    <p:sldId id="371" r:id="rId114"/>
    <p:sldId id="372" r:id="rId115"/>
    <p:sldId id="373" r:id="rId116"/>
    <p:sldId id="374" r:id="rId117"/>
    <p:sldId id="375" r:id="rId118"/>
    <p:sldId id="376" r:id="rId119"/>
    <p:sldId id="377" r:id="rId120"/>
    <p:sldId id="378" r:id="rId121"/>
    <p:sldId id="379" r:id="rId122"/>
    <p:sldId id="380" r:id="rId123"/>
    <p:sldId id="381" r:id="rId124"/>
    <p:sldId id="382" r:id="rId125"/>
    <p:sldId id="383" r:id="rId126"/>
    <p:sldId id="384" r:id="rId127"/>
    <p:sldId id="385" r:id="rId128"/>
    <p:sldId id="386" r:id="rId129"/>
    <p:sldId id="387" r:id="rId130"/>
    <p:sldId id="388" r:id="rId131"/>
    <p:sldId id="389" r:id="rId132"/>
    <p:sldId id="390" r:id="rId133"/>
    <p:sldId id="391" r:id="rId134"/>
    <p:sldId id="392" r:id="rId135"/>
    <p:sldId id="393" r:id="rId136"/>
    <p:sldId id="394" r:id="rId137"/>
    <p:sldId id="395" r:id="rId138"/>
    <p:sldId id="396" r:id="rId139"/>
    <p:sldId id="397" r:id="rId140"/>
    <p:sldId id="398" r:id="rId141"/>
    <p:sldId id="399" r:id="rId142"/>
    <p:sldId id="400" r:id="rId143"/>
    <p:sldId id="401" r:id="rId144"/>
    <p:sldId id="402" r:id="rId145"/>
    <p:sldId id="403" r:id="rId146"/>
    <p:sldId id="404" r:id="rId147"/>
    <p:sldId id="405" r:id="rId148"/>
    <p:sldId id="406" r:id="rId149"/>
    <p:sldId id="407" r:id="rId150"/>
    <p:sldId id="408" r:id="rId151"/>
    <p:sldId id="409" r:id="rId1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6209BFE-7C8D-4A85-BDED-74BBAD25902F}">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Lst>
        </p14:section>
        <p14:section name="Untitled Section" id="{0B82A48A-CFD1-43CD-9325-8953D1FABD37}">
          <p14:sldIdLst>
            <p14:sldId id="274"/>
            <p14:sldId id="275"/>
            <p14:sldId id="276"/>
            <p14:sldId id="277"/>
            <p14:sldId id="279"/>
            <p14:sldId id="280"/>
            <p14:sldId id="281"/>
            <p14:sldId id="278"/>
            <p14:sldId id="282"/>
            <p14:sldId id="283"/>
          </p14:sldIdLst>
        </p14:section>
        <p14:section name="Untitled Section" id="{0C145E9D-F5E3-47C5-A3CC-D3DAD3DA0603}">
          <p14:sldIdLst>
            <p14:sldId id="284"/>
            <p14:sldId id="285"/>
            <p14:sldId id="286"/>
            <p14:sldId id="287"/>
            <p14:sldId id="288"/>
            <p14:sldId id="289"/>
            <p14:sldId id="290"/>
            <p14:sldId id="291"/>
            <p14:sldId id="292"/>
            <p14:sldId id="293"/>
            <p14:sldId id="294"/>
            <p14:sldId id="295"/>
            <p14:sldId id="296"/>
            <p14:sldId id="297"/>
            <p14:sldId id="298"/>
            <p14:sldId id="299"/>
            <p14:sldId id="301"/>
            <p14:sldId id="302"/>
            <p14:sldId id="303"/>
            <p14:sldId id="304"/>
            <p14:sldId id="305"/>
            <p14:sldId id="306"/>
            <p14:sldId id="307"/>
            <p14:sldId id="308"/>
            <p14:sldId id="309"/>
            <p14:sldId id="310"/>
            <p14:sldId id="311"/>
            <p14:sldId id="312"/>
            <p14:sldId id="313"/>
            <p14:sldId id="314"/>
            <p14:sldId id="315"/>
          </p14:sldIdLst>
        </p14:section>
        <p14:section name="Untitled Section" id="{971F0475-F427-4592-8346-DEA67C663C03}">
          <p14:sldIdLst>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50"/>
            <p14:sldId id="351"/>
            <p14:sldId id="347"/>
            <p14:sldId id="349"/>
            <p14:sldId id="345"/>
            <p14:sldId id="346"/>
            <p14:sldId id="352"/>
            <p14:sldId id="353"/>
            <p14:sldId id="354"/>
            <p14:sldId id="355"/>
            <p14:sldId id="356"/>
            <p14:sldId id="357"/>
          </p14:sldIdLst>
        </p14:section>
        <p14:section name="Untitled Section" id="{5C9AA109-45E7-4DA4-A230-A5F41D86DACB}">
          <p14:sldIdLst>
            <p14:sldId id="358"/>
            <p14:sldId id="361"/>
            <p14:sldId id="359"/>
            <p14:sldId id="362"/>
            <p14:sldId id="364"/>
            <p14:sldId id="365"/>
            <p14:sldId id="363"/>
          </p14:sldIdLst>
        </p14:section>
        <p14:section name="Untitled Section" id="{50144F70-555F-454B-A57E-9F44CFEB4794}">
          <p14:sldIdLst>
            <p14:sldId id="366"/>
            <p14:sldId id="367"/>
            <p14:sldId id="368"/>
            <p14:sldId id="369"/>
            <p14:sldId id="370"/>
            <p14:sldId id="371"/>
            <p14:sldId id="372"/>
            <p14:sldId id="373"/>
            <p14:sldId id="374"/>
            <p14:sldId id="375"/>
            <p14:sldId id="376"/>
            <p14:sldId id="377"/>
            <p14:sldId id="378"/>
            <p14:sldId id="379"/>
            <p14:sldId id="380"/>
            <p14:sldId id="381"/>
            <p14:sldId id="382"/>
          </p14:sldIdLst>
        </p14:section>
        <p14:section name="Untitled Section" id="{9415A27E-A470-485C-9C55-333AC2657D5C}">
          <p14:sldIdLst>
            <p14:sldId id="383"/>
            <p14:sldId id="384"/>
            <p14:sldId id="385"/>
            <p14:sldId id="386"/>
            <p14:sldId id="387"/>
            <p14:sldId id="388"/>
            <p14:sldId id="389"/>
          </p14:sldIdLst>
        </p14:section>
        <p14:section name="Untitled Section" id="{FC7598B5-8973-4CE7-AAD8-937811802D2B}">
          <p14:sldIdLst>
            <p14:sldId id="390"/>
            <p14:sldId id="391"/>
            <p14:sldId id="392"/>
            <p14:sldId id="393"/>
            <p14:sldId id="394"/>
            <p14:sldId id="395"/>
          </p14:sldIdLst>
        </p14:section>
        <p14:section name="Untitled Section" id="{393EE3F8-B25D-44AA-A3F5-E0D6BD1C41C9}">
          <p14:sldIdLst>
            <p14:sldId id="396"/>
            <p14:sldId id="397"/>
            <p14:sldId id="398"/>
            <p14:sldId id="399"/>
            <p14:sldId id="400"/>
            <p14:sldId id="401"/>
            <p14:sldId id="402"/>
            <p14:sldId id="403"/>
            <p14:sldId id="404"/>
            <p14:sldId id="405"/>
            <p14:sldId id="406"/>
            <p14:sldId id="407"/>
            <p14:sldId id="408"/>
            <p14:sldId id="40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2"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783FC0-FA43-4215-838B-F30238BB1268}" type="datetimeFigureOut">
              <a:rPr lang="en-US" smtClean="0"/>
              <a:t>5/29/2021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0E69CC-9205-47BD-9D18-FB66E4F28F8F}" type="slidenum">
              <a:rPr lang="en-US" smtClean="0"/>
              <a:t>‹#›</a:t>
            </a:fld>
            <a:endParaRPr lang="en-US"/>
          </a:p>
        </p:txBody>
      </p:sp>
    </p:spTree>
    <p:extLst>
      <p:ext uri="{BB962C8B-B14F-4D97-AF65-F5344CB8AC3E}">
        <p14:creationId xmlns:p14="http://schemas.microsoft.com/office/powerpoint/2010/main" val="1484403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0E69CC-9205-47BD-9D18-FB66E4F28F8F}" type="slidenum">
              <a:rPr lang="en-US" smtClean="0"/>
              <a:t>44</a:t>
            </a:fld>
            <a:endParaRPr lang="en-US"/>
          </a:p>
        </p:txBody>
      </p:sp>
    </p:spTree>
    <p:extLst>
      <p:ext uri="{BB962C8B-B14F-4D97-AF65-F5344CB8AC3E}">
        <p14:creationId xmlns:p14="http://schemas.microsoft.com/office/powerpoint/2010/main" val="2770264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018C9E-F0FA-4E52-B0EB-B884CEA50CEF}" type="datetimeFigureOut">
              <a:rPr lang="en-US" smtClean="0"/>
              <a:t>5/29/2021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F2E8-03DA-4D15-B4EA-2BED5E5909E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018C9E-F0FA-4E52-B0EB-B884CEA50CEF}" type="datetimeFigureOut">
              <a:rPr lang="en-US" smtClean="0"/>
              <a:t>5/29/2021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F2E8-03DA-4D15-B4EA-2BED5E5909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18C9E-F0FA-4E52-B0EB-B884CEA50CEF}" type="datetimeFigureOut">
              <a:rPr lang="en-US" smtClean="0"/>
              <a:t>5/29/2021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F2E8-03DA-4D15-B4EA-2BED5E5909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018C9E-F0FA-4E52-B0EB-B884CEA50CEF}" type="datetimeFigureOut">
              <a:rPr lang="en-US" smtClean="0"/>
              <a:t>5/29/2021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F2E8-03DA-4D15-B4EA-2BED5E5909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018C9E-F0FA-4E52-B0EB-B884CEA50CEF}" type="datetimeFigureOut">
              <a:rPr lang="en-US" smtClean="0"/>
              <a:t>5/29/2021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CF2E8-03DA-4D15-B4EA-2BED5E5909E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018C9E-F0FA-4E52-B0EB-B884CEA50CEF}" type="datetimeFigureOut">
              <a:rPr lang="en-US" smtClean="0"/>
              <a:t>5/29/2021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CF2E8-03DA-4D15-B4EA-2BED5E5909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018C9E-F0FA-4E52-B0EB-B884CEA50CEF}" type="datetimeFigureOut">
              <a:rPr lang="en-US" smtClean="0"/>
              <a:t>5/29/2021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3CF2E8-03DA-4D15-B4EA-2BED5E5909E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018C9E-F0FA-4E52-B0EB-B884CEA50CEF}" type="datetimeFigureOut">
              <a:rPr lang="en-US" smtClean="0"/>
              <a:t>5/29/2021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3CF2E8-03DA-4D15-B4EA-2BED5E5909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18C9E-F0FA-4E52-B0EB-B884CEA50CEF}" type="datetimeFigureOut">
              <a:rPr lang="en-US" smtClean="0"/>
              <a:t>5/29/2021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3CF2E8-03DA-4D15-B4EA-2BED5E5909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018C9E-F0FA-4E52-B0EB-B884CEA50CEF}" type="datetimeFigureOut">
              <a:rPr lang="en-US" smtClean="0"/>
              <a:t>5/29/2021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CF2E8-03DA-4D15-B4EA-2BED5E5909E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018C9E-F0FA-4E52-B0EB-B884CEA50CEF}" type="datetimeFigureOut">
              <a:rPr lang="en-US" smtClean="0"/>
              <a:t>5/29/2021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CF2E8-03DA-4D15-B4EA-2BED5E5909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B018C9E-F0FA-4E52-B0EB-B884CEA50CEF}" type="datetimeFigureOut">
              <a:rPr lang="en-US" smtClean="0"/>
              <a:t>5/29/2021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03CF2E8-03DA-4D15-B4EA-2BED5E5909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BwRef('BGT_Rom%201:24')" TargetMode="External"/><Relationship Id="rId3" Type="http://schemas.openxmlformats.org/officeDocument/2006/relationships/hyperlink" Target="BwRef('BGT_Luk%2020:11')" TargetMode="External"/><Relationship Id="rId7" Type="http://schemas.openxmlformats.org/officeDocument/2006/relationships/hyperlink" Target="BwRef('BGT_Jam%202:6')" TargetMode="External"/><Relationship Id="rId2" Type="http://schemas.openxmlformats.org/officeDocument/2006/relationships/hyperlink" Target="BwRef('BGT_Mar%2012:4')" TargetMode="External"/><Relationship Id="rId1" Type="http://schemas.openxmlformats.org/officeDocument/2006/relationships/slideLayout" Target="../slideLayouts/slideLayout2.xml"/><Relationship Id="rId6" Type="http://schemas.openxmlformats.org/officeDocument/2006/relationships/hyperlink" Target="BwRef('BGT_Rom%202:23')" TargetMode="External"/><Relationship Id="rId5" Type="http://schemas.openxmlformats.org/officeDocument/2006/relationships/hyperlink" Target="BwRef('BGT_Act%205:41')" TargetMode="External"/><Relationship Id="rId4" Type="http://schemas.openxmlformats.org/officeDocument/2006/relationships/hyperlink" Target="BwRef('BGT_Joh%208:49')"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God’s Word for the Trials of Life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03968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buNone/>
            </a:pPr>
            <a:r>
              <a:rPr lang="en-US" sz="3200" dirty="0"/>
              <a:t>Now what was Abram referring to?</a:t>
            </a:r>
          </a:p>
          <a:p>
            <a:pPr marL="0" indent="0">
              <a:buNone/>
            </a:pPr>
            <a:r>
              <a:rPr lang="en-US" sz="3200" dirty="0"/>
              <a:t>In ancient times, if you are wife was not able to give you an heir, you could adopt one of your servants or your servants children to be your legal heir.  According to one commentary, it says, “the adopted person would be expected to look after the adopter in his old age, bury him, and could then expect the inheritance.  If the adopter subsequently had children, the adopted child or person could not be totally disinherited, but would share the inheritance.”</a:t>
            </a:r>
          </a:p>
        </p:txBody>
      </p:sp>
    </p:spTree>
    <p:extLst>
      <p:ext uri="{BB962C8B-B14F-4D97-AF65-F5344CB8AC3E}">
        <p14:creationId xmlns:p14="http://schemas.microsoft.com/office/powerpoint/2010/main" val="151426879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lstStyle/>
          <a:p>
            <a:pPr marL="0" indent="0">
              <a:buNone/>
            </a:pPr>
            <a:r>
              <a:rPr lang="en-US" sz="3200" baseline="30000" dirty="0"/>
              <a:t>ESV </a:t>
            </a:r>
            <a:r>
              <a:rPr lang="en-US" sz="3200" b="1" dirty="0"/>
              <a:t>Job 1:21</a:t>
            </a:r>
            <a:r>
              <a:rPr lang="en-US" sz="3200" dirty="0"/>
              <a:t> And he said, "Naked I came from my mother's womb, and naked shall I return. The LORD gave, and the LORD has taken away; blessed be the name of the LORD."</a:t>
            </a:r>
          </a:p>
          <a:p>
            <a:pPr marL="0" indent="0">
              <a:buNone/>
            </a:pPr>
            <a:r>
              <a:rPr lang="en-US" sz="3200" baseline="30000" dirty="0"/>
              <a:t>ESV </a:t>
            </a:r>
            <a:r>
              <a:rPr lang="en-US" sz="3200" b="1" dirty="0"/>
              <a:t>Job 1:22</a:t>
            </a:r>
            <a:r>
              <a:rPr lang="en-US" sz="3200" dirty="0"/>
              <a:t> In all this Job did not sin or charge God with wrong.”  Or blame God.  </a:t>
            </a:r>
          </a:p>
          <a:p>
            <a:pPr marL="0" indent="0">
              <a:buNone/>
            </a:pPr>
            <a:r>
              <a:rPr lang="en-US" sz="3200" dirty="0"/>
              <a:t>Oh, that we would be given the faith to utter such words in the midst of such loss.  </a:t>
            </a:r>
          </a:p>
          <a:p>
            <a:pPr marL="0" indent="0">
              <a:buNone/>
            </a:pPr>
            <a:r>
              <a:rPr lang="en-US" sz="3200" dirty="0"/>
              <a:t>We will talk more about this next week.  The Lord knew Satan could </a:t>
            </a:r>
            <a:r>
              <a:rPr lang="en-US" sz="3200"/>
              <a:t>not turn Job.  </a:t>
            </a:r>
            <a:endParaRPr lang="en-US" sz="3200" dirty="0"/>
          </a:p>
          <a:p>
            <a:pPr marL="0" indent="0">
              <a:buNone/>
            </a:pPr>
            <a:endParaRPr lang="en-US" dirty="0"/>
          </a:p>
        </p:txBody>
      </p:sp>
    </p:spTree>
    <p:extLst>
      <p:ext uri="{BB962C8B-B14F-4D97-AF65-F5344CB8AC3E}">
        <p14:creationId xmlns:p14="http://schemas.microsoft.com/office/powerpoint/2010/main" val="189877428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54F7F8-256F-454F-B292-0F152D0E9594}"/>
              </a:ext>
            </a:extLst>
          </p:cNvPr>
          <p:cNvSpPr>
            <a:spLocks noGrp="1"/>
          </p:cNvSpPr>
          <p:nvPr>
            <p:ph idx="1"/>
          </p:nvPr>
        </p:nvSpPr>
        <p:spPr>
          <a:xfrm>
            <a:off x="457200" y="533400"/>
            <a:ext cx="8229600" cy="5943600"/>
          </a:xfrm>
        </p:spPr>
        <p:txBody>
          <a:bodyPr>
            <a:normAutofit fontScale="92500"/>
          </a:bodyPr>
          <a:lstStyle/>
          <a:p>
            <a:pPr marL="0" indent="0">
              <a:buNone/>
            </a:pPr>
            <a:r>
              <a:rPr lang="en-US" sz="3200" dirty="0"/>
              <a:t>Chapter 2</a:t>
            </a:r>
          </a:p>
          <a:p>
            <a:pPr marL="0" indent="0">
              <a:buNone/>
            </a:pPr>
            <a:r>
              <a:rPr lang="en-US" sz="3200" dirty="0"/>
              <a:t>v. 1-same as 1:6</a:t>
            </a:r>
          </a:p>
          <a:p>
            <a:pPr marL="0" indent="0">
              <a:buNone/>
            </a:pPr>
            <a:r>
              <a:rPr lang="en-US" sz="3200" dirty="0"/>
              <a:t>v.2-same as 1:7</a:t>
            </a:r>
          </a:p>
          <a:p>
            <a:pPr marL="0" indent="0">
              <a:buNone/>
            </a:pPr>
            <a:r>
              <a:rPr lang="en-US" sz="3200" dirty="0"/>
              <a:t>v.3-Like 1:8, except the Lord adds, “He still holds fast his integrity, although you incited me against him to destroy him without reason</a:t>
            </a:r>
            <a:r>
              <a:rPr lang="en-US" sz="3200" dirty="0" smtClean="0"/>
              <a:t>.”</a:t>
            </a:r>
          </a:p>
          <a:p>
            <a:pPr marL="0" indent="0">
              <a:buNone/>
            </a:pPr>
            <a:r>
              <a:rPr lang="en-US" sz="3200" dirty="0" smtClean="0"/>
              <a:t>Hold fast-as in remains strong, or courageous</a:t>
            </a:r>
          </a:p>
          <a:p>
            <a:pPr marL="0" indent="0">
              <a:buNone/>
            </a:pPr>
            <a:r>
              <a:rPr lang="en-US" sz="3200" dirty="0" smtClean="0"/>
              <a:t>Integrity-same root as “blameless”-Used many times in Job, only used in this way one other time in OT-Proverbs 11:3.  He still remained strong in his blamelessness before God.  </a:t>
            </a:r>
            <a:endParaRPr lang="en-US" sz="3200" dirty="0"/>
          </a:p>
          <a:p>
            <a:pPr marL="0" indent="0">
              <a:buNone/>
            </a:pPr>
            <a:endParaRPr lang="en-US" dirty="0"/>
          </a:p>
        </p:txBody>
      </p:sp>
    </p:spTree>
    <p:extLst>
      <p:ext uri="{BB962C8B-B14F-4D97-AF65-F5344CB8AC3E}">
        <p14:creationId xmlns:p14="http://schemas.microsoft.com/office/powerpoint/2010/main" val="16300017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10000"/>
          </a:bodyPr>
          <a:lstStyle/>
          <a:p>
            <a:pPr marL="0" indent="0">
              <a:buNone/>
            </a:pPr>
            <a:r>
              <a:rPr lang="en-US" sz="3200" dirty="0" smtClean="0"/>
              <a:t>“although in incited me”-or provoked or stirred up me against him.  </a:t>
            </a:r>
          </a:p>
          <a:p>
            <a:pPr marL="0" indent="0">
              <a:buNone/>
            </a:pPr>
            <a:r>
              <a:rPr lang="en-US" sz="3200" dirty="0" smtClean="0"/>
              <a:t>“to destroy him”-literally to swallow him up-a way of saying destroy.  Used in Jonah 2:1, Psalm 21:9.  </a:t>
            </a:r>
          </a:p>
          <a:p>
            <a:pPr marL="0" indent="0">
              <a:buNone/>
            </a:pPr>
            <a:r>
              <a:rPr lang="en-US" sz="3200" dirty="0" smtClean="0"/>
              <a:t>Without any reason or cause.</a:t>
            </a:r>
          </a:p>
          <a:p>
            <a:pPr marL="0" indent="0">
              <a:buNone/>
            </a:pPr>
            <a:r>
              <a:rPr lang="en-US" sz="3200" dirty="0" smtClean="0"/>
              <a:t>The </a:t>
            </a:r>
            <a:r>
              <a:rPr lang="en-US" sz="3200" dirty="0"/>
              <a:t>Lord reveals that He did actively participate in this test of Job.   However, the Lord throws it in the face of Satan that he couldn’t turn Job even after such devastation in his life.  </a:t>
            </a:r>
            <a:endParaRPr lang="en-US" sz="3200" dirty="0" smtClean="0"/>
          </a:p>
          <a:p>
            <a:pPr marL="0" indent="0">
              <a:buNone/>
            </a:pPr>
            <a:r>
              <a:rPr lang="en-US" sz="3200" dirty="0" smtClean="0"/>
              <a:t>In many places in Scripture, it is clear that the Lord controls the weather and nature-Job 38:22ff</a:t>
            </a:r>
            <a:endParaRPr lang="en-US" sz="3200" dirty="0"/>
          </a:p>
          <a:p>
            <a:pPr marL="0" indent="0">
              <a:buNone/>
            </a:pPr>
            <a:endParaRPr lang="en-US" dirty="0"/>
          </a:p>
        </p:txBody>
      </p:sp>
    </p:spTree>
    <p:extLst>
      <p:ext uri="{BB962C8B-B14F-4D97-AF65-F5344CB8AC3E}">
        <p14:creationId xmlns:p14="http://schemas.microsoft.com/office/powerpoint/2010/main" val="130903041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23F7C65-F46D-4651-A548-B506676DCB1D}"/>
              </a:ext>
            </a:extLst>
          </p:cNvPr>
          <p:cNvSpPr>
            <a:spLocks noGrp="1"/>
          </p:cNvSpPr>
          <p:nvPr>
            <p:ph idx="1"/>
          </p:nvPr>
        </p:nvSpPr>
        <p:spPr>
          <a:xfrm>
            <a:off x="457200" y="609600"/>
            <a:ext cx="8229600" cy="5867400"/>
          </a:xfrm>
        </p:spPr>
        <p:txBody>
          <a:bodyPr>
            <a:normAutofit/>
          </a:bodyPr>
          <a:lstStyle/>
          <a:p>
            <a:pPr marL="0" indent="0">
              <a:buNone/>
            </a:pPr>
            <a:r>
              <a:rPr lang="en-US" sz="2800" dirty="0"/>
              <a:t>v.4-5-Satan now implies that Job didn’t turn from the Lord and curse him because he wasn’t physically harmed.  </a:t>
            </a:r>
            <a:r>
              <a:rPr lang="en-US" sz="2800" dirty="0" smtClean="0"/>
              <a:t>He will give anything for his life-Nephesh-Hebrew word for life or soul.  </a:t>
            </a:r>
            <a:endParaRPr lang="en-US" sz="2800" dirty="0"/>
          </a:p>
          <a:p>
            <a:pPr marL="0" indent="0">
              <a:buNone/>
            </a:pPr>
            <a:r>
              <a:rPr lang="en-US" sz="2800" dirty="0"/>
              <a:t>Read text note. </a:t>
            </a:r>
          </a:p>
          <a:p>
            <a:pPr marL="0" indent="0">
              <a:buNone/>
            </a:pPr>
            <a:r>
              <a:rPr lang="en-US" sz="2800" dirty="0"/>
              <a:t>v.6-The Lord gives Satan permission to afflict him in his bones and flesh, but he does not give him permission to take his life.  </a:t>
            </a:r>
            <a:r>
              <a:rPr lang="en-US" sz="2800" dirty="0" smtClean="0"/>
              <a:t>His Nephesh.  </a:t>
            </a:r>
          </a:p>
          <a:p>
            <a:pPr marL="0" indent="0">
              <a:buNone/>
            </a:pPr>
            <a:r>
              <a:rPr lang="en-US" sz="2800" dirty="0" smtClean="0"/>
              <a:t>Satan wants to kill us and destroy us, but God sets the boundaries on his influence and power. </a:t>
            </a:r>
          </a:p>
          <a:p>
            <a:pPr marL="0" indent="0">
              <a:buNone/>
            </a:pPr>
            <a:r>
              <a:rPr lang="en-US" sz="2800" dirty="0" smtClean="0"/>
              <a:t>John 10:10, Mark 9:22, Rev. 12:17.</a:t>
            </a:r>
            <a:endParaRPr lang="en-US" sz="2800" dirty="0"/>
          </a:p>
          <a:p>
            <a:pPr marL="0" indent="0">
              <a:buNone/>
            </a:pPr>
            <a:endParaRPr lang="en-US" dirty="0"/>
          </a:p>
        </p:txBody>
      </p:sp>
    </p:spTree>
    <p:extLst>
      <p:ext uri="{BB962C8B-B14F-4D97-AF65-F5344CB8AC3E}">
        <p14:creationId xmlns:p14="http://schemas.microsoft.com/office/powerpoint/2010/main" val="136169379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a:t>v.7-It makes it clear that Satan struck Job with a loathsome sores all over his body.  </a:t>
            </a:r>
          </a:p>
          <a:p>
            <a:pPr marL="0" indent="0">
              <a:buNone/>
            </a:pPr>
            <a:r>
              <a:rPr lang="en-US" dirty="0"/>
              <a:t>Read text note-a nontechnical term for a grievous inflammation, a boil.  </a:t>
            </a:r>
            <a:endParaRPr lang="en-US" dirty="0" smtClean="0"/>
          </a:p>
          <a:p>
            <a:pPr marL="0" indent="0">
              <a:buNone/>
            </a:pPr>
            <a:r>
              <a:rPr lang="en-US" dirty="0"/>
              <a:t>In an article called “The Epidemic” written in 1918 during the plague of the Spanish flu by a Reverend Jesse writing in our Lutheran Witness publication, he said, “The one original and real cause of all sickness, however is naught but man’s sin.  Sickness and death came into the world when God pronounced sentence upon the first trembling sinner, and ever since sin-sick humanity has been subject to diseases that wore the strongest down to make unconditional surrender to death.” </a:t>
            </a:r>
            <a:endParaRPr lang="en-US" dirty="0" smtClean="0"/>
          </a:p>
          <a:p>
            <a:pPr marL="0" indent="0">
              <a:buNone/>
            </a:pPr>
            <a:r>
              <a:rPr lang="en-US" dirty="0" smtClean="0"/>
              <a:t>Luther was convinced from Scripture that really Satan is behind disease, but as it fits God’s purposes.  </a:t>
            </a:r>
            <a:endParaRPr lang="en-US" dirty="0"/>
          </a:p>
          <a:p>
            <a:pPr marL="0" indent="0">
              <a:buNone/>
            </a:pPr>
            <a:endParaRPr lang="en-US" dirty="0"/>
          </a:p>
        </p:txBody>
      </p:sp>
    </p:spTree>
    <p:extLst>
      <p:ext uri="{BB962C8B-B14F-4D97-AF65-F5344CB8AC3E}">
        <p14:creationId xmlns:p14="http://schemas.microsoft.com/office/powerpoint/2010/main" val="12108582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lnSpcReduction="10000"/>
          </a:bodyPr>
          <a:lstStyle/>
          <a:p>
            <a:pPr marL="0" indent="0">
              <a:buNone/>
            </a:pPr>
            <a:r>
              <a:rPr lang="en-US" dirty="0" smtClean="0"/>
              <a:t>He writes this in his letter, “Whether one may flee from a deadly plague”, </a:t>
            </a:r>
          </a:p>
          <a:p>
            <a:pPr marL="0" indent="0">
              <a:buNone/>
            </a:pPr>
            <a:r>
              <a:rPr lang="en-US" dirty="0" smtClean="0"/>
              <a:t>“Now if a deadly epidemic strikes, we should stay where we are, make our preparations, and take courage in the fact that we are mutually bound together (as previously indicated) so that we cannot desert one another or flee from one another.  First, we can be sure that God’s punishment has come upon us, not only to chastise us for our sins but also to test our faith and love-our faith in that we may see and experience how we should act toward our neighbor.  I am of the opinion that all the epidemics, like any plague, are spread among the people by evil spirits who poison into the flesh.  Nevertheless, this is God’s decree and punishment to which we must patiently submit and serve our neighbor, risking our lives in this manner as St. John teaches, ‘If Christ laid down his life for us, we ought to lay down our lives for our brethren [I John 3:16]’”.</a:t>
            </a:r>
            <a:endParaRPr lang="en-US" dirty="0"/>
          </a:p>
        </p:txBody>
      </p:sp>
    </p:spTree>
    <p:extLst>
      <p:ext uri="{BB962C8B-B14F-4D97-AF65-F5344CB8AC3E}">
        <p14:creationId xmlns:p14="http://schemas.microsoft.com/office/powerpoint/2010/main" val="196171828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smtClean="0"/>
              <a:t>He goes on, “When anyone is overcome by horror and repugnance in the presence of a sick person, he should take courage and strength in the firm assurance that it is the devil who stirs up such abhorrence, fear, and loathing in his heart.  He is such a bitter knavish devil that he not only unceasingly tries to slay and kill, but also takes delight in making us deathly afraid, worried, and apprehensive so that we should regard dying as horrible and have no rest or peace all through our life.  And so the devil would excrete us out of this life as he tries to make us despair of God, become unwilling or unprepared to die, and under the stormy and dark sky of fear and anxiety, make us forget and lose Christ, our light and life, and desert our neighbor in his troubles.”-Whether One May Flee a Deadly Plague-p. 127.  He goes on.</a:t>
            </a:r>
            <a:endParaRPr lang="en-US" dirty="0"/>
          </a:p>
        </p:txBody>
      </p:sp>
    </p:spTree>
    <p:extLst>
      <p:ext uri="{BB962C8B-B14F-4D97-AF65-F5344CB8AC3E}">
        <p14:creationId xmlns:p14="http://schemas.microsoft.com/office/powerpoint/2010/main" val="312976245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10000"/>
          </a:bodyPr>
          <a:lstStyle/>
          <a:p>
            <a:pPr marL="0" indent="0">
              <a:buNone/>
            </a:pPr>
            <a:r>
              <a:rPr lang="en-US" sz="2800" dirty="0"/>
              <a:t>v.8-Sat in the ashes-Custom associated with </a:t>
            </a:r>
            <a:r>
              <a:rPr lang="en-US" sz="2800" dirty="0" smtClean="0"/>
              <a:t>grief</a:t>
            </a:r>
          </a:p>
          <a:p>
            <a:pPr marL="0" indent="0">
              <a:buNone/>
            </a:pPr>
            <a:r>
              <a:rPr lang="en-US" sz="2800" dirty="0"/>
              <a:t>v.9-His wife uses the language of the Lord in 2:3.  Integrity as in his confident </a:t>
            </a:r>
            <a:r>
              <a:rPr lang="en-US" sz="2800" dirty="0" smtClean="0"/>
              <a:t>faith, uprightness or blamelessness.</a:t>
            </a:r>
          </a:p>
          <a:p>
            <a:pPr marL="0" indent="0">
              <a:buNone/>
            </a:pPr>
            <a:r>
              <a:rPr lang="en-US" sz="2800" dirty="0" smtClean="0"/>
              <a:t>v. 10-foolish woman-Same word as Psalm 14:1</a:t>
            </a:r>
          </a:p>
          <a:p>
            <a:pPr marL="0" indent="0">
              <a:buNone/>
            </a:pPr>
            <a:r>
              <a:rPr lang="en-US" sz="2800" dirty="0" smtClean="0"/>
              <a:t>It can be translated evil, but also can mean that which is displeasing or undesirable. If God is doing it, it is not evil.  </a:t>
            </a:r>
          </a:p>
          <a:p>
            <a:pPr marL="0" indent="0">
              <a:buNone/>
            </a:pPr>
            <a:r>
              <a:rPr lang="en-US" sz="2800" dirty="0" smtClean="0"/>
              <a:t>It confirms that God can have a purpose even in the undesirable, displeasing parts of life-Look at Ecclesiastes 7:14, Isaiah 45:7-same Hebrew word used there as Job.</a:t>
            </a:r>
          </a:p>
          <a:p>
            <a:pPr marL="0" indent="0">
              <a:buNone/>
            </a:pPr>
            <a:r>
              <a:rPr lang="en-US" sz="2800" dirty="0" smtClean="0"/>
              <a:t>With his lips or in his speech.  He perhaps had the thoughts, but did not voice them.  </a:t>
            </a:r>
          </a:p>
          <a:p>
            <a:pPr marL="0" indent="0">
              <a:buNone/>
            </a:pPr>
            <a:r>
              <a:rPr lang="en-US" sz="2800" dirty="0" smtClean="0"/>
              <a:t>Comments/Questions-Takeaways</a:t>
            </a:r>
            <a:endParaRPr lang="en-US" sz="2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032307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3200" dirty="0" smtClean="0"/>
              <a:t>We know transition in Job to different section in the writing.  Chapters 1 &amp; 2 are the prologue and at the end of the prologue we find the reaction of three of Job’s friends to his plight. </a:t>
            </a:r>
          </a:p>
          <a:p>
            <a:pPr marL="0" indent="0">
              <a:buNone/>
            </a:pPr>
            <a:r>
              <a:rPr lang="en-US" sz="3200" dirty="0" smtClean="0"/>
              <a:t>The three friends hear about the evil that had come upon Job.  It is the verb form of the word found in v. 10.  It could be translated evil, but also disaster, calamity, trouble.  </a:t>
            </a:r>
          </a:p>
          <a:p>
            <a:pPr marL="0" indent="0">
              <a:buNone/>
            </a:pPr>
            <a:r>
              <a:rPr lang="en-US" sz="3200" dirty="0" smtClean="0"/>
              <a:t>What do we know about these men?</a:t>
            </a:r>
            <a:endParaRPr lang="en-US" sz="3200" dirty="0"/>
          </a:p>
        </p:txBody>
      </p:sp>
    </p:spTree>
    <p:extLst>
      <p:ext uri="{BB962C8B-B14F-4D97-AF65-F5344CB8AC3E}">
        <p14:creationId xmlns:p14="http://schemas.microsoft.com/office/powerpoint/2010/main" val="400910084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10000"/>
          </a:bodyPr>
          <a:lstStyle/>
          <a:p>
            <a:pPr marL="0" indent="0">
              <a:buNone/>
            </a:pPr>
            <a:r>
              <a:rPr lang="en-US" dirty="0" smtClean="0"/>
              <a:t>Lutheran Study Bible text note</a:t>
            </a:r>
          </a:p>
          <a:p>
            <a:pPr marL="0" indent="0">
              <a:buNone/>
            </a:pPr>
            <a:r>
              <a:rPr lang="en-US" dirty="0" smtClean="0"/>
              <a:t>“</a:t>
            </a:r>
            <a:r>
              <a:rPr lang="en-US" dirty="0" err="1" smtClean="0"/>
              <a:t>Eliphaz</a:t>
            </a:r>
            <a:r>
              <a:rPr lang="en-US" dirty="0" smtClean="0"/>
              <a:t>-Edomite name that means, “God is fine gold”; also the name of one of Esau’s sons and a ruler of the people (Gen. 36:4, 6-12, 15-16).  </a:t>
            </a:r>
            <a:r>
              <a:rPr lang="en-US" dirty="0" err="1" smtClean="0"/>
              <a:t>Temanite-Teman</a:t>
            </a:r>
            <a:r>
              <a:rPr lang="en-US" dirty="0" smtClean="0"/>
              <a:t> was a son of </a:t>
            </a:r>
            <a:r>
              <a:rPr lang="en-US" dirty="0" err="1" smtClean="0"/>
              <a:t>Eliphaz</a:t>
            </a:r>
            <a:r>
              <a:rPr lang="en-US" dirty="0" smtClean="0"/>
              <a:t> (Gen. 36:11, 15, 42) and also the name of a large Edomite area, southeast of the Salt Sea, famous for its wisdom (Jer. 49:7).  The </a:t>
            </a:r>
            <a:r>
              <a:rPr lang="en-US" dirty="0" err="1" smtClean="0"/>
              <a:t>Edomites</a:t>
            </a:r>
            <a:r>
              <a:rPr lang="en-US" dirty="0" smtClean="0"/>
              <a:t> were descendants of Esau (Gen. 25:30, 36:8).”</a:t>
            </a:r>
          </a:p>
          <a:p>
            <a:pPr marL="0" indent="0">
              <a:buNone/>
            </a:pPr>
            <a:r>
              <a:rPr lang="en-US" dirty="0" smtClean="0"/>
              <a:t>This would mean Job’s time period was at least after the time of Esau and even after the time of his grandson if these names are in fact meant to be connected with Genesis.  You would think they would be otherwise there is no real reason to mention their heritage along with their name.  Could this man have been named after his grandpa or great-grandpa? We can’t know, but it does help us date Job’s time at least after the time of </a:t>
            </a:r>
            <a:r>
              <a:rPr lang="en-US" dirty="0" err="1" smtClean="0"/>
              <a:t>Teman</a:t>
            </a:r>
            <a:r>
              <a:rPr lang="en-US" dirty="0" smtClean="0"/>
              <a:t>.  This would put Job’s time in the generation of Jacob’s grandchildren or later.  It would perhaps support some scholars beliefs that Moses was the one who wrote down the account of Job .  </a:t>
            </a:r>
          </a:p>
          <a:p>
            <a:pPr marL="0" indent="0">
              <a:buNone/>
            </a:pPr>
            <a:endParaRPr lang="en-US" dirty="0"/>
          </a:p>
        </p:txBody>
      </p:sp>
    </p:spTree>
    <p:extLst>
      <p:ext uri="{BB962C8B-B14F-4D97-AF65-F5344CB8AC3E}">
        <p14:creationId xmlns:p14="http://schemas.microsoft.com/office/powerpoint/2010/main" val="2282766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marL="0" indent="0">
              <a:buNone/>
            </a:pPr>
            <a:r>
              <a:rPr lang="en-US" sz="2800" dirty="0"/>
              <a:t>It shows Abram already had his “will” in place so to speak.  A plan as to who was to be his heir in case he dies.  Now the question is at what point did Abram do this?  Was it after the promise of Genesis 12 or before?  We can’t know for sure, but it shows Abram had a plan in place in case he doesn’t end up with a child.  I mean, we know he is past 75 at this point and Sarai is 65.</a:t>
            </a:r>
          </a:p>
          <a:p>
            <a:pPr marL="0" indent="0">
              <a:buNone/>
            </a:pPr>
            <a:r>
              <a:rPr lang="en-US" sz="2800" dirty="0"/>
              <a:t>What does this show us you think about how Abram was facing the trial of his wife’s infertility?  </a:t>
            </a:r>
          </a:p>
          <a:p>
            <a:pPr marL="0" indent="0">
              <a:buNone/>
            </a:pPr>
            <a:r>
              <a:rPr lang="en-US" sz="2800" dirty="0"/>
              <a:t>By this time, the Lord had already promised Abram three times that he would have a multitude of descendants (Gen. 12:2, 7, 13:16).  </a:t>
            </a:r>
          </a:p>
        </p:txBody>
      </p:sp>
    </p:spTree>
    <p:extLst>
      <p:ext uri="{BB962C8B-B14F-4D97-AF65-F5344CB8AC3E}">
        <p14:creationId xmlns:p14="http://schemas.microsoft.com/office/powerpoint/2010/main" val="102944579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10000"/>
          </a:bodyPr>
          <a:lstStyle/>
          <a:p>
            <a:pPr marL="0" indent="0">
              <a:buNone/>
            </a:pPr>
            <a:r>
              <a:rPr lang="en-US" dirty="0" err="1" smtClean="0"/>
              <a:t>Bildad</a:t>
            </a:r>
            <a:r>
              <a:rPr lang="en-US" dirty="0" smtClean="0"/>
              <a:t> the </a:t>
            </a:r>
            <a:r>
              <a:rPr lang="en-US" dirty="0" err="1" smtClean="0"/>
              <a:t>Shuhite</a:t>
            </a:r>
            <a:r>
              <a:rPr lang="en-US" dirty="0" smtClean="0"/>
              <a:t>-Possible descendant of </a:t>
            </a:r>
            <a:r>
              <a:rPr lang="en-US" dirty="0" err="1" smtClean="0"/>
              <a:t>Shuah</a:t>
            </a:r>
            <a:r>
              <a:rPr lang="en-US" dirty="0" smtClean="0"/>
              <a:t>, Abraham’s son by his concubine </a:t>
            </a:r>
            <a:r>
              <a:rPr lang="en-US" dirty="0" err="1" smtClean="0"/>
              <a:t>Keturah</a:t>
            </a:r>
            <a:r>
              <a:rPr lang="en-US" dirty="0" smtClean="0"/>
              <a:t> and founder of a desert tribe related to the nomadic Midianites (Gen. 25:2, I Chron. 1:32).  </a:t>
            </a:r>
          </a:p>
          <a:p>
            <a:pPr marL="0" indent="0">
              <a:buNone/>
            </a:pPr>
            <a:r>
              <a:rPr lang="en-US" dirty="0" smtClean="0"/>
              <a:t>Dating this-Sarah had Isaac at age 90.  She died at age 127.  37 years later.  It was when Isaac was 40 years old that we are told he married Rebekah.  We are told that Jacob and Esau were born when Isaac was 60..  We don’t know how long after Sarah’s death that Abraham married </a:t>
            </a:r>
            <a:r>
              <a:rPr lang="en-US" dirty="0" err="1" smtClean="0"/>
              <a:t>Keturah</a:t>
            </a:r>
            <a:r>
              <a:rPr lang="en-US" dirty="0" smtClean="0"/>
              <a:t>, but it is recorded before Isaac’s marriage.  They basically had to be married at roughly the same time.  Therefore, </a:t>
            </a:r>
            <a:r>
              <a:rPr lang="en-US" dirty="0" err="1" smtClean="0"/>
              <a:t>Shuah</a:t>
            </a:r>
            <a:r>
              <a:rPr lang="en-US" dirty="0" smtClean="0"/>
              <a:t> was perhaps very similar in age to Jacob and Esau.  He is the last of the sons of Abraham listed.  If </a:t>
            </a:r>
            <a:r>
              <a:rPr lang="en-US" dirty="0" err="1" smtClean="0"/>
              <a:t>Teman</a:t>
            </a:r>
            <a:r>
              <a:rPr lang="en-US" dirty="0" smtClean="0"/>
              <a:t> was the grandson of Esau, and </a:t>
            </a:r>
            <a:r>
              <a:rPr lang="en-US" dirty="0" err="1" smtClean="0"/>
              <a:t>Shuah</a:t>
            </a:r>
            <a:r>
              <a:rPr lang="en-US" dirty="0" smtClean="0"/>
              <a:t>, the son of Abraham (Esau’s generation) born sometime in the last 35 years or so of Abraham’s life, after he was a 137 (He was a 175 when he died), then the time of Job is at least two generations after the time of Abraham.  This would perhaps place Job’s time at the time after the descendants of Jacob had settled in the land of Egypt and began to be enslaved.    </a:t>
            </a:r>
          </a:p>
        </p:txBody>
      </p:sp>
    </p:spTree>
    <p:extLst>
      <p:ext uri="{BB962C8B-B14F-4D97-AF65-F5344CB8AC3E}">
        <p14:creationId xmlns:p14="http://schemas.microsoft.com/office/powerpoint/2010/main" val="410705246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10000"/>
          </a:bodyPr>
          <a:lstStyle/>
          <a:p>
            <a:pPr marL="0" indent="0">
              <a:buNone/>
            </a:pPr>
            <a:r>
              <a:rPr lang="en-US" dirty="0" err="1" smtClean="0"/>
              <a:t>Zophar</a:t>
            </a:r>
            <a:r>
              <a:rPr lang="en-US" dirty="0" smtClean="0"/>
              <a:t>-the </a:t>
            </a:r>
            <a:r>
              <a:rPr lang="en-US" dirty="0" err="1" smtClean="0"/>
              <a:t>Naamathite</a:t>
            </a:r>
            <a:r>
              <a:rPr lang="en-US" dirty="0" smtClean="0"/>
              <a:t>-Name is unique to Job, as is the location.  </a:t>
            </a:r>
          </a:p>
          <a:p>
            <a:pPr marL="0" indent="0">
              <a:buNone/>
            </a:pPr>
            <a:r>
              <a:rPr lang="en-US" dirty="0" smtClean="0"/>
              <a:t>v. 11-they made an appointment or agreement together to go and see Job to mourn or lament or express sympathy with him and to comfort him.  -Is. 51:19, </a:t>
            </a:r>
          </a:p>
          <a:p>
            <a:pPr marL="0" indent="0">
              <a:buNone/>
            </a:pPr>
            <a:r>
              <a:rPr lang="en-US" dirty="0" smtClean="0"/>
              <a:t>Comforted-like Isaac after his mother’s death-Gen. 24:67.</a:t>
            </a:r>
          </a:p>
          <a:p>
            <a:pPr marL="0" indent="0">
              <a:buNone/>
            </a:pPr>
            <a:r>
              <a:rPr lang="en-US" dirty="0" smtClean="0"/>
              <a:t>v. 12-lifted up their voice and wept-wailed, </a:t>
            </a:r>
          </a:p>
          <a:p>
            <a:pPr marL="0" indent="0">
              <a:buNone/>
            </a:pPr>
            <a:r>
              <a:rPr lang="en-US" dirty="0" smtClean="0"/>
              <a:t>Tearing robes, sprinkling dust on your head was an ancient practice expresses grief and lament.  It was probably to remind them of the original curse-dust you are and to dust you shall return.  </a:t>
            </a:r>
          </a:p>
          <a:p>
            <a:pPr marL="0" indent="0">
              <a:buNone/>
            </a:pPr>
            <a:r>
              <a:rPr lang="en-US" dirty="0" smtClean="0"/>
              <a:t>v. 13-They just sat with him for seven days and nights saying not a word-Just the comfort of presence waiting for Job to speak.  They were respectful of the pain he was suffering.</a:t>
            </a:r>
          </a:p>
          <a:p>
            <a:pPr marL="0" indent="0">
              <a:buNone/>
            </a:pPr>
            <a:r>
              <a:rPr lang="en-US" dirty="0" smtClean="0"/>
              <a:t>Pain or anguish-</a:t>
            </a:r>
          </a:p>
          <a:p>
            <a:pPr marL="0" indent="0">
              <a:buNone/>
            </a:pPr>
            <a:r>
              <a:rPr lang="en-US" dirty="0" smtClean="0"/>
              <a:t>It was probably the best gift they could give him as friends in that moment, but then they had to speak, responding to Job.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1165917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3600" dirty="0" smtClean="0"/>
              <a:t>How was Job’s pain expressed?</a:t>
            </a:r>
          </a:p>
          <a:p>
            <a:pPr marL="457200" indent="-457200">
              <a:buAutoNum type="arabicPeriod"/>
            </a:pPr>
            <a:r>
              <a:rPr lang="en-US" sz="3600" dirty="0" smtClean="0"/>
              <a:t>He cursed the day of his birth-3:1ff.  He asks why he did not die at birth-3:11.  He wishes he had not been born than to bear this pain.  </a:t>
            </a:r>
          </a:p>
          <a:p>
            <a:pPr marL="0" indent="0">
              <a:buNone/>
            </a:pPr>
            <a:r>
              <a:rPr lang="en-US" sz="3600" dirty="0" smtClean="0"/>
              <a:t>He does express a hope in the afterlife however-3:13, 17-19.</a:t>
            </a:r>
          </a:p>
          <a:p>
            <a:pPr marL="0" indent="0">
              <a:buNone/>
            </a:pPr>
            <a:r>
              <a:rPr lang="en-US" sz="3600" dirty="0" smtClean="0"/>
              <a:t>Have you ever had those days under trial?  </a:t>
            </a:r>
            <a:endParaRPr lang="en-US" sz="3600" dirty="0"/>
          </a:p>
        </p:txBody>
      </p:sp>
    </p:spTree>
    <p:extLst>
      <p:ext uri="{BB962C8B-B14F-4D97-AF65-F5344CB8AC3E}">
        <p14:creationId xmlns:p14="http://schemas.microsoft.com/office/powerpoint/2010/main" val="300774473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lnSpcReduction="10000"/>
          </a:bodyPr>
          <a:lstStyle/>
          <a:p>
            <a:pPr marL="0" indent="0">
              <a:buNone/>
            </a:pPr>
            <a:r>
              <a:rPr lang="en-US" sz="2800" dirty="0" smtClean="0"/>
              <a:t>Chapter 4 then expresses one of the themes of the book.  The theology that calamity of this kind would not be allowed by God and carried out without just cause.  The cause being that Job must have done something sinful to deserve it.  </a:t>
            </a:r>
          </a:p>
          <a:p>
            <a:pPr marL="0" indent="0">
              <a:buNone/>
            </a:pPr>
            <a:r>
              <a:rPr lang="en-US" sz="2800" dirty="0" smtClean="0"/>
              <a:t>Theology expressed in 4:7-9.  What is false about this theology expressed?  </a:t>
            </a:r>
          </a:p>
          <a:p>
            <a:pPr marL="0" indent="0">
              <a:buNone/>
            </a:pPr>
            <a:r>
              <a:rPr lang="en-US" sz="2800" dirty="0" smtClean="0"/>
              <a:t>It is not as though there isn’t some truth in it-Look at 4:17-19, 5:17-27.  However, it is not the whole truth.  We can’t pretend this side of heaven to know the whole council of God and give that simple explanation to every instance of suffering; that it is deserved for specific wrong-doing or always discipline from the Lord.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0966145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lnSpcReduction="10000"/>
          </a:bodyPr>
          <a:lstStyle/>
          <a:p>
            <a:pPr marL="0" indent="0">
              <a:buNone/>
            </a:pPr>
            <a:r>
              <a:rPr lang="en-US" dirty="0" smtClean="0"/>
              <a:t>In Chapter 6, Job responds to </a:t>
            </a:r>
            <a:r>
              <a:rPr lang="en-US" dirty="0" err="1" smtClean="0"/>
              <a:t>Eliphaz</a:t>
            </a:r>
            <a:r>
              <a:rPr lang="en-US" dirty="0" smtClean="0"/>
              <a:t>. He essentially says to </a:t>
            </a:r>
            <a:r>
              <a:rPr lang="en-US" dirty="0" err="1" smtClean="0"/>
              <a:t>Eliphaz</a:t>
            </a:r>
            <a:r>
              <a:rPr lang="en-US" dirty="0" smtClean="0"/>
              <a:t> that he can’t grasp the depths of his suffering, as if to say it is easy for you to say that because you aren’t the one going through it.  Look at 6:1-4.  He still would prefer to have not been born to this calamity.  Look at 6:8-10. Read text note.</a:t>
            </a:r>
          </a:p>
          <a:p>
            <a:pPr marL="0" indent="0">
              <a:buNone/>
            </a:pPr>
            <a:r>
              <a:rPr lang="en-US" dirty="0" smtClean="0"/>
              <a:t>Job then expresses another element of his pain.  Desperation over his lack of understanding.</a:t>
            </a:r>
          </a:p>
          <a:p>
            <a:pPr marL="0" indent="0">
              <a:buNone/>
            </a:pPr>
            <a:r>
              <a:rPr lang="en-US" dirty="0" smtClean="0"/>
              <a:t>Look at 6:24-30.  He is looking for an explanation because he can’t see the direct correlation in his life between his suffering and the righteous life he had been trying to lead before God.  </a:t>
            </a:r>
          </a:p>
          <a:p>
            <a:pPr marL="0" indent="0">
              <a:buNone/>
            </a:pPr>
            <a:r>
              <a:rPr lang="en-US" dirty="0" smtClean="0"/>
              <a:t>Now isn’t that the hardest thing about trials and tests.  It is not always knowing why.  </a:t>
            </a:r>
          </a:p>
          <a:p>
            <a:pPr marL="0" indent="0">
              <a:buNone/>
            </a:pPr>
            <a:r>
              <a:rPr lang="en-US" dirty="0" smtClean="0"/>
              <a:t>Now why do you think the Lord doesn’t always give you an answer right away?  </a:t>
            </a:r>
          </a:p>
          <a:p>
            <a:pPr marL="0" indent="0">
              <a:buNone/>
            </a:pPr>
            <a:endParaRPr lang="en-US" dirty="0"/>
          </a:p>
        </p:txBody>
      </p:sp>
    </p:spTree>
    <p:extLst>
      <p:ext uri="{BB962C8B-B14F-4D97-AF65-F5344CB8AC3E}">
        <p14:creationId xmlns:p14="http://schemas.microsoft.com/office/powerpoint/2010/main" val="274001474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marL="0" indent="0">
              <a:buNone/>
            </a:pPr>
            <a:r>
              <a:rPr lang="en-US" sz="2800" dirty="0" smtClean="0"/>
              <a:t>Chapter 7, Job is expressing his despair over why the Lord is treating him so.  He now turns his complaint away from his friends and directs it towards God.  He doesn’t accuse the Lord of wrongdoing, but he also can’t understand why.  </a:t>
            </a:r>
          </a:p>
          <a:p>
            <a:pPr marL="0" indent="0">
              <a:buNone/>
            </a:pPr>
            <a:r>
              <a:rPr lang="en-US" sz="2800" dirty="0" smtClean="0"/>
              <a:t>Look at 7:12-21.</a:t>
            </a:r>
          </a:p>
          <a:p>
            <a:pPr marL="0" indent="0">
              <a:buNone/>
            </a:pPr>
            <a:r>
              <a:rPr lang="en-US" sz="2800" dirty="0" smtClean="0"/>
              <a:t>It was Job’s way of saying, “Leave me alone or forgive me.”  It is preferable to this anguish.  </a:t>
            </a:r>
          </a:p>
          <a:p>
            <a:pPr marL="0" indent="0">
              <a:buNone/>
            </a:pPr>
            <a:r>
              <a:rPr lang="en-US" sz="2800" dirty="0" smtClean="0"/>
              <a:t>Chapter 8-His friend </a:t>
            </a:r>
            <a:r>
              <a:rPr lang="en-US" sz="2800" dirty="0" err="1" smtClean="0"/>
              <a:t>Bildad</a:t>
            </a:r>
            <a:r>
              <a:rPr lang="en-US" sz="2800" dirty="0" smtClean="0"/>
              <a:t> responds to Job’s complaint.  </a:t>
            </a:r>
          </a:p>
          <a:p>
            <a:pPr marL="0" indent="0">
              <a:buNone/>
            </a:pPr>
            <a:r>
              <a:rPr lang="en-US" sz="2800" dirty="0" err="1" smtClean="0"/>
              <a:t>Bildad</a:t>
            </a:r>
            <a:r>
              <a:rPr lang="en-US" sz="2800" dirty="0" smtClean="0"/>
              <a:t> further expresses the theology of glory, the theology of </a:t>
            </a:r>
            <a:r>
              <a:rPr lang="en-US" sz="2800" dirty="0" err="1" smtClean="0"/>
              <a:t>Eliphaz</a:t>
            </a:r>
            <a:r>
              <a:rPr lang="en-US" sz="2800" dirty="0" smtClean="0"/>
              <a:t>.  </a:t>
            </a:r>
          </a:p>
        </p:txBody>
      </p:sp>
    </p:spTree>
    <p:extLst>
      <p:ext uri="{BB962C8B-B14F-4D97-AF65-F5344CB8AC3E}">
        <p14:creationId xmlns:p14="http://schemas.microsoft.com/office/powerpoint/2010/main" val="11514511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10000"/>
          </a:bodyPr>
          <a:lstStyle/>
          <a:p>
            <a:pPr marL="0" indent="0">
              <a:buNone/>
            </a:pPr>
            <a:r>
              <a:rPr lang="en-US" sz="3200" dirty="0"/>
              <a:t>He expresses what we all think.  This wouldn’t be happening to you and your family Job if you didn’t have transgressions that the Lord is punishing you for because He is just.  He could only see God’s justice in punishing sin.  Job needs to repent of his complaints and thoughts.  However it is easy for someone to say that when they aren’t going through the trial.  It might be true in general that repentance is good in situations of trial and tests, but it doesn’t always mean you are going through them because of a lack of repentance.  </a:t>
            </a:r>
          </a:p>
          <a:p>
            <a:pPr marL="0" indent="0">
              <a:buNone/>
            </a:pPr>
            <a:r>
              <a:rPr lang="en-US" sz="3200" dirty="0"/>
              <a:t>Read Job 8:1-6, 20-22</a:t>
            </a:r>
          </a:p>
          <a:p>
            <a:pPr marL="0" indent="0">
              <a:buNone/>
            </a:pPr>
            <a:endParaRPr lang="en-US" dirty="0"/>
          </a:p>
        </p:txBody>
      </p:sp>
    </p:spTree>
    <p:extLst>
      <p:ext uri="{BB962C8B-B14F-4D97-AF65-F5344CB8AC3E}">
        <p14:creationId xmlns:p14="http://schemas.microsoft.com/office/powerpoint/2010/main" val="370004489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marL="0" indent="0">
              <a:buNone/>
            </a:pPr>
            <a:r>
              <a:rPr lang="en-US" sz="4000" dirty="0" smtClean="0"/>
              <a:t>Now imagine if you are Job.  How would this reproof sit with you?  Would this be providing comfort?  How might this inform us about how to speak with someone going through a trial or test in their life?</a:t>
            </a:r>
            <a:endParaRPr lang="en-US" sz="4000" dirty="0"/>
          </a:p>
        </p:txBody>
      </p:sp>
    </p:spTree>
    <p:extLst>
      <p:ext uri="{BB962C8B-B14F-4D97-AF65-F5344CB8AC3E}">
        <p14:creationId xmlns:p14="http://schemas.microsoft.com/office/powerpoint/2010/main" val="194576308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smtClean="0"/>
              <a:t>This gets to some tips for what is better to say to someone going through a trial or test than another.  </a:t>
            </a:r>
          </a:p>
          <a:p>
            <a:pPr marL="0" indent="0">
              <a:buNone/>
            </a:pPr>
            <a:r>
              <a:rPr lang="en-US" dirty="0" smtClean="0"/>
              <a:t>In Ken </a:t>
            </a:r>
            <a:r>
              <a:rPr lang="en-US" dirty="0" err="1" smtClean="0"/>
              <a:t>Haugk’s</a:t>
            </a:r>
            <a:r>
              <a:rPr lang="en-US" dirty="0" smtClean="0"/>
              <a:t> book, “Don’t Sing Songs to a Heavy Heart”, who is the founder of Stephan Ministry, he talks about some of these don’ts.  </a:t>
            </a:r>
          </a:p>
          <a:p>
            <a:pPr marL="0" indent="0">
              <a:buNone/>
            </a:pPr>
            <a:r>
              <a:rPr lang="en-US" dirty="0" smtClean="0"/>
              <a:t>He talks about words that hurt, not heal.</a:t>
            </a:r>
          </a:p>
          <a:p>
            <a:pPr marL="457200" indent="-457200">
              <a:buAutoNum type="arabicPeriod"/>
            </a:pPr>
            <a:r>
              <a:rPr lang="en-US" dirty="0" smtClean="0"/>
              <a:t>I Know How You feel.  How does this relate to Job?</a:t>
            </a:r>
          </a:p>
          <a:p>
            <a:pPr marL="457200" indent="-457200">
              <a:buAutoNum type="arabicPeriod"/>
            </a:pPr>
            <a:r>
              <a:rPr lang="en-US" dirty="0" smtClean="0"/>
              <a:t>It’s for the Best, He’s at peace now, they’re in a better place, It’s a blessing</a:t>
            </a:r>
          </a:p>
          <a:p>
            <a:pPr marL="457200" indent="-457200">
              <a:buAutoNum type="arabicPeriod"/>
            </a:pPr>
            <a:r>
              <a:rPr lang="en-US" dirty="0" smtClean="0"/>
              <a:t>Just get over it</a:t>
            </a:r>
          </a:p>
          <a:p>
            <a:pPr marL="457200" indent="-457200">
              <a:buAutoNum type="arabicPeriod"/>
            </a:pPr>
            <a:r>
              <a:rPr lang="en-US" dirty="0" smtClean="0"/>
              <a:t>“At least”</a:t>
            </a:r>
          </a:p>
          <a:p>
            <a:pPr marL="457200" indent="-457200">
              <a:buAutoNum type="arabicPeriod"/>
            </a:pPr>
            <a:r>
              <a:rPr lang="en-US" dirty="0" smtClean="0"/>
              <a:t>You Should/Shouldn’t</a:t>
            </a:r>
          </a:p>
          <a:p>
            <a:pPr marL="457200" indent="-457200">
              <a:buAutoNum type="arabicPeriod"/>
            </a:pPr>
            <a:r>
              <a:rPr lang="en-US" dirty="0" smtClean="0"/>
              <a:t>God doesn’t give you more than you can handle.</a:t>
            </a:r>
          </a:p>
          <a:p>
            <a:pPr marL="457200" indent="-457200">
              <a:buAutoNum type="arabicPeriod"/>
            </a:pPr>
            <a:r>
              <a:rPr lang="en-US" dirty="0" smtClean="0"/>
              <a:t>It’s God’s Will.  </a:t>
            </a:r>
          </a:p>
          <a:p>
            <a:pPr marL="457200" indent="-457200">
              <a:buAutoNum type="arabicPeriod"/>
            </a:pPr>
            <a:endParaRPr lang="en-US" dirty="0"/>
          </a:p>
        </p:txBody>
      </p:sp>
    </p:spTree>
    <p:extLst>
      <p:ext uri="{BB962C8B-B14F-4D97-AF65-F5344CB8AC3E}">
        <p14:creationId xmlns:p14="http://schemas.microsoft.com/office/powerpoint/2010/main" val="47062479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Autofit/>
          </a:bodyPr>
          <a:lstStyle/>
          <a:p>
            <a:pPr marL="0" indent="0">
              <a:buNone/>
            </a:pPr>
            <a:r>
              <a:rPr lang="en-US" dirty="0" smtClean="0"/>
              <a:t>It is not as though the language or thoughts they are expressing are right.  They may border on a need for repentance if they begin to curse God or accuse him of wrongdoing, however you have to be very careful in expressing this to someone.  You would have to do it with gentleness and love and with an understanding that you can’t understand fully the pain they are experiencing.  Expressing an anger or frustration with God doesn’t always mean they have lost their faith.  It may have to be the road of grief they need to take, as long as they don’t stay there.  God is a big God.  He can handle it.  Therefore, we should never be quick to be a </a:t>
            </a:r>
            <a:r>
              <a:rPr lang="en-US" dirty="0" err="1" smtClean="0"/>
              <a:t>Bildad</a:t>
            </a:r>
            <a:r>
              <a:rPr lang="en-US" dirty="0" smtClean="0"/>
              <a:t> in someone’s life. It is best to just be a support and let them work through their pain in their time, as it is between them and the Lord.  </a:t>
            </a:r>
            <a:endParaRPr lang="en-US" dirty="0"/>
          </a:p>
        </p:txBody>
      </p:sp>
    </p:spTree>
    <p:extLst>
      <p:ext uri="{BB962C8B-B14F-4D97-AF65-F5344CB8AC3E}">
        <p14:creationId xmlns:p14="http://schemas.microsoft.com/office/powerpoint/2010/main" val="4245600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pPr marL="0" indent="0">
              <a:buNone/>
            </a:pPr>
            <a:r>
              <a:rPr lang="en-US" sz="5400" dirty="0"/>
              <a:t>He faced it with his own contingency plan.  It is not a bad thing in life to plan and try to control certain matters of our life.  However, what was missing in Abram’s response?</a:t>
            </a:r>
          </a:p>
        </p:txBody>
      </p:sp>
    </p:spTree>
    <p:extLst>
      <p:ext uri="{BB962C8B-B14F-4D97-AF65-F5344CB8AC3E}">
        <p14:creationId xmlns:p14="http://schemas.microsoft.com/office/powerpoint/2010/main" val="5441035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6019800"/>
          </a:xfrm>
        </p:spPr>
        <p:txBody>
          <a:bodyPr>
            <a:noAutofit/>
          </a:bodyPr>
          <a:lstStyle/>
          <a:p>
            <a:pPr marL="0" indent="0">
              <a:buNone/>
            </a:pPr>
            <a:r>
              <a:rPr lang="en-US" dirty="0" smtClean="0"/>
              <a:t>It is why Ken Hauck always talks in his book about the danger of Pink Thinking expressed in the following ways.</a:t>
            </a:r>
          </a:p>
          <a:p>
            <a:pPr marL="457200" indent="-457200">
              <a:buAutoNum type="arabicPeriod"/>
            </a:pPr>
            <a:r>
              <a:rPr lang="en-US" dirty="0" smtClean="0"/>
              <a:t>Seeking just to Cheer People up too quickly.</a:t>
            </a:r>
          </a:p>
          <a:p>
            <a:pPr marL="457200" indent="-457200">
              <a:buAutoNum type="arabicPeriod"/>
            </a:pPr>
            <a:r>
              <a:rPr lang="en-US" dirty="0" smtClean="0"/>
              <a:t>Glossing over-You’ll get over it in no time, it isn’t so bad, it could be worse.  It will be better soon.  </a:t>
            </a:r>
          </a:p>
          <a:p>
            <a:pPr marL="457200" indent="-457200">
              <a:buAutoNum type="arabicPeriod"/>
            </a:pPr>
            <a:r>
              <a:rPr lang="en-US" dirty="0" smtClean="0"/>
              <a:t>Denial-Avoiding the grief and reality all together, ignoring it.  </a:t>
            </a:r>
          </a:p>
          <a:p>
            <a:pPr marL="457200" indent="-457200">
              <a:buAutoNum type="arabicPeriod"/>
            </a:pPr>
            <a:r>
              <a:rPr lang="en-US" dirty="0" smtClean="0"/>
              <a:t>Tough Encouragement-Quote from the book, “Tough encouragement is a form of pink thinking that dismisses another’s pain with forced or false cheerleading, declaring that the suffering one just needs to be strong or ‘fight, fight, fight’.”-p. 120  </a:t>
            </a:r>
          </a:p>
          <a:p>
            <a:pPr marL="0" indent="0">
              <a:buNone/>
            </a:pPr>
            <a:r>
              <a:rPr lang="en-US" dirty="0" smtClean="0"/>
              <a:t>We will see in two weeks how this further relates to Job.  </a:t>
            </a:r>
          </a:p>
          <a:p>
            <a:pPr marL="0" indent="0">
              <a:buNone/>
            </a:pPr>
            <a:r>
              <a:rPr lang="en-US" dirty="0" smtClean="0"/>
              <a:t>Comments/Questions.  </a:t>
            </a:r>
            <a:endParaRPr lang="en-US" dirty="0"/>
          </a:p>
        </p:txBody>
      </p:sp>
    </p:spTree>
    <p:extLst>
      <p:ext uri="{BB962C8B-B14F-4D97-AF65-F5344CB8AC3E}">
        <p14:creationId xmlns:p14="http://schemas.microsoft.com/office/powerpoint/2010/main" val="252931698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marL="0" indent="0">
              <a:buNone/>
            </a:pPr>
            <a:r>
              <a:rPr lang="en-US" dirty="0" smtClean="0"/>
              <a:t>Job 9-10- Job admits and knows that no one is entirely righteous before God and that God is just in punishing sin.  </a:t>
            </a:r>
          </a:p>
          <a:p>
            <a:pPr marL="0" indent="0">
              <a:buNone/>
            </a:pPr>
            <a:r>
              <a:rPr lang="en-US" dirty="0" smtClean="0"/>
              <a:t>Read 9:1-4.</a:t>
            </a:r>
          </a:p>
          <a:p>
            <a:pPr marL="0" indent="0">
              <a:buNone/>
            </a:pPr>
            <a:r>
              <a:rPr lang="en-US" dirty="0" smtClean="0"/>
              <a:t>The irony of this is that Job expresses his knowledge and faith in God’s sovereignty.  “Thy Will Be Done”, as the Creator of the Universe who has the right to do what he wants with His creation.  He expresses at this point what the Lord has to remind him about later.  In fact, look at what he says in 9:12, 15, 20.  However, as his suffering goes on, we find Job essentially saying this very thing.  </a:t>
            </a:r>
          </a:p>
          <a:p>
            <a:pPr marL="0" indent="0">
              <a:buNone/>
            </a:pPr>
            <a:r>
              <a:rPr lang="en-US" dirty="0" smtClean="0"/>
              <a:t>He certainly sees his suffering as coming from the Lord, even though he routinely expresses that he believes he is blameless and not guilty of a specific wrong to deserve this calamity-9:20-22, 10:7, </a:t>
            </a:r>
          </a:p>
          <a:p>
            <a:pPr marL="0" indent="0">
              <a:buNone/>
            </a:pPr>
            <a:r>
              <a:rPr lang="en-US" dirty="0" smtClean="0"/>
              <a:t>He gets to the point at the end of Chapter 10 where he expresses his despair again in why God gave him birth and life for this suffering.  He wishes he could be dead.    </a:t>
            </a:r>
            <a:endParaRPr lang="en-US" dirty="0"/>
          </a:p>
        </p:txBody>
      </p:sp>
    </p:spTree>
    <p:extLst>
      <p:ext uri="{BB962C8B-B14F-4D97-AF65-F5344CB8AC3E}">
        <p14:creationId xmlns:p14="http://schemas.microsoft.com/office/powerpoint/2010/main" val="395066426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smtClean="0"/>
              <a:t>In Chapter 11, another friend, </a:t>
            </a:r>
            <a:r>
              <a:rPr lang="en-US" dirty="0" err="1" smtClean="0"/>
              <a:t>Zophar</a:t>
            </a:r>
            <a:r>
              <a:rPr lang="en-US" dirty="0" smtClean="0"/>
              <a:t>, speaks up who essentially tells him, “you deserve worse.”</a:t>
            </a:r>
          </a:p>
          <a:p>
            <a:pPr marL="0" indent="0">
              <a:buNone/>
            </a:pPr>
            <a:r>
              <a:rPr lang="en-US" dirty="0" smtClean="0"/>
              <a:t>Look at what he says-11:4-6.</a:t>
            </a:r>
          </a:p>
          <a:p>
            <a:pPr marL="0" indent="0">
              <a:buNone/>
            </a:pPr>
            <a:r>
              <a:rPr lang="en-US" dirty="0" smtClean="0"/>
              <a:t>He basically calls Job to greater repentance-11:14.  However, what does that look like?</a:t>
            </a:r>
          </a:p>
          <a:p>
            <a:pPr marL="0" indent="0">
              <a:buNone/>
            </a:pPr>
            <a:r>
              <a:rPr lang="en-US" dirty="0" smtClean="0"/>
              <a:t>He accuses Job of being self-righteous (4-6), opinionated (7-12), and headstrong (13-20).  He exaggerates.  </a:t>
            </a:r>
          </a:p>
          <a:p>
            <a:pPr marL="0" indent="0">
              <a:buNone/>
            </a:pPr>
            <a:r>
              <a:rPr lang="en-US" dirty="0" smtClean="0"/>
              <a:t>Chapters 12-13-Job responds.  Job acknowledges again that he knows his life is at God’s mercy, as the Creator.  He essentially expresses that he knows what </a:t>
            </a:r>
            <a:r>
              <a:rPr lang="en-US" dirty="0" err="1" smtClean="0"/>
              <a:t>Zophar</a:t>
            </a:r>
            <a:r>
              <a:rPr lang="en-US" dirty="0" smtClean="0"/>
              <a:t> is saying; he is not without that knowledge-Look at 12:2-3, 13:1.</a:t>
            </a:r>
          </a:p>
          <a:p>
            <a:pPr marL="0" indent="0">
              <a:buNone/>
            </a:pPr>
            <a:r>
              <a:rPr lang="en-US" dirty="0" smtClean="0"/>
              <a:t>However, he continues to plead his case with God not understanding why he is experiencing this when many who are wicked and unbelievers go through life without this kind of calamity.  Look at 13:3, 15, 18-19, 23-24.</a:t>
            </a:r>
            <a:endParaRPr lang="en-US" dirty="0"/>
          </a:p>
        </p:txBody>
      </p:sp>
    </p:spTree>
    <p:extLst>
      <p:ext uri="{BB962C8B-B14F-4D97-AF65-F5344CB8AC3E}">
        <p14:creationId xmlns:p14="http://schemas.microsoft.com/office/powerpoint/2010/main" val="43328730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5943600"/>
          </a:xfrm>
        </p:spPr>
        <p:txBody>
          <a:bodyPr>
            <a:noAutofit/>
          </a:bodyPr>
          <a:lstStyle/>
          <a:p>
            <a:pPr marL="0" indent="0">
              <a:buNone/>
            </a:pPr>
            <a:r>
              <a:rPr lang="en-US" sz="2800" dirty="0" smtClean="0"/>
              <a:t>Isn’t this one of the hard things about being a Christian when trials come?  We wonder when we are the people going to church, trying to be faithful in prayer and worship and devotion, why this is happening to us while so many others in the world who are doing great evil and sins are going along without those same troubles.  </a:t>
            </a:r>
          </a:p>
          <a:p>
            <a:pPr marL="0" indent="0">
              <a:buNone/>
            </a:pPr>
            <a:r>
              <a:rPr lang="en-US" sz="2800" dirty="0" smtClean="0"/>
              <a:t>However, as I said in a sermon recently, Satan will not rock the boat of a life he has rowing in his direction.  </a:t>
            </a:r>
          </a:p>
          <a:p>
            <a:pPr marL="0" indent="0">
              <a:buNone/>
            </a:pPr>
            <a:r>
              <a:rPr lang="en-US" sz="2800" b="1" dirty="0" smtClean="0"/>
              <a:t>Quote from God’s Not Dead movie-“Sometimes </a:t>
            </a:r>
            <a:r>
              <a:rPr lang="en-US" sz="2800" b="1" dirty="0"/>
              <a:t>the devil allows people to live a life free of trouble because he doesn’t want them turning to God.”</a:t>
            </a:r>
            <a:r>
              <a:rPr lang="en-US" sz="2800" dirty="0"/>
              <a:t> </a:t>
            </a:r>
          </a:p>
        </p:txBody>
      </p:sp>
    </p:spTree>
    <p:extLst>
      <p:ext uri="{BB962C8B-B14F-4D97-AF65-F5344CB8AC3E}">
        <p14:creationId xmlns:p14="http://schemas.microsoft.com/office/powerpoint/2010/main" val="48989359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458200" cy="5943600"/>
          </a:xfrm>
        </p:spPr>
        <p:txBody>
          <a:bodyPr>
            <a:noAutofit/>
          </a:bodyPr>
          <a:lstStyle/>
          <a:p>
            <a:pPr marL="0" indent="0">
              <a:buNone/>
            </a:pPr>
            <a:r>
              <a:rPr lang="en-US" dirty="0" smtClean="0"/>
              <a:t>It is where we can draw consolation from the lives of Joseph or David or Daniel or Abraham or Job.  We can have seasons in our life when things may be really bad, even for us as followers of the Lord.  The question of why has to be left to the hidden council and wisdom of the Lord.  If we try to delve to heavily into the hidden council of the Lord, it can lead us to be awfully frustrated and sorrowful.  However, if we just let God be God, even if it doesn’t work out for our good or restoration of health, it can give us peace even in the midst of things we don’t understand.  We can know we are part of a bigger plan that only the Lord knows.  It is eventually where the Lord leads Job in Chapter 42.</a:t>
            </a:r>
          </a:p>
          <a:p>
            <a:pPr marL="0" indent="0">
              <a:buNone/>
            </a:pPr>
            <a:r>
              <a:rPr lang="en-US" dirty="0" smtClean="0"/>
              <a:t>Questions/Comments</a:t>
            </a:r>
            <a:endParaRPr lang="en-US" dirty="0"/>
          </a:p>
        </p:txBody>
      </p:sp>
    </p:spTree>
    <p:extLst>
      <p:ext uri="{BB962C8B-B14F-4D97-AF65-F5344CB8AC3E}">
        <p14:creationId xmlns:p14="http://schemas.microsoft.com/office/powerpoint/2010/main" val="414087209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943600"/>
          </a:xfrm>
        </p:spPr>
        <p:txBody>
          <a:bodyPr>
            <a:normAutofit fontScale="92500" lnSpcReduction="10000"/>
          </a:bodyPr>
          <a:lstStyle/>
          <a:p>
            <a:pPr marL="0" indent="0">
              <a:buNone/>
            </a:pPr>
            <a:r>
              <a:rPr lang="en-US" dirty="0" smtClean="0"/>
              <a:t>Chapter 14-Job is expressing the truth he knows that our days are limited on this earth and can be filled with trouble.</a:t>
            </a:r>
          </a:p>
          <a:p>
            <a:pPr marL="0" indent="0">
              <a:buNone/>
            </a:pPr>
            <a:r>
              <a:rPr lang="en-US" dirty="0" smtClean="0"/>
              <a:t>Therefore, he is essentially asking God to leave him alone that he can live out the rest of his days in some peace and joy.  Job 14:1-6.</a:t>
            </a:r>
          </a:p>
          <a:p>
            <a:pPr marL="0" indent="0">
              <a:buNone/>
            </a:pPr>
            <a:r>
              <a:rPr lang="en-US" dirty="0" smtClean="0"/>
              <a:t>However, he also expresses on several occasions his hope in a possible resurrection after death-Job 14:10-12, 14.</a:t>
            </a:r>
          </a:p>
          <a:p>
            <a:pPr marL="0" indent="0">
              <a:buNone/>
            </a:pPr>
            <a:r>
              <a:rPr lang="en-US" dirty="0" smtClean="0"/>
              <a:t>Interestingly, if we read this correctly, it is expressing the truth later found in Scripture.  The current heavens (things beyond the earth-atmosphere, space) and earth will pass away in conjunction with Jesus’ return and the resurrection of the dead-Matthew 24:35ff, 2 Peter 3:7-13, Revelation 20:11-15.</a:t>
            </a:r>
          </a:p>
          <a:p>
            <a:pPr marL="0" indent="0">
              <a:buNone/>
            </a:pPr>
            <a:r>
              <a:rPr lang="en-US" dirty="0" smtClean="0"/>
              <a:t>Job 14:12-lies down in death.  Scriptures refer to death as a sleep we will be awakened from as believers on the last day (Jesus’ return)-I Corinthians 15:51-57, I Thess. 4:13-18.</a:t>
            </a:r>
          </a:p>
          <a:p>
            <a:pPr marL="0" indent="0">
              <a:buNone/>
            </a:pPr>
            <a:r>
              <a:rPr lang="en-US" dirty="0" smtClean="0"/>
              <a:t>The word for “renewal” in 14:14 is frequently in the OT referring to a change (changes of clothes).  This is famously expressed by Job in 19:25-27.</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15773434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lstStyle/>
          <a:p>
            <a:pPr marL="0" indent="0">
              <a:buNone/>
            </a:pPr>
            <a:r>
              <a:rPr lang="en-US" dirty="0" smtClean="0"/>
              <a:t>Chapters 15-17-More of the same.  </a:t>
            </a:r>
          </a:p>
          <a:p>
            <a:pPr marL="0" indent="0">
              <a:buNone/>
            </a:pPr>
            <a:r>
              <a:rPr lang="en-US" dirty="0" err="1" smtClean="0"/>
              <a:t>Eliphaz</a:t>
            </a:r>
            <a:r>
              <a:rPr lang="en-US" dirty="0" smtClean="0"/>
              <a:t> speaks again and continues to accuse Job of going too far in his lamenting and pleas of innocence and despair before God.  From </a:t>
            </a:r>
            <a:r>
              <a:rPr lang="en-US" dirty="0" err="1" smtClean="0"/>
              <a:t>Eliphaz’s</a:t>
            </a:r>
            <a:r>
              <a:rPr lang="en-US" dirty="0" smtClean="0"/>
              <a:t> perspective, Job is turning his spirit against God (15:13) and those who do so will be punished.  </a:t>
            </a:r>
          </a:p>
          <a:p>
            <a:pPr marL="0" indent="0">
              <a:buNone/>
            </a:pPr>
            <a:r>
              <a:rPr lang="en-US" dirty="0" smtClean="0"/>
              <a:t>In 16, Job calls them “miserable comforters”(16:2).  Listen to what he says in 16:4.  From Job’s perspective, this is happening to him. He says, “God set me up as his target” (16:12-like an archer).  He expresses his brokenness, deep sorrow, and one of his sorrows is his friends turning against him with their words (17:6).  </a:t>
            </a:r>
            <a:endParaRPr lang="en-US" dirty="0"/>
          </a:p>
        </p:txBody>
      </p:sp>
    </p:spTree>
    <p:extLst>
      <p:ext uri="{BB962C8B-B14F-4D97-AF65-F5344CB8AC3E}">
        <p14:creationId xmlns:p14="http://schemas.microsoft.com/office/powerpoint/2010/main" val="374201412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marL="0" indent="0">
              <a:buNone/>
            </a:pPr>
            <a:r>
              <a:rPr lang="en-US" dirty="0" smtClean="0"/>
              <a:t>Chapters 18-19 are similar.  </a:t>
            </a:r>
            <a:r>
              <a:rPr lang="en-US" dirty="0" err="1" smtClean="0"/>
              <a:t>Bildad</a:t>
            </a:r>
            <a:r>
              <a:rPr lang="en-US" dirty="0" smtClean="0"/>
              <a:t> expressing how God punishes the wicked.  Job continues to be appalled and wounded by their words that they are counting him among the wicked, rightly punished for his unconfessed wrongs.  </a:t>
            </a:r>
          </a:p>
          <a:p>
            <a:pPr marL="0" indent="0">
              <a:buNone/>
            </a:pPr>
            <a:r>
              <a:rPr lang="en-US" dirty="0" smtClean="0"/>
              <a:t>Job continues to express his despair over God doing this to him.  He has become despised and abandoned by his own family and friends. Heart wrenching words in 19:13-22. </a:t>
            </a:r>
          </a:p>
          <a:p>
            <a:pPr marL="0" indent="0">
              <a:buNone/>
            </a:pPr>
            <a:r>
              <a:rPr lang="en-US" dirty="0" smtClean="0"/>
              <a:t>He actually pleads with this friends to have mercy on him.  Read 19:21-22, but then read on.  </a:t>
            </a:r>
          </a:p>
          <a:p>
            <a:pPr marL="0" indent="0">
              <a:buNone/>
            </a:pPr>
            <a:r>
              <a:rPr lang="en-US" dirty="0" smtClean="0"/>
              <a:t>He still expresses hope in a Redeemer.  Someone who would set him free from his plight.  Even in death, he held out the hope that he would one day see God through this Redeemer.  Read text note.  </a:t>
            </a:r>
          </a:p>
          <a:p>
            <a:pPr marL="0" indent="0">
              <a:buNone/>
            </a:pPr>
            <a:endParaRPr lang="en-US" dirty="0"/>
          </a:p>
        </p:txBody>
      </p:sp>
    </p:spTree>
    <p:extLst>
      <p:ext uri="{BB962C8B-B14F-4D97-AF65-F5344CB8AC3E}">
        <p14:creationId xmlns:p14="http://schemas.microsoft.com/office/powerpoint/2010/main" val="132514776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marL="0" indent="0">
              <a:buNone/>
            </a:pPr>
            <a:r>
              <a:rPr lang="en-US" dirty="0" smtClean="0"/>
              <a:t>From Dr. Lessing’s notes- “It is clear from the context that Job is thinking of an eschatological redemption after death.  The following verses (19:26-27) clearly express the belief in bodily resurrection; Job is quite emphatic that he with his own eyes will see God, and he yearns for that time.”</a:t>
            </a:r>
          </a:p>
          <a:p>
            <a:pPr marL="0" indent="0">
              <a:buNone/>
            </a:pPr>
            <a:r>
              <a:rPr lang="en-US" dirty="0" smtClean="0"/>
              <a:t>In 19:25, the Hebrew word translated, “at the last” can be translated in different ways.  Either as “later”, “last”, “finally”, or “in the future”.  </a:t>
            </a:r>
          </a:p>
          <a:p>
            <a:pPr marL="0" indent="0">
              <a:buNone/>
            </a:pPr>
            <a:r>
              <a:rPr lang="en-US" dirty="0" smtClean="0"/>
              <a:t>Lessing says this word “carries an eschatological connotation; Job envisions an eschatological acquittal or justification at God’s final trial, which, in NT terms, is likely the “great white throne judgment” of Revelation 20:11-15 after Christ’s second advent which also involves books with written testimony, as Job hoped for in 19:23-24.-p. 48</a:t>
            </a:r>
            <a:endParaRPr lang="en-US" dirty="0"/>
          </a:p>
        </p:txBody>
      </p:sp>
    </p:spTree>
    <p:extLst>
      <p:ext uri="{BB962C8B-B14F-4D97-AF65-F5344CB8AC3E}">
        <p14:creationId xmlns:p14="http://schemas.microsoft.com/office/powerpoint/2010/main" val="34313815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a:bodyPr>
          <a:lstStyle/>
          <a:p>
            <a:pPr marL="0" indent="0">
              <a:buNone/>
            </a:pPr>
            <a:r>
              <a:rPr lang="en-US" dirty="0" smtClean="0"/>
              <a:t>Further thoughts from Dr. Lessing, “Job’s reference to the redeemer standing “on the earth” probably refers to the public nature of his acquittal; he wants his justification to be made public in space and time, rather than being a secret declaration by God in heaven which nobody else knows about.  Job likely thinks especially of the friends’ charges being disproven publicly.  The great final judgment scenes of Matthew 25:32ff and Rev. 20:11-15, which speak of the public acquittal of the righteous, correspond to Job’s hope here.  It is also significant that Christ’s crucifixion and resurrection, which are the absolution and acquittal of the world, took place publicly on the earth.  Job’s faith has grown from a wish for a mediator in 9:32-35, and yearning for reconciliation with God in an afterlife in chapter 14, to certainty of both.  Commentators who contend that belief in an afterlife and bodily resurrection are inconsistent with Job’s stated beliefs elsewhere, fail to acknowledge the development of Job’s faith in the book.”-p. 48</a:t>
            </a:r>
            <a:endParaRPr lang="en-US" dirty="0"/>
          </a:p>
        </p:txBody>
      </p:sp>
    </p:spTree>
    <p:extLst>
      <p:ext uri="{BB962C8B-B14F-4D97-AF65-F5344CB8AC3E}">
        <p14:creationId xmlns:p14="http://schemas.microsoft.com/office/powerpoint/2010/main" val="1795023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19800"/>
          </a:xfrm>
        </p:spPr>
        <p:txBody>
          <a:bodyPr>
            <a:noAutofit/>
          </a:bodyPr>
          <a:lstStyle/>
          <a:p>
            <a:pPr marL="0" indent="0">
              <a:buNone/>
            </a:pPr>
            <a:r>
              <a:rPr lang="en-US" sz="3200" dirty="0"/>
              <a:t>It is faith that the Lord could give him offspring through the normal means of his wife.  He didn’t see how the Lord could give it to him without a miracle because his words certainly do not express a hope in a miracle.  </a:t>
            </a:r>
          </a:p>
          <a:p>
            <a:pPr marL="0" indent="0">
              <a:buNone/>
            </a:pPr>
            <a:r>
              <a:rPr lang="en-US" sz="3200" dirty="0"/>
              <a:t>v. 3-For Abram said, "Behold, to me, you have not given a seed or offspring, and behold, a son of my house will inherit it.“-</a:t>
            </a:r>
          </a:p>
          <a:p>
            <a:pPr marL="0" indent="0">
              <a:buNone/>
            </a:pPr>
            <a:r>
              <a:rPr lang="en-US" sz="3200" dirty="0"/>
              <a:t>Abram is completely convinced this has to be the only way.  </a:t>
            </a:r>
          </a:p>
        </p:txBody>
      </p:sp>
    </p:spTree>
    <p:extLst>
      <p:ext uri="{BB962C8B-B14F-4D97-AF65-F5344CB8AC3E}">
        <p14:creationId xmlns:p14="http://schemas.microsoft.com/office/powerpoint/2010/main" val="278405544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marL="0" indent="0">
              <a:buNone/>
            </a:pPr>
            <a:r>
              <a:rPr lang="en-US" dirty="0" smtClean="0"/>
              <a:t>Who is this Redeemer?  Two chief interpretations</a:t>
            </a:r>
          </a:p>
          <a:p>
            <a:pPr marL="457200" indent="-457200">
              <a:buAutoNum type="arabicPeriod"/>
            </a:pPr>
            <a:r>
              <a:rPr lang="en-US" dirty="0" smtClean="0"/>
              <a:t>A figure other than God, such as an angel or a lower, imminent ‘personal god’ who negotiates with the higher, transcendent God.  </a:t>
            </a:r>
          </a:p>
          <a:p>
            <a:pPr marL="457200" indent="-457200">
              <a:buAutoNum type="arabicPeriod"/>
            </a:pPr>
            <a:r>
              <a:rPr lang="en-US" dirty="0" smtClean="0"/>
              <a:t>The Redeemer figure is God himself.  </a:t>
            </a:r>
          </a:p>
          <a:p>
            <a:pPr marL="0" indent="0">
              <a:buNone/>
            </a:pPr>
            <a:r>
              <a:rPr lang="en-US" dirty="0" smtClean="0"/>
              <a:t>Lessing, “Though Job appeals to the Redeemer as someone distinct from God (as in 9:33 where the mediator is between God and Job), Job ‘appeals to God against God.’  In Lutheran terms, we would say that Job appeals to God’s Gospel (right-hand} side against his law (left-hand) side.  Within the entire canonical context, the redeemer figure to whom Job appeals must be Jesus Christ, the 2</a:t>
            </a:r>
            <a:r>
              <a:rPr lang="en-US" baseline="30000" dirty="0" smtClean="0"/>
              <a:t>nd</a:t>
            </a:r>
            <a:r>
              <a:rPr lang="en-US" dirty="0" smtClean="0"/>
              <a:t> person of the Trinity, who as a person is distinct from the other two persons of the Godhead, yet is fully God.”-p. 49.</a:t>
            </a:r>
            <a:endParaRPr lang="en-US" dirty="0"/>
          </a:p>
        </p:txBody>
      </p:sp>
    </p:spTree>
    <p:extLst>
      <p:ext uri="{BB962C8B-B14F-4D97-AF65-F5344CB8AC3E}">
        <p14:creationId xmlns:p14="http://schemas.microsoft.com/office/powerpoint/2010/main" val="391379721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marL="0" indent="0">
              <a:buNone/>
            </a:pPr>
            <a:r>
              <a:rPr lang="en-US" sz="3200" dirty="0" smtClean="0"/>
              <a:t>Job is expressing his hope for the resurrection in his body, which is consistent with the rest of Scripture and the hope of the resurrection of our bodies on the last day. </a:t>
            </a:r>
          </a:p>
          <a:p>
            <a:pPr marL="0" indent="0">
              <a:buNone/>
            </a:pPr>
            <a:r>
              <a:rPr lang="en-US" sz="3200" dirty="0" smtClean="0"/>
              <a:t>Philippians 3:20, I John 3:2, Romans 8:11, John 5:25-29, I Thessalonians 4:13-18, I Corinthians 15:51ff.</a:t>
            </a:r>
          </a:p>
          <a:p>
            <a:pPr marL="0" indent="0">
              <a:buNone/>
            </a:pPr>
            <a:r>
              <a:rPr lang="en-US" sz="3200" dirty="0" smtClean="0"/>
              <a:t>Questions/Comments</a:t>
            </a:r>
          </a:p>
          <a:p>
            <a:pPr marL="0" indent="0">
              <a:buNone/>
            </a:pPr>
            <a:r>
              <a:rPr lang="en-US" sz="3200" dirty="0" smtClean="0"/>
              <a:t>Next week, we are going to skip ahead in Job to begin to see more of </a:t>
            </a:r>
            <a:r>
              <a:rPr lang="en-US" sz="3200" smtClean="0"/>
              <a:t>the resolution.</a:t>
            </a:r>
            <a:endParaRPr lang="en-US" sz="3200" dirty="0"/>
          </a:p>
        </p:txBody>
      </p:sp>
    </p:spTree>
    <p:extLst>
      <p:ext uri="{BB962C8B-B14F-4D97-AF65-F5344CB8AC3E}">
        <p14:creationId xmlns:p14="http://schemas.microsoft.com/office/powerpoint/2010/main" val="194498660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dirty="0" smtClean="0"/>
              <a:t>Last week, we looked at Job’s hope for a Redeemer in Chapter 19.  Now we are going to skip ahead in the narrative because really the following chapters (20-28) are more of the same.  </a:t>
            </a:r>
          </a:p>
          <a:p>
            <a:pPr marL="0" indent="0">
              <a:buNone/>
            </a:pPr>
            <a:r>
              <a:rPr lang="en-US" dirty="0" smtClean="0"/>
              <a:t>His friends continue say the wicked man is or will be rightly punished in time.  Job continues to express that this is not always seen on earth.  The wicked often prosper, even to old age.  They can mock and reject God, yet appear to prosper (21:7-15).  His friends continue to accuse him of blasphemy and sin by his words (22:5).  Job continues to say that he wants to lay his case before the Lord, but he feels so far from God and the thought of God terrifies him (Chapter 23).  He cannot see and feel God at work in this situation, except in punishing him.  He continues to point out the truth that the wicked often prosper (Chapter 24).  </a:t>
            </a:r>
          </a:p>
        </p:txBody>
      </p:sp>
    </p:spTree>
    <p:extLst>
      <p:ext uri="{BB962C8B-B14F-4D97-AF65-F5344CB8AC3E}">
        <p14:creationId xmlns:p14="http://schemas.microsoft.com/office/powerpoint/2010/main" val="105698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a:bodyPr>
          <a:lstStyle/>
          <a:p>
            <a:pPr marL="0" indent="0">
              <a:buNone/>
            </a:pPr>
            <a:r>
              <a:rPr lang="en-US" dirty="0" err="1"/>
              <a:t>Bildad</a:t>
            </a:r>
            <a:r>
              <a:rPr lang="en-US" dirty="0"/>
              <a:t> continues to say that man cannot be in the right before God (25:4-6).  Job continues to say He understands all that, but </a:t>
            </a:r>
            <a:r>
              <a:rPr lang="en-US" dirty="0" smtClean="0"/>
              <a:t>he maintains his integrity before God (Chapter 26-28).  He knows as he says in 28:28, “The fear of the Lord, that is wisdom, and to turn away from evil is understanding.”</a:t>
            </a:r>
          </a:p>
          <a:p>
            <a:pPr marL="0" indent="0">
              <a:buNone/>
            </a:pPr>
            <a:r>
              <a:rPr lang="en-US" dirty="0" smtClean="0"/>
              <a:t>It is why Lessing, my seminary professor, writes, “In Chapter 19, we encounter the most famous periscope of the book.  However, Job has already expressed most of the beliefs enunciated here previously.  The periscope is like a peak in a range of mountains, rather than an isolated summit.  Yet the affirmation does mark a turning point in the book.  The friends realize that Job’s sublime confession of faith is irrefutable.  As in the prologue, Job in the dialogues refuses to abandon his “integrity” as evidenced by his great confessions of faith.  The friends lose their zeal afterward, especially in the third cycle of speeches (Chapters 21-26) where </a:t>
            </a:r>
            <a:r>
              <a:rPr lang="en-US" dirty="0" err="1" smtClean="0"/>
              <a:t>Bildad’s</a:t>
            </a:r>
            <a:r>
              <a:rPr lang="en-US" dirty="0" smtClean="0"/>
              <a:t> speech is a meager six verses (Chapter 25) and </a:t>
            </a:r>
            <a:r>
              <a:rPr lang="en-US" dirty="0" err="1" smtClean="0"/>
              <a:t>Zophar</a:t>
            </a:r>
            <a:r>
              <a:rPr lang="en-US" dirty="0" smtClean="0"/>
              <a:t> does not even have anything to say.”-p. 47.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5631386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marL="0" indent="0">
              <a:buNone/>
            </a:pPr>
            <a:r>
              <a:rPr lang="en-US" sz="2800" dirty="0" smtClean="0"/>
              <a:t>We then move on to Job’s final appeal before God.  </a:t>
            </a:r>
          </a:p>
          <a:p>
            <a:pPr marL="0" indent="0">
              <a:buNone/>
            </a:pPr>
            <a:r>
              <a:rPr lang="en-US" sz="2800" dirty="0" smtClean="0"/>
              <a:t>In Chapter 29, he reminiscences on his life before all his sufferings, longing for those days again.  He </a:t>
            </a:r>
            <a:r>
              <a:rPr lang="en-US" sz="2800" dirty="0"/>
              <a:t>reminiscences </a:t>
            </a:r>
            <a:r>
              <a:rPr lang="en-US" sz="2800" dirty="0" smtClean="0"/>
              <a:t>on how he would help people in need and was greatly respected by the people around him.  </a:t>
            </a:r>
          </a:p>
          <a:p>
            <a:pPr marL="0" indent="0">
              <a:buNone/>
            </a:pPr>
            <a:r>
              <a:rPr lang="en-US" sz="2800" dirty="0" smtClean="0"/>
              <a:t>In Chapter 30, he laments over how that has greatly changed.  Now people laugh at him and mock him.  The ungodly revel in his suffering as a righteous, God fearing man.  He continues to express his lack of understanding at his suffering and why God would do this to him (30:16ff).  </a:t>
            </a:r>
          </a:p>
          <a:p>
            <a:pPr marL="0" indent="0">
              <a:buNone/>
            </a:pPr>
            <a:endParaRPr lang="en-US" dirty="0"/>
          </a:p>
        </p:txBody>
      </p:sp>
    </p:spTree>
    <p:extLst>
      <p:ext uri="{BB962C8B-B14F-4D97-AF65-F5344CB8AC3E}">
        <p14:creationId xmlns:p14="http://schemas.microsoft.com/office/powerpoint/2010/main" val="332482918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lnSpcReduction="10000"/>
          </a:bodyPr>
          <a:lstStyle/>
          <a:p>
            <a:pPr marL="0" indent="0">
              <a:buNone/>
            </a:pPr>
            <a:r>
              <a:rPr lang="en-US" dirty="0" smtClean="0"/>
              <a:t>Chapter 31 is now his last appeal to God for mercy.  He is at his last straw.  He makes his final appeal of his innocence of this calamity. </a:t>
            </a:r>
          </a:p>
          <a:p>
            <a:pPr marL="0" indent="0">
              <a:buNone/>
            </a:pPr>
            <a:r>
              <a:rPr lang="en-US" dirty="0" smtClean="0"/>
              <a:t>He says, “Is not calamity for the unrighteous, and disaster for the workers of iniquity?  Does not see my ways and number all my steps.  He then essentially gives 7 ways that show his faithfulness before God. </a:t>
            </a:r>
          </a:p>
          <a:p>
            <a:pPr marL="457200" indent="-457200">
              <a:buAutoNum type="arabicPeriod"/>
            </a:pPr>
            <a:r>
              <a:rPr lang="en-US" dirty="0" smtClean="0"/>
              <a:t>v. 5-8-He says if I have walked in falsehood and my foot has hastened to deceit,…then let me sow, and another eat, and let what grows for me be rooted out.  In other words, if I have done these things, Lord, rightly punish me.  </a:t>
            </a:r>
          </a:p>
          <a:p>
            <a:pPr marL="457200" indent="-457200">
              <a:buAutoNum type="arabicPeriod"/>
            </a:pPr>
            <a:r>
              <a:rPr lang="en-US" dirty="0" smtClean="0"/>
              <a:t>V. 9-12-”If my heart has been enticed toward a woman, and I have lain in wait at my neighbor’s door…that would be a heinous crime; that would be an iniquity to be punished by the judges.</a:t>
            </a:r>
          </a:p>
          <a:p>
            <a:pPr marL="457200" indent="-457200">
              <a:buAutoNum type="arabicPeriod"/>
            </a:pPr>
            <a:endParaRPr lang="en-US" dirty="0"/>
          </a:p>
        </p:txBody>
      </p:sp>
    </p:spTree>
    <p:extLst>
      <p:ext uri="{BB962C8B-B14F-4D97-AF65-F5344CB8AC3E}">
        <p14:creationId xmlns:p14="http://schemas.microsoft.com/office/powerpoint/2010/main" val="699754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lnSpcReduction="10000"/>
          </a:bodyPr>
          <a:lstStyle/>
          <a:p>
            <a:pPr marL="0" indent="0">
              <a:buNone/>
            </a:pPr>
            <a:r>
              <a:rPr lang="en-US" dirty="0" smtClean="0"/>
              <a:t>3. v. 13-15-”If I have rejected the cause of my manservant or my maidservant, when they brought a complaint against me, what then shall I do when God rises up?  When he make inquiry, what shall I answer him?”-In other words, Job knows if he did those things he would have no defense before God.</a:t>
            </a:r>
          </a:p>
          <a:p>
            <a:pPr marL="0" indent="0">
              <a:buNone/>
            </a:pPr>
            <a:r>
              <a:rPr lang="en-US" dirty="0" smtClean="0"/>
              <a:t>4. v. 16-23-”If I have withheld anything that the poor desired, or have caused the eyes of the widow to fail…He goes on, and then says, “then, let my shoulder blade fall from my shoulder, and let my arm be broken from its socket.  For I was in terror of calamity from God, and I could not have faced his majesty.”</a:t>
            </a:r>
          </a:p>
          <a:p>
            <a:pPr marL="0" indent="0">
              <a:buNone/>
            </a:pPr>
            <a:r>
              <a:rPr lang="en-US" dirty="0" smtClean="0"/>
              <a:t>5.  v. 24-28- “If I have made gold my trust or called fine gold my confidence…this also would be an iniquity to be punished by the judges for I would have been false to God above.</a:t>
            </a:r>
          </a:p>
          <a:p>
            <a:pPr marL="0" indent="0">
              <a:buNone/>
            </a:pPr>
            <a:endParaRPr lang="en-US" dirty="0"/>
          </a:p>
        </p:txBody>
      </p:sp>
    </p:spTree>
    <p:extLst>
      <p:ext uri="{BB962C8B-B14F-4D97-AF65-F5344CB8AC3E}">
        <p14:creationId xmlns:p14="http://schemas.microsoft.com/office/powerpoint/2010/main" val="190739611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marL="0" indent="0">
              <a:buNone/>
            </a:pPr>
            <a:r>
              <a:rPr lang="en-US" dirty="0" smtClean="0"/>
              <a:t>6.  v. 29-37- “If I have rejoiced at the ruin of him who hated me, or exulted when evil overtook him…If I have concealed my transgressions as others do by hiding my iniquity in my bosom…Oh, that I had one to hear me!  Here is my signature!  Let the Almighty answer me!...</a:t>
            </a:r>
          </a:p>
          <a:p>
            <a:pPr marL="457200" indent="-457200">
              <a:buAutoNum type="arabicPeriod" startAt="7"/>
            </a:pPr>
            <a:r>
              <a:rPr lang="en-US" dirty="0" smtClean="0"/>
              <a:t>v. 38-40- “If my land has cried out against me and its furrows have wept together…let thorns grow instead of wheat, and foul weeds instead of barley.  </a:t>
            </a:r>
          </a:p>
          <a:p>
            <a:pPr marL="0" indent="0">
              <a:buNone/>
            </a:pPr>
            <a:endParaRPr lang="en-US" dirty="0"/>
          </a:p>
          <a:p>
            <a:pPr marL="0" indent="0">
              <a:buNone/>
            </a:pPr>
            <a:r>
              <a:rPr lang="en-US" dirty="0" smtClean="0"/>
              <a:t>Notice what Job is doing.  He is pleading his case one final time before God and saying if I have done all these things rightly punish me, but if not…then please look upon him with favor and show me mercy.  He still doesn’t understand that suffering can come for reasons other than punishment for sin.  They can have their good purposes under God.  </a:t>
            </a:r>
          </a:p>
          <a:p>
            <a:pPr marL="0" indent="0">
              <a:buNone/>
            </a:pPr>
            <a:r>
              <a:rPr lang="en-US" dirty="0" smtClean="0"/>
              <a:t>Look at Sheets </a:t>
            </a:r>
            <a:r>
              <a:rPr lang="en-US" smtClean="0"/>
              <a:t>Printed Out.  </a:t>
            </a:r>
            <a:endParaRPr lang="en-US" dirty="0" smtClean="0"/>
          </a:p>
        </p:txBody>
      </p:sp>
    </p:spTree>
    <p:extLst>
      <p:ext uri="{BB962C8B-B14F-4D97-AF65-F5344CB8AC3E}">
        <p14:creationId xmlns:p14="http://schemas.microsoft.com/office/powerpoint/2010/main" val="392778170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pPr marL="0" indent="0">
              <a:buNone/>
            </a:pPr>
            <a:r>
              <a:rPr lang="en-US" dirty="0" smtClean="0"/>
              <a:t>Chapter 32-37 is a distinct section of Job.  It is where a fourth person, </a:t>
            </a:r>
            <a:r>
              <a:rPr lang="en-US" dirty="0" err="1" smtClean="0"/>
              <a:t>Elihu</a:t>
            </a:r>
            <a:r>
              <a:rPr lang="en-US" dirty="0" smtClean="0"/>
              <a:t>, finally speaks.  He must have been there for this whole dialogue and he puts everyone in their place.  Job and his friends.  </a:t>
            </a:r>
          </a:p>
          <a:p>
            <a:pPr marL="0" indent="0">
              <a:buNone/>
            </a:pPr>
            <a:r>
              <a:rPr lang="en-US" dirty="0" smtClean="0"/>
              <a:t>Look at 32:1-5.  </a:t>
            </a:r>
          </a:p>
          <a:p>
            <a:pPr marL="0" indent="0">
              <a:buNone/>
            </a:pPr>
            <a:r>
              <a:rPr lang="en-US" dirty="0" smtClean="0"/>
              <a:t>Job’s friends finally got to the point where they realized there was nothing more to say to Job.  They had spoken their peace, but Job remained steadfast in his insistence that his suffering was not a result of punishment by God for known sins.  </a:t>
            </a:r>
          </a:p>
          <a:p>
            <a:pPr marL="0" indent="0">
              <a:buNone/>
            </a:pPr>
            <a:r>
              <a:rPr lang="en-US" dirty="0" smtClean="0"/>
              <a:t>Notice what the author says in v. 1.  My text note says, “Author hints that Job was vindicated only in his own eyes and not before God.”</a:t>
            </a:r>
          </a:p>
          <a:p>
            <a:pPr marL="0" indent="0">
              <a:buNone/>
            </a:pPr>
            <a:r>
              <a:rPr lang="en-US" dirty="0" smtClean="0"/>
              <a:t>They felt like they were going to go nowhere with continuing to insist on Job’s contrition and repentance.  </a:t>
            </a:r>
            <a:endParaRPr lang="en-US" dirty="0"/>
          </a:p>
        </p:txBody>
      </p:sp>
    </p:spTree>
    <p:extLst>
      <p:ext uri="{BB962C8B-B14F-4D97-AF65-F5344CB8AC3E}">
        <p14:creationId xmlns:p14="http://schemas.microsoft.com/office/powerpoint/2010/main" val="216998231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smtClean="0"/>
              <a:t>Now this fifth figure </a:t>
            </a:r>
            <a:r>
              <a:rPr lang="en-US" dirty="0" err="1" smtClean="0"/>
              <a:t>Elihu</a:t>
            </a:r>
            <a:r>
              <a:rPr lang="en-US" dirty="0" smtClean="0"/>
              <a:t> who had been listening to it all has had enough.  Notice what he says in v. 2-3.  He has waited to speak out of respect for Job and his three friends who were older than him.  </a:t>
            </a:r>
          </a:p>
          <a:p>
            <a:pPr marL="0" indent="0">
              <a:buNone/>
            </a:pPr>
            <a:r>
              <a:rPr lang="en-US" dirty="0" smtClean="0"/>
              <a:t>From </a:t>
            </a:r>
            <a:r>
              <a:rPr lang="en-US" dirty="0" err="1" smtClean="0"/>
              <a:t>Elihu’s</a:t>
            </a:r>
            <a:r>
              <a:rPr lang="en-US" dirty="0" smtClean="0"/>
              <a:t> opinion, they were not speaking with wisdom.  They had not really refuted Job’s arguments well-v. 12.</a:t>
            </a:r>
          </a:p>
          <a:p>
            <a:pPr marL="0" indent="0">
              <a:buNone/>
            </a:pPr>
            <a:r>
              <a:rPr lang="en-US" dirty="0" smtClean="0"/>
              <a:t>Summary of </a:t>
            </a:r>
            <a:r>
              <a:rPr lang="en-US" dirty="0" err="1" smtClean="0"/>
              <a:t>Elihu’s</a:t>
            </a:r>
            <a:r>
              <a:rPr lang="en-US" dirty="0" smtClean="0"/>
              <a:t> rebuke</a:t>
            </a:r>
          </a:p>
          <a:p>
            <a:pPr marL="457200" indent="-457200">
              <a:buAutoNum type="arabicPeriod"/>
            </a:pPr>
            <a:r>
              <a:rPr lang="en-US" dirty="0" smtClean="0"/>
              <a:t>God is our creator.  He can do what he wants with his creation.  To imply that we are undeserving of calamity is to pretend to know God’s will and plans in all things, which we can’t know.   What he was hearing from Job was Job justifying himself too much before God.  </a:t>
            </a:r>
            <a:r>
              <a:rPr lang="en-US" dirty="0" err="1" smtClean="0"/>
              <a:t>Elihu</a:t>
            </a:r>
            <a:r>
              <a:rPr lang="en-US" dirty="0" smtClean="0"/>
              <a:t> points out that we have no place to do so.  Look at 33:6-12.  God may have a Gospel reason for calamity-Look at 33:29-30</a:t>
            </a:r>
          </a:p>
        </p:txBody>
      </p:sp>
    </p:spTree>
    <p:extLst>
      <p:ext uri="{BB962C8B-B14F-4D97-AF65-F5344CB8AC3E}">
        <p14:creationId xmlns:p14="http://schemas.microsoft.com/office/powerpoint/2010/main" val="83695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marL="0" indent="0">
              <a:buNone/>
            </a:pPr>
            <a:r>
              <a:rPr lang="en-US" sz="3600" dirty="0"/>
              <a:t>v. 4-And behold, a word of Yahweh (the Lord) came to him, and said, “this one will not inherit but rather from your own bowels one will come forth, he will inherit (or be your heir).”</a:t>
            </a:r>
          </a:p>
          <a:p>
            <a:pPr marL="0" indent="0">
              <a:buNone/>
            </a:pPr>
            <a:r>
              <a:rPr lang="en-US" sz="3600" dirty="0"/>
              <a:t>The Lord makes it clear he will work a miracle and then the Lord gives him the sign of the stars as evidence of this-vs. 5-6.</a:t>
            </a:r>
          </a:p>
          <a:p>
            <a:pPr marL="0" indent="0">
              <a:buNone/>
            </a:pPr>
            <a:r>
              <a:rPr lang="en-US" sz="3600" dirty="0"/>
              <a:t>v. 6- “And he believed in the Lord and it was counted or reckoned to him as righteousness.”</a:t>
            </a:r>
          </a:p>
          <a:p>
            <a:pPr marL="0" indent="0">
              <a:buNone/>
            </a:pPr>
            <a:endParaRPr lang="en-US" dirty="0"/>
          </a:p>
        </p:txBody>
      </p:sp>
    </p:spTree>
    <p:extLst>
      <p:ext uri="{BB962C8B-B14F-4D97-AF65-F5344CB8AC3E}">
        <p14:creationId xmlns:p14="http://schemas.microsoft.com/office/powerpoint/2010/main" val="298890824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10000"/>
          </a:bodyPr>
          <a:lstStyle/>
          <a:p>
            <a:pPr marL="0" indent="0">
              <a:buNone/>
            </a:pPr>
            <a:r>
              <a:rPr lang="en-US" sz="2800" dirty="0"/>
              <a:t>Summary of </a:t>
            </a:r>
            <a:r>
              <a:rPr lang="en-US" sz="2800" dirty="0" err="1"/>
              <a:t>Elihu’s</a:t>
            </a:r>
            <a:r>
              <a:rPr lang="en-US" sz="2800" dirty="0"/>
              <a:t> </a:t>
            </a:r>
            <a:r>
              <a:rPr lang="en-US" sz="2800" dirty="0" smtClean="0"/>
              <a:t>rebuke</a:t>
            </a:r>
          </a:p>
          <a:p>
            <a:pPr marL="457200" indent="-457200">
              <a:buAutoNum type="arabicPeriod" startAt="2"/>
            </a:pPr>
            <a:r>
              <a:rPr lang="en-US" sz="2800" dirty="0" smtClean="0"/>
              <a:t>God is just, whether we understand his justice or not.  It is not as simple as punishing the wicked and blessing the faithful.  Look at 34:10-15.  God could rightly punish us all and make us perish and He would be in the right because He chose to do it as God.  </a:t>
            </a:r>
          </a:p>
          <a:p>
            <a:pPr marL="457200" indent="-457200">
              <a:buAutoNum type="arabicPeriod" startAt="2"/>
            </a:pPr>
            <a:r>
              <a:rPr lang="en-US" sz="2800" dirty="0" err="1" smtClean="0"/>
              <a:t>Elihu</a:t>
            </a:r>
            <a:r>
              <a:rPr lang="en-US" sz="2800" dirty="0" smtClean="0"/>
              <a:t> holds up God’s greatness as our Creator and there is no better teacher than him.  Look at 36:22-33</a:t>
            </a:r>
          </a:p>
          <a:p>
            <a:pPr marL="457200" indent="-457200">
              <a:buAutoNum type="arabicPeriod" startAt="2"/>
            </a:pPr>
            <a:r>
              <a:rPr lang="en-US" sz="2800" dirty="0" smtClean="0"/>
              <a:t>In Chapter 37, he points out all the marvelous ways God reveals himself in his creation and how he sustains his creation in amazing ways.  Therefore, who are we to question God.  Look at 37:14ff.  </a:t>
            </a:r>
          </a:p>
          <a:p>
            <a:pPr marL="0" indent="0">
              <a:buNone/>
            </a:pP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110091623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Autofit/>
          </a:bodyPr>
          <a:lstStyle/>
          <a:p>
            <a:pPr marL="0" indent="0">
              <a:buNone/>
            </a:pPr>
            <a:r>
              <a:rPr lang="en-US" sz="2800" dirty="0" smtClean="0"/>
              <a:t>The Lord then confirms </a:t>
            </a:r>
            <a:r>
              <a:rPr lang="en-US" sz="2800" dirty="0" err="1" smtClean="0"/>
              <a:t>Elihu’s</a:t>
            </a:r>
            <a:r>
              <a:rPr lang="en-US" sz="2800" dirty="0" smtClean="0"/>
              <a:t> wisdom in Chapters 38-41.</a:t>
            </a:r>
          </a:p>
          <a:p>
            <a:pPr marL="0" indent="0">
              <a:buNone/>
            </a:pPr>
            <a:r>
              <a:rPr lang="en-US" sz="2800" dirty="0" smtClean="0"/>
              <a:t>Read Job 38:1-7, 16-21.</a:t>
            </a:r>
          </a:p>
          <a:p>
            <a:pPr marL="0" indent="0">
              <a:buNone/>
            </a:pPr>
            <a:r>
              <a:rPr lang="en-US" sz="2800" dirty="0" smtClean="0"/>
              <a:t>Great testimony in v. 22-38 of how the Lord controls the weather. </a:t>
            </a:r>
          </a:p>
          <a:p>
            <a:pPr marL="0" indent="0">
              <a:buNone/>
            </a:pPr>
            <a:r>
              <a:rPr lang="en-US" sz="2800" dirty="0" smtClean="0"/>
              <a:t>In 38:39-39:30-He gives beautiful pictures of him providing for all the creatures of His creation. </a:t>
            </a:r>
          </a:p>
          <a:p>
            <a:pPr marL="0" indent="0">
              <a:buNone/>
            </a:pPr>
            <a:r>
              <a:rPr lang="en-US" sz="2800" dirty="0" smtClean="0"/>
              <a:t>Look at the Lord’s rebuke and Job’s reaction in 40:1-14.</a:t>
            </a:r>
          </a:p>
          <a:p>
            <a:pPr marL="0" indent="0">
              <a:buNone/>
            </a:pPr>
            <a:r>
              <a:rPr lang="en-US" sz="2800" dirty="0" smtClean="0"/>
              <a:t>Then in 40:15, he talks about this creature Behemoth.  Look at 40:15-24.</a:t>
            </a:r>
          </a:p>
          <a:p>
            <a:pPr marL="0" indent="0">
              <a:buNone/>
            </a:pPr>
            <a:r>
              <a:rPr lang="en-US" sz="2800" dirty="0" smtClean="0"/>
              <a:t>He then talks about this creature Leviathan in Chapter 41.  </a:t>
            </a:r>
            <a:endParaRPr lang="en-US" sz="2800" dirty="0"/>
          </a:p>
        </p:txBody>
      </p:sp>
    </p:spTree>
    <p:extLst>
      <p:ext uri="{BB962C8B-B14F-4D97-AF65-F5344CB8AC3E}">
        <p14:creationId xmlns:p14="http://schemas.microsoft.com/office/powerpoint/2010/main" val="138230285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10000"/>
          </a:bodyPr>
          <a:lstStyle/>
          <a:p>
            <a:pPr marL="0" indent="0">
              <a:buNone/>
            </a:pPr>
            <a:r>
              <a:rPr lang="en-US" dirty="0" smtClean="0"/>
              <a:t>“Behemoth”-From common Hebrew word for “animal” or “beast”.  The Hebrew word “</a:t>
            </a:r>
            <a:r>
              <a:rPr lang="en-US" dirty="0" err="1" smtClean="0"/>
              <a:t>Behema</a:t>
            </a:r>
            <a:r>
              <a:rPr lang="en-US" dirty="0" smtClean="0"/>
              <a:t>” found in Genesis 1:24-26, 2:20. This is the plural form.</a:t>
            </a:r>
          </a:p>
          <a:p>
            <a:pPr marL="0" indent="0">
              <a:buNone/>
            </a:pPr>
            <a:r>
              <a:rPr lang="en-US" dirty="0" smtClean="0"/>
              <a:t>The Lord is describing the “king or chief of beasts”.  </a:t>
            </a:r>
          </a:p>
          <a:p>
            <a:pPr marL="0" indent="0">
              <a:buNone/>
            </a:pPr>
            <a:r>
              <a:rPr lang="en-US" u="sng" dirty="0" smtClean="0"/>
              <a:t>Notice details</a:t>
            </a:r>
          </a:p>
          <a:p>
            <a:pPr marL="457200" indent="-457200">
              <a:buAutoNum type="arabicPeriod"/>
            </a:pPr>
            <a:r>
              <a:rPr lang="en-US" dirty="0" smtClean="0"/>
              <a:t>Eats grass like an ox</a:t>
            </a:r>
          </a:p>
          <a:p>
            <a:pPr marL="457200" indent="-457200">
              <a:buAutoNum type="arabicPeriod"/>
            </a:pPr>
            <a:r>
              <a:rPr lang="en-US" dirty="0" smtClean="0"/>
              <a:t>Power in the muscles of his belly</a:t>
            </a:r>
          </a:p>
          <a:p>
            <a:pPr marL="457200" indent="-457200">
              <a:buAutoNum type="arabicPeriod"/>
            </a:pPr>
            <a:r>
              <a:rPr lang="en-US" dirty="0" smtClean="0"/>
              <a:t>Makes his tail stiff like a cedar tree, sinews of his thighs are knit together-Can’t be a hippo or elephant.  They don’t have a tail like a cedar tree.  Perhaps like a crocodile, but a crocodile does not eat grass like an ox.</a:t>
            </a:r>
          </a:p>
          <a:p>
            <a:pPr marL="457200" indent="-457200">
              <a:buAutoNum type="arabicPeriod"/>
            </a:pPr>
            <a:r>
              <a:rPr lang="en-US" dirty="0" smtClean="0"/>
              <a:t>He is the first or chief of the works or ways of God</a:t>
            </a:r>
          </a:p>
          <a:p>
            <a:pPr marL="457200" indent="-457200">
              <a:buAutoNum type="arabicPeriod"/>
            </a:pPr>
            <a:r>
              <a:rPr lang="en-US" dirty="0" smtClean="0"/>
              <a:t>Mountains yield food for him</a:t>
            </a:r>
          </a:p>
          <a:p>
            <a:pPr marL="457200" indent="-457200">
              <a:buAutoNum type="arabicPeriod"/>
            </a:pPr>
            <a:r>
              <a:rPr lang="en-US" dirty="0" smtClean="0"/>
              <a:t>He lives in the marshy areas.  </a:t>
            </a:r>
          </a:p>
          <a:p>
            <a:pPr marL="457200" indent="-457200">
              <a:buAutoNum type="arabicPeriod"/>
            </a:pPr>
            <a:r>
              <a:rPr lang="en-US" smtClean="0"/>
              <a:t>It </a:t>
            </a:r>
            <a:r>
              <a:rPr lang="en-US" dirty="0" smtClean="0"/>
              <a:t>is large enough that a raging river does not scare it. </a:t>
            </a:r>
          </a:p>
          <a:p>
            <a:pPr marL="0" indent="0">
              <a:buNone/>
            </a:pPr>
            <a:r>
              <a:rPr lang="en-US" dirty="0" smtClean="0"/>
              <a:t>What does this sound like?   </a:t>
            </a:r>
          </a:p>
        </p:txBody>
      </p:sp>
    </p:spTree>
    <p:extLst>
      <p:ext uri="{BB962C8B-B14F-4D97-AF65-F5344CB8AC3E}">
        <p14:creationId xmlns:p14="http://schemas.microsoft.com/office/powerpoint/2010/main" val="104797998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10000"/>
          </a:bodyPr>
          <a:lstStyle/>
          <a:p>
            <a:pPr marL="0" indent="0">
              <a:buNone/>
            </a:pPr>
            <a:r>
              <a:rPr lang="en-US" dirty="0" smtClean="0"/>
              <a:t>Then, Leviathan in Chapter 41.  This word is used for this creature 5 times in the Old Testament.</a:t>
            </a:r>
          </a:p>
          <a:p>
            <a:pPr marL="0" indent="0">
              <a:buNone/>
            </a:pPr>
            <a:r>
              <a:rPr lang="en-US" dirty="0" smtClean="0"/>
              <a:t>It is mentioned in Job 3:8, here in 41:1, Psalm 74:14, 104:26, Isaiah 27:1.</a:t>
            </a:r>
          </a:p>
          <a:p>
            <a:pPr marL="0" indent="0">
              <a:buNone/>
            </a:pPr>
            <a:r>
              <a:rPr lang="en-US" dirty="0" smtClean="0"/>
              <a:t>Psalm 74:14 describes it as having multiple heads, Psalm 140:26 clearly makes it a sea creature, Isaiah 27:1 describes it as a fleeing and twisting serpent or snake, and a sea dragon or monster. </a:t>
            </a:r>
          </a:p>
          <a:p>
            <a:pPr marL="0" indent="0">
              <a:buNone/>
            </a:pPr>
            <a:r>
              <a:rPr lang="en-US" dirty="0" smtClean="0"/>
              <a:t>The word used to describe it as a sea monster or dragon is found in Genesis. 1:21 describing the sea creatures God created on day 5.  It is also used to describe what Moses’ staff turned into in Exodus 7:9-12, Job uses it in Job 7:12 translated “sea monster.”, also in Ps. 148:7.  It is also named in some places as Rahab-Isaiah 51:9. Ezekiel 29:3 &amp; 32:2 also clearly connect it with a creature of the water. </a:t>
            </a:r>
          </a:p>
          <a:p>
            <a:pPr marL="0" indent="0">
              <a:buNone/>
            </a:pPr>
            <a:r>
              <a:rPr lang="en-US" dirty="0" smtClean="0"/>
              <a:t>Rahab-Job 26:12-13 clearly connects this Rahab with Leviathan.  Rahab literally is the Hebrew word meaning, “proud” or “arrogant”. </a:t>
            </a:r>
            <a:endParaRPr lang="en-US" dirty="0"/>
          </a:p>
        </p:txBody>
      </p:sp>
    </p:spTree>
    <p:extLst>
      <p:ext uri="{BB962C8B-B14F-4D97-AF65-F5344CB8AC3E}">
        <p14:creationId xmlns:p14="http://schemas.microsoft.com/office/powerpoint/2010/main" val="137508587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smtClean="0"/>
              <a:t>How is it described in Job?</a:t>
            </a:r>
          </a:p>
          <a:p>
            <a:pPr marL="457200" indent="-457200">
              <a:buAutoNum type="arabicPeriod"/>
            </a:pPr>
            <a:r>
              <a:rPr lang="en-US" dirty="0" smtClean="0"/>
              <a:t>It seems to be described as large and fierce. The Lord warns man about trying to catch it with a hook or subdue it.  41:1-11</a:t>
            </a:r>
          </a:p>
          <a:p>
            <a:pPr marL="457200" indent="-457200">
              <a:buAutoNum type="arabicPeriod"/>
            </a:pPr>
            <a:r>
              <a:rPr lang="en-US" dirty="0" smtClean="0"/>
              <a:t>It has strength in its limbs-v. 12</a:t>
            </a:r>
          </a:p>
          <a:p>
            <a:pPr marL="457200" indent="-457200">
              <a:buAutoNum type="arabicPeriod"/>
            </a:pPr>
            <a:r>
              <a:rPr lang="en-US" dirty="0" smtClean="0"/>
              <a:t>Teeth of terror-v. 14</a:t>
            </a:r>
          </a:p>
          <a:p>
            <a:pPr marL="457200" indent="-457200">
              <a:buAutoNum type="arabicPeriod"/>
            </a:pPr>
            <a:r>
              <a:rPr lang="en-US" dirty="0" smtClean="0"/>
              <a:t>Covered in very tough scales, described as shields-v. 13, 15-17</a:t>
            </a:r>
          </a:p>
          <a:p>
            <a:pPr marL="457200" indent="-457200">
              <a:buAutoNum type="arabicPeriod"/>
            </a:pPr>
            <a:r>
              <a:rPr lang="en-US" dirty="0" smtClean="0"/>
              <a:t>It snorts fire and light out of its nose and mouth-v. 18-21</a:t>
            </a:r>
          </a:p>
          <a:p>
            <a:pPr marL="457200" indent="-457200">
              <a:buAutoNum type="arabicPeriod"/>
            </a:pPr>
            <a:r>
              <a:rPr lang="en-US" dirty="0" smtClean="0"/>
              <a:t>It has great strength in its neck-v. 22</a:t>
            </a:r>
          </a:p>
          <a:p>
            <a:pPr marL="457200" indent="-457200">
              <a:buAutoNum type="arabicPeriod"/>
            </a:pPr>
            <a:r>
              <a:rPr lang="en-US" dirty="0" smtClean="0"/>
              <a:t>Its skin or scales are so hard swords and spears cannot easily pierce him-v. 26-30</a:t>
            </a:r>
          </a:p>
          <a:p>
            <a:pPr marL="457200" indent="-457200">
              <a:buAutoNum type="arabicPeriod"/>
            </a:pPr>
            <a:r>
              <a:rPr lang="en-US" dirty="0" smtClean="0"/>
              <a:t>God describes him as having no equal on the earth-v. 33-34.  </a:t>
            </a:r>
          </a:p>
        </p:txBody>
      </p:sp>
    </p:spTree>
    <p:extLst>
      <p:ext uri="{BB962C8B-B14F-4D97-AF65-F5344CB8AC3E}">
        <p14:creationId xmlns:p14="http://schemas.microsoft.com/office/powerpoint/2010/main" val="191611452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marL="0" indent="0">
              <a:buNone/>
            </a:pPr>
            <a:r>
              <a:rPr lang="en-US" dirty="0" smtClean="0"/>
              <a:t>Clearly this is describing no known animal on earth, but something dinosaur or dragon like.  </a:t>
            </a:r>
          </a:p>
          <a:p>
            <a:pPr marL="0" indent="0">
              <a:buNone/>
            </a:pPr>
            <a:r>
              <a:rPr lang="en-US" dirty="0" smtClean="0"/>
              <a:t>It is why some scholars wonder whether this is a real creature, however why would the Lord talk about this creature to Job if he did not have some knowledge of it?  Also, it is found mentioned in multiple books of the Bible, by different authors.  It became at the least, whether real or not, a personification of a completely monstrous evil, a force opposed to the Lord himself (Look at Isaiah 27:1ff).  Ultimately, Leviathan represents the devil, the serpent (Gen. 3:1) whom God defeats.  It is probably why Satan or the devil is described the way he is in Revelation 12 as a great red dragon with seven heads and ten horns and with a tail (12:3) and is called “the great dragon, the ancient serpent” in Revelation 12:9</a:t>
            </a:r>
            <a:endParaRPr lang="en-US" dirty="0"/>
          </a:p>
        </p:txBody>
      </p:sp>
    </p:spTree>
    <p:extLst>
      <p:ext uri="{BB962C8B-B14F-4D97-AF65-F5344CB8AC3E}">
        <p14:creationId xmlns:p14="http://schemas.microsoft.com/office/powerpoint/2010/main" val="240989044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lnSpcReduction="10000"/>
          </a:bodyPr>
          <a:lstStyle/>
          <a:p>
            <a:pPr marL="0" indent="0">
              <a:buNone/>
            </a:pPr>
            <a:r>
              <a:rPr lang="en-US" dirty="0" smtClean="0"/>
              <a:t>Clearly this last word from the Lord leaves a deep impact on him.  Read his words in 42:1-6.</a:t>
            </a:r>
          </a:p>
          <a:p>
            <a:pPr marL="0" indent="0">
              <a:buNone/>
            </a:pPr>
            <a:r>
              <a:rPr lang="en-US" dirty="0" smtClean="0"/>
              <a:t>Job is left with no further pleas, accusations, or complaints about his plight.  He is reminded again of who God is and who he is not.  He is just a lowly creature who truly knows nothing compared to the Lord and so he spoke before in utter ignorance.  Job had heard of God and thought he understood some things about God, but now he knows he completely spoke without knowledge.  </a:t>
            </a:r>
          </a:p>
          <a:p>
            <a:pPr marL="0" indent="0">
              <a:buNone/>
            </a:pPr>
            <a:r>
              <a:rPr lang="en-US" dirty="0" smtClean="0"/>
              <a:t>He has no other recourse than to despise or reject himself, probably Job’s way of saying, “I take back all that he have said and questioned) and repent before God in dust and ashes.  Job learned the lesson from his suffering he was meant to learn.  God is God and we are not, so we must just bow before him realizing we are but sinners, without the knowledge necessary to question the ways of the Lord as our Creator.    </a:t>
            </a:r>
            <a:endParaRPr lang="en-US" dirty="0"/>
          </a:p>
        </p:txBody>
      </p:sp>
    </p:spTree>
    <p:extLst>
      <p:ext uri="{BB962C8B-B14F-4D97-AF65-F5344CB8AC3E}">
        <p14:creationId xmlns:p14="http://schemas.microsoft.com/office/powerpoint/2010/main" val="202415933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smtClean="0"/>
              <a:t>Notice what God does next.  He rebukes Job’s three friends for their foolish counsel towards him.  Read 42:7-9.</a:t>
            </a:r>
          </a:p>
          <a:p>
            <a:pPr marL="0" indent="0">
              <a:buNone/>
            </a:pPr>
            <a:r>
              <a:rPr lang="en-US" dirty="0" smtClean="0"/>
              <a:t>The Lord then restored the fortunes of Job when he prayed for his friends (42:10).  Read text note. </a:t>
            </a:r>
          </a:p>
          <a:p>
            <a:pPr marL="0" indent="0">
              <a:buNone/>
            </a:pPr>
            <a:r>
              <a:rPr lang="en-US" dirty="0" smtClean="0"/>
              <a:t>The Lord then sends his family and some other friends to him to comfort him and show him hospitality.  Read text note. </a:t>
            </a:r>
          </a:p>
          <a:p>
            <a:pPr marL="0" indent="0">
              <a:buNone/>
            </a:pPr>
            <a:r>
              <a:rPr lang="en-US" dirty="0" smtClean="0"/>
              <a:t>He then blesses the latter part of His life more than the first.  He perfectly doubles all his livestock, gives him back ten children (the exact number of both he had lost).  He lived another 140 years.  Longer than anyone else mentioned in the Bible after the flood.  He lives to see four generations of his offspring.  </a:t>
            </a:r>
          </a:p>
        </p:txBody>
      </p:sp>
    </p:spTree>
    <p:extLst>
      <p:ext uri="{BB962C8B-B14F-4D97-AF65-F5344CB8AC3E}">
        <p14:creationId xmlns:p14="http://schemas.microsoft.com/office/powerpoint/2010/main" val="259320357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lnSpcReduction="10000"/>
          </a:bodyPr>
          <a:lstStyle/>
          <a:p>
            <a:pPr marL="0" indent="0">
              <a:buNone/>
            </a:pPr>
            <a:r>
              <a:rPr lang="en-US" dirty="0"/>
              <a:t>The moral of the story:  Trials will come and they can have many </a:t>
            </a:r>
            <a:r>
              <a:rPr lang="en-US" dirty="0" smtClean="0"/>
              <a:t>reasons for why they come under the Lord.  </a:t>
            </a:r>
          </a:p>
          <a:p>
            <a:pPr marL="0" indent="0">
              <a:buNone/>
            </a:pPr>
            <a:r>
              <a:rPr lang="en-US" dirty="0" smtClean="0"/>
              <a:t>1.  It can be testing of faith, like Abraham (Genesis 22).</a:t>
            </a:r>
          </a:p>
          <a:p>
            <a:pPr marL="457200" indent="-457200">
              <a:buAutoNum type="arabicPeriod" startAt="2"/>
            </a:pPr>
            <a:r>
              <a:rPr lang="en-US" dirty="0" smtClean="0"/>
              <a:t>It can be for the grander purpose of preparing someone for what is to come through the lessons that come from those trials (i.e. Joseph, Moses).</a:t>
            </a:r>
          </a:p>
          <a:p>
            <a:pPr marL="457200" indent="-457200">
              <a:buAutoNum type="arabicPeriod" startAt="2"/>
            </a:pPr>
            <a:r>
              <a:rPr lang="en-US" dirty="0" smtClean="0"/>
              <a:t>It may be for the purposes of God’s future plans (i.e. Jacob and the circumstances behind the birthing of his 12 sons). </a:t>
            </a:r>
          </a:p>
          <a:p>
            <a:pPr marL="457200" indent="-457200">
              <a:buAutoNum type="arabicPeriod" startAt="2"/>
            </a:pPr>
            <a:r>
              <a:rPr lang="en-US" dirty="0" smtClean="0"/>
              <a:t>They may be for the lessons others are to learn from their lives (i.e. Job; as the Lord allows the testing through Satan for the lessons learned from Job’s life and trials).  </a:t>
            </a:r>
          </a:p>
          <a:p>
            <a:pPr marL="457200" indent="-457200">
              <a:buAutoNum type="arabicPeriod" startAt="2"/>
            </a:pPr>
            <a:r>
              <a:rPr lang="en-US" dirty="0" smtClean="0"/>
              <a:t>They may be for completely indiscernible reasons, but we must trust God’s goodness and plans in all things, that they have an intended purpose under him.   </a:t>
            </a:r>
            <a:endParaRPr lang="en-US" dirty="0"/>
          </a:p>
          <a:p>
            <a:pPr marL="0" indent="0">
              <a:buNone/>
            </a:pPr>
            <a:endParaRPr lang="en-US" dirty="0"/>
          </a:p>
        </p:txBody>
      </p:sp>
    </p:spTree>
    <p:extLst>
      <p:ext uri="{BB962C8B-B14F-4D97-AF65-F5344CB8AC3E}">
        <p14:creationId xmlns:p14="http://schemas.microsoft.com/office/powerpoint/2010/main" val="201631546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smtClean="0"/>
              <a:t>Key Verses to leave this study with</a:t>
            </a:r>
          </a:p>
          <a:p>
            <a:pPr marL="457200" indent="-457200">
              <a:buAutoNum type="arabicPeriod"/>
            </a:pPr>
            <a:r>
              <a:rPr lang="en-US" dirty="0" smtClean="0"/>
              <a:t>Genesis 22:8- “God will provide for himself the lamb for a burnt offering, my son.”  The Lord will provide through trials.  Keep faith.  </a:t>
            </a:r>
          </a:p>
          <a:p>
            <a:pPr marL="457200" indent="-457200">
              <a:buAutoNum type="arabicPeriod"/>
            </a:pPr>
            <a:r>
              <a:rPr lang="en-US" dirty="0" smtClean="0"/>
              <a:t>Genesis 35:3- “Let us arise and go up to Bethel, so that I may make there an altar to the God who answers me in the day of my distress and has been with me wherever I have gone.”-The Lord answers in distress and is with us through the trials as we trust in Him, even if it may not seem like it at times like Job. </a:t>
            </a:r>
          </a:p>
          <a:p>
            <a:pPr marL="457200" indent="-457200">
              <a:buAutoNum type="arabicPeriod"/>
            </a:pPr>
            <a:r>
              <a:rPr lang="en-US" dirty="0" smtClean="0"/>
              <a:t>Genesis 50:19- “Do not fear, for am I in the place of God?  As for you, you meant evil against me, but God meant it for good, to bring it about that many people should be kept alive, as they are today.”-God can take the intentions of evil and make them into good.  </a:t>
            </a:r>
            <a:endParaRPr lang="en-US" dirty="0"/>
          </a:p>
        </p:txBody>
      </p:sp>
    </p:spTree>
    <p:extLst>
      <p:ext uri="{BB962C8B-B14F-4D97-AF65-F5344CB8AC3E}">
        <p14:creationId xmlns:p14="http://schemas.microsoft.com/office/powerpoint/2010/main" val="1598664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buNone/>
            </a:pPr>
            <a:r>
              <a:rPr lang="en-US" sz="3600" dirty="0"/>
              <a:t>The Lord brought him to a place of faith where he believed it could be possible.  The rest of the chapter is the Lord giving Abram assurance of that fact.  He makes a covenant with Abram, solidifying and ratifying His promise.  </a:t>
            </a:r>
          </a:p>
          <a:p>
            <a:pPr marL="0" indent="0">
              <a:buNone/>
            </a:pPr>
            <a:r>
              <a:rPr lang="en-US" sz="3600" dirty="0"/>
              <a:t>What do you think this Scripture shows us about facing adversity and what would seem like the impossibilities of life?  </a:t>
            </a:r>
          </a:p>
        </p:txBody>
      </p:sp>
    </p:spTree>
    <p:extLst>
      <p:ext uri="{BB962C8B-B14F-4D97-AF65-F5344CB8AC3E}">
        <p14:creationId xmlns:p14="http://schemas.microsoft.com/office/powerpoint/2010/main" val="289715911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lnSpcReduction="10000"/>
          </a:bodyPr>
          <a:lstStyle/>
          <a:p>
            <a:pPr marL="457200" indent="-457200">
              <a:buAutoNum type="arabicPeriod" startAt="4"/>
            </a:pPr>
            <a:r>
              <a:rPr lang="en-US" sz="2800" dirty="0" smtClean="0"/>
              <a:t>Job </a:t>
            </a:r>
            <a:r>
              <a:rPr lang="en-US" sz="2800" dirty="0"/>
              <a:t>42:3 “'Who is this that hides counsel without knowledge?' Therefore I have uttered what I did not understand, things too wonderful for me, which I did not know</a:t>
            </a:r>
            <a:r>
              <a:rPr lang="en-US" sz="2800" dirty="0" smtClean="0"/>
              <a:t>.”-God’s ways and thoughts are not our own.  </a:t>
            </a:r>
            <a:r>
              <a:rPr lang="en-US" sz="2800" dirty="0"/>
              <a:t>T</a:t>
            </a:r>
            <a:r>
              <a:rPr lang="en-US" sz="2800" dirty="0" smtClean="0"/>
              <a:t>hey are beyond our comprehension and knowledge, too wonderful for us to really know or question.</a:t>
            </a:r>
          </a:p>
          <a:p>
            <a:pPr marL="457200" indent="-457200">
              <a:buAutoNum type="arabicPeriod" startAt="4"/>
            </a:pPr>
            <a:r>
              <a:rPr lang="en-US" sz="2800" dirty="0" smtClean="0"/>
              <a:t>Romans 8:28- “And we know that for those who love God all things work together for good, for those who are called according to his purpose.”-It may not seem like any kind of good in the midst of our trials, but Job shows us that God can and will work all things together for good in the end.  </a:t>
            </a:r>
          </a:p>
          <a:p>
            <a:pPr marL="457200" indent="-457200">
              <a:buAutoNum type="arabicPeriod" startAt="4"/>
            </a:pPr>
            <a:endParaRPr lang="en-US" dirty="0"/>
          </a:p>
          <a:p>
            <a:pPr marL="0" indent="0">
              <a:buNone/>
            </a:pPr>
            <a:endParaRPr lang="en-US" dirty="0"/>
          </a:p>
        </p:txBody>
      </p:sp>
    </p:spTree>
    <p:extLst>
      <p:ext uri="{BB962C8B-B14F-4D97-AF65-F5344CB8AC3E}">
        <p14:creationId xmlns:p14="http://schemas.microsoft.com/office/powerpoint/2010/main" val="324196172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marL="0" indent="0">
              <a:buNone/>
            </a:pPr>
            <a:r>
              <a:rPr lang="en-US" sz="3200" dirty="0" smtClean="0"/>
              <a:t>6.  I </a:t>
            </a:r>
            <a:r>
              <a:rPr lang="en-US" sz="3200" dirty="0"/>
              <a:t>Corinthians 10:13- “No temptation has overtaken you that is not common to man. God is faithful, and he will not let you be tempted beyond your ability, but with the temptation he will also provide the way of escape, that you may be able to endure it.”-God is faithful in all He does and we cling to Jesus and his cross as evidence of that, trusting in His help in all times of trial.</a:t>
            </a:r>
          </a:p>
          <a:p>
            <a:pPr marL="0" indent="0">
              <a:buNone/>
            </a:pPr>
            <a:r>
              <a:rPr lang="en-US" sz="3200" dirty="0"/>
              <a:t>7.  Psalm 46:1- “God is our refuge and strength, a very present </a:t>
            </a:r>
            <a:r>
              <a:rPr lang="en-US" sz="3200" dirty="0" smtClean="0"/>
              <a:t>help </a:t>
            </a:r>
            <a:r>
              <a:rPr lang="en-US" sz="3200" dirty="0"/>
              <a:t>in trouble.”</a:t>
            </a:r>
          </a:p>
          <a:p>
            <a:endParaRPr lang="en-US" dirty="0"/>
          </a:p>
        </p:txBody>
      </p:sp>
    </p:spTree>
    <p:extLst>
      <p:ext uri="{BB962C8B-B14F-4D97-AF65-F5344CB8AC3E}">
        <p14:creationId xmlns:p14="http://schemas.microsoft.com/office/powerpoint/2010/main" val="6517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sz="3600" dirty="0"/>
              <a:t>It shows that with the Lord, if it is His will, the impossible can be done.  It may go against all of our reason and senses, but He can do it.  He can overcome any test or trial we face if it is His will and what does this passage show us about how to face those tests?</a:t>
            </a:r>
          </a:p>
          <a:p>
            <a:pPr marL="0" indent="0">
              <a:buNone/>
            </a:pPr>
            <a:r>
              <a:rPr lang="en-US" sz="3600" dirty="0"/>
              <a:t>Related passages: Matthew 6:25ff., 8:23-27, 9:27-29, 14:22-33.</a:t>
            </a:r>
          </a:p>
          <a:p>
            <a:pPr marL="0" indent="0">
              <a:buNone/>
            </a:pPr>
            <a:endParaRPr lang="en-US" dirty="0"/>
          </a:p>
        </p:txBody>
      </p:sp>
    </p:spTree>
    <p:extLst>
      <p:ext uri="{BB962C8B-B14F-4D97-AF65-F5344CB8AC3E}">
        <p14:creationId xmlns:p14="http://schemas.microsoft.com/office/powerpoint/2010/main" val="2224443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029199"/>
          </a:xfrm>
        </p:spPr>
        <p:txBody>
          <a:bodyPr>
            <a:noAutofit/>
          </a:bodyPr>
          <a:lstStyle/>
          <a:p>
            <a:pPr marL="0" indent="0">
              <a:buNone/>
            </a:pPr>
            <a:r>
              <a:rPr lang="en-US" sz="4000" dirty="0"/>
              <a:t>Also, this one related to this morning.  Look at Mark 9:14-29.  </a:t>
            </a:r>
          </a:p>
          <a:p>
            <a:pPr marL="0" indent="0">
              <a:buNone/>
            </a:pPr>
            <a:r>
              <a:rPr lang="en-US" sz="4000" dirty="0"/>
              <a:t>Matthew gives us background Mark does not.  Look at Matthew 17:14-21.  </a:t>
            </a:r>
          </a:p>
          <a:p>
            <a:pPr marL="0" indent="0">
              <a:buNone/>
            </a:pPr>
            <a:r>
              <a:rPr lang="en-US" sz="4000" dirty="0"/>
              <a:t>Matthew tells us Jesus is brought into the situation because his disciples were not able to cast out the demon.   </a:t>
            </a:r>
          </a:p>
        </p:txBody>
      </p:sp>
    </p:spTree>
    <p:extLst>
      <p:ext uri="{BB962C8B-B14F-4D97-AF65-F5344CB8AC3E}">
        <p14:creationId xmlns:p14="http://schemas.microsoft.com/office/powerpoint/2010/main" val="2575106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Autofit/>
          </a:bodyPr>
          <a:lstStyle/>
          <a:p>
            <a:pPr marL="0" indent="0">
              <a:buNone/>
            </a:pPr>
            <a:r>
              <a:rPr lang="en-US" sz="4000" dirty="0"/>
              <a:t>Hopefully, you have seen the Lord would first call us to face the tests and trials of life with faith and trust in Him and His Word.  </a:t>
            </a:r>
          </a:p>
          <a:p>
            <a:pPr marL="0" indent="0">
              <a:buNone/>
            </a:pPr>
            <a:r>
              <a:rPr lang="en-US" sz="4000" dirty="0"/>
              <a:t>Next week, we will see the transition in Abram’s life from one who believed, but had doubts, to one who faced his test with absolute faith and trust in the Lord.  </a:t>
            </a:r>
          </a:p>
        </p:txBody>
      </p:sp>
    </p:spTree>
    <p:extLst>
      <p:ext uri="{BB962C8B-B14F-4D97-AF65-F5344CB8AC3E}">
        <p14:creationId xmlns:p14="http://schemas.microsoft.com/office/powerpoint/2010/main" val="1852366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fontScale="92500" lnSpcReduction="20000"/>
          </a:bodyPr>
          <a:lstStyle/>
          <a:p>
            <a:pPr marL="0" indent="0">
              <a:buNone/>
            </a:pPr>
            <a:r>
              <a:rPr lang="en-US" sz="3200" dirty="0"/>
              <a:t>Last week, in our study, we left off with God reassuring Abram that He would give him a child and fulfill His promise to him, not through an adopted heir, but from a son from literally his own bowels or body.  It said Abram believed the Lord and it was counted to him as righteousness.  </a:t>
            </a:r>
          </a:p>
          <a:p>
            <a:pPr marL="0" indent="0">
              <a:buNone/>
            </a:pPr>
            <a:r>
              <a:rPr lang="en-US" sz="3200" dirty="0"/>
              <a:t>Luther wrote, “Righteousness is nothing else than believing God when He makes a promise.”  </a:t>
            </a:r>
          </a:p>
          <a:p>
            <a:pPr marL="0" indent="0">
              <a:buNone/>
            </a:pPr>
            <a:r>
              <a:rPr lang="en-US" sz="3200" dirty="0"/>
              <a:t>Genesis commentary Wenham, “Here faith, the right response to God’s revelation, counts instead.”</a:t>
            </a:r>
          </a:p>
          <a:p>
            <a:pPr marL="0" indent="0">
              <a:buNone/>
            </a:pPr>
            <a:r>
              <a:rPr lang="en-US" sz="3200" dirty="0"/>
              <a:t>Wenham, “Righteousness might well be paraphrased as God-like, or at least God-pleasing action.”</a:t>
            </a:r>
          </a:p>
        </p:txBody>
      </p:sp>
    </p:spTree>
    <p:extLst>
      <p:ext uri="{BB962C8B-B14F-4D97-AF65-F5344CB8AC3E}">
        <p14:creationId xmlns:p14="http://schemas.microsoft.com/office/powerpoint/2010/main" val="2690461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48728"/>
          </a:xfrm>
        </p:spPr>
        <p:txBody>
          <a:bodyPr>
            <a:noAutofit/>
          </a:bodyPr>
          <a:lstStyle/>
          <a:p>
            <a:pPr marL="0" indent="0" algn="ctr">
              <a:buNone/>
            </a:pPr>
            <a:r>
              <a:rPr lang="en-US" sz="4400" dirty="0"/>
              <a:t>In this study, we are going to look at some key Biblical figures and stories and how they faced adversity and tests.  Hopefully, it will help us see how we can face the times of adversity and testing we will encounter in our lives, letting God’s Word be our guide.</a:t>
            </a:r>
          </a:p>
        </p:txBody>
      </p:sp>
    </p:spTree>
    <p:extLst>
      <p:ext uri="{BB962C8B-B14F-4D97-AF65-F5344CB8AC3E}">
        <p14:creationId xmlns:p14="http://schemas.microsoft.com/office/powerpoint/2010/main" val="3765543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lnSpcReduction="10000"/>
          </a:bodyPr>
          <a:lstStyle/>
          <a:p>
            <a:pPr marL="0" indent="0">
              <a:buNone/>
            </a:pPr>
            <a:r>
              <a:rPr lang="en-US" dirty="0"/>
              <a:t>This brings us to Chapter 16.  Abram believed God would give him a child from his bowels, but then v. 1-2, Sarai hatches a plan to speed the Lord along.  </a:t>
            </a:r>
          </a:p>
          <a:p>
            <a:pPr marL="0" indent="0">
              <a:buNone/>
            </a:pPr>
            <a:r>
              <a:rPr lang="en-US" dirty="0"/>
              <a:t>We believe she might have acquired Hagar as a female maidservant or slave girl while in Egypt (Gen. 12:16).  </a:t>
            </a:r>
          </a:p>
          <a:p>
            <a:pPr marL="0" indent="0">
              <a:buNone/>
            </a:pPr>
            <a:r>
              <a:rPr lang="en-US" dirty="0"/>
              <a:t>Notice v. 2 begins with “behold” again.  It signals an important action is going to happen in the narrative.  </a:t>
            </a:r>
          </a:p>
          <a:p>
            <a:pPr marL="0" indent="0">
              <a:buNone/>
            </a:pPr>
            <a:r>
              <a:rPr lang="en-US" dirty="0"/>
              <a:t>She says that it is the Lord who had prevented her or restrained her from bearing a child, literally closed the womb for her.  </a:t>
            </a:r>
          </a:p>
          <a:p>
            <a:pPr marL="0" indent="0">
              <a:buNone/>
            </a:pPr>
            <a:r>
              <a:rPr lang="en-US" dirty="0"/>
              <a:t>She then makes a demand of Abram, an imperative, “Go, please now (with a hint of just listen to me now), into my servant; perhaps (Hebrew word expressing hope, entreaty, fear), I may be built up or fortified out of her, another way of building a family or conceive through her.  Used this way in Deuteronomy 25:9.  Read text note.  </a:t>
            </a:r>
          </a:p>
        </p:txBody>
      </p:sp>
    </p:spTree>
    <p:extLst>
      <p:ext uri="{BB962C8B-B14F-4D97-AF65-F5344CB8AC3E}">
        <p14:creationId xmlns:p14="http://schemas.microsoft.com/office/powerpoint/2010/main" val="1333307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019800"/>
          </a:xfrm>
        </p:spPr>
        <p:txBody>
          <a:bodyPr>
            <a:noAutofit/>
          </a:bodyPr>
          <a:lstStyle/>
          <a:p>
            <a:pPr marL="0" indent="0">
              <a:buNone/>
            </a:pPr>
            <a:r>
              <a:rPr lang="en-US" sz="2800" dirty="0"/>
              <a:t>And it says, “Abram listened to the voice of Sarai.”  This same phrase was used in Genesis 3:17 when God says to Adam, “Because you have listened to the voice of your wife…”.  We believe this phraseology was perhaps intentional to throw shade on what Sarai was asking Abram to do and what Abram should have done.  He should not have listened to his wife, like Adam did with Eve.  Rather, he still needed to wait for the Lord’s timing and direction, but he did not.  </a:t>
            </a:r>
          </a:p>
          <a:p>
            <a:pPr marL="0" indent="0">
              <a:buNone/>
            </a:pPr>
            <a:r>
              <a:rPr lang="en-US" sz="2800" dirty="0"/>
              <a:t>v. 3-Reveals to us that this was at the point where Abram had lived ten years in the land.  He is now 85 and Sarai is 75.  </a:t>
            </a:r>
          </a:p>
        </p:txBody>
      </p:sp>
    </p:spTree>
    <p:extLst>
      <p:ext uri="{BB962C8B-B14F-4D97-AF65-F5344CB8AC3E}">
        <p14:creationId xmlns:p14="http://schemas.microsoft.com/office/powerpoint/2010/main" val="2893485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Autofit/>
          </a:bodyPr>
          <a:lstStyle/>
          <a:p>
            <a:pPr marL="0" indent="0">
              <a:buNone/>
            </a:pPr>
            <a:r>
              <a:rPr lang="en-US" dirty="0"/>
              <a:t>Now what becomes the problem with Abram listening to Sarai’s voice and doing this?</a:t>
            </a:r>
          </a:p>
          <a:p>
            <a:pPr marL="0" indent="0">
              <a:buNone/>
            </a:pPr>
            <a:r>
              <a:rPr lang="en-US" dirty="0"/>
              <a:t>What Sarai thought was a good way to resolve their trial and struggle turns out to not bring her the peace and comfort she was hoping for because Hagar now begins to look at her with contempt, or with very little regard at her mistress in her eyes.  Read Text note.  </a:t>
            </a:r>
          </a:p>
          <a:p>
            <a:pPr marL="0" indent="0">
              <a:buNone/>
            </a:pPr>
            <a:r>
              <a:rPr lang="en-US" b="1" dirty="0" err="1"/>
              <a:t>avtima,zw</a:t>
            </a:r>
            <a:r>
              <a:rPr lang="en-US" b="1" dirty="0"/>
              <a:t> </a:t>
            </a:r>
            <a:r>
              <a:rPr lang="en-US" i="1" dirty="0"/>
              <a:t>dishonor, treat shamefully, insult </a:t>
            </a:r>
            <a:r>
              <a:rPr lang="en-US" u="sng" dirty="0">
                <a:hlinkClick r:id="rId2"/>
              </a:rPr>
              <a:t>Mk 12:4</a:t>
            </a:r>
            <a:r>
              <a:rPr lang="en-US" dirty="0">
                <a:hlinkClick r:id="rId2"/>
              </a:rPr>
              <a:t>; </a:t>
            </a:r>
            <a:r>
              <a:rPr lang="en-US" u="sng" dirty="0">
                <a:hlinkClick r:id="rId3"/>
              </a:rPr>
              <a:t>Lk 20:11</a:t>
            </a:r>
            <a:r>
              <a:rPr lang="en-US" dirty="0">
                <a:hlinkClick r:id="rId3"/>
              </a:rPr>
              <a:t>; </a:t>
            </a:r>
            <a:r>
              <a:rPr lang="en-US" u="sng" dirty="0">
                <a:hlinkClick r:id="rId4"/>
              </a:rPr>
              <a:t>J 8:49</a:t>
            </a:r>
            <a:r>
              <a:rPr lang="en-US" dirty="0">
                <a:hlinkClick r:id="rId4"/>
              </a:rPr>
              <a:t>; </a:t>
            </a:r>
            <a:r>
              <a:rPr lang="en-US" u="sng" dirty="0">
                <a:hlinkClick r:id="rId5"/>
              </a:rPr>
              <a:t>Ac 5:41</a:t>
            </a:r>
            <a:r>
              <a:rPr lang="en-US" dirty="0">
                <a:hlinkClick r:id="rId5"/>
              </a:rPr>
              <a:t>; </a:t>
            </a:r>
            <a:r>
              <a:rPr lang="en-US" u="sng" dirty="0">
                <a:hlinkClick r:id="rId6"/>
              </a:rPr>
              <a:t>Ro 2:23</a:t>
            </a:r>
            <a:r>
              <a:rPr lang="en-US" dirty="0">
                <a:hlinkClick r:id="rId6"/>
              </a:rPr>
              <a:t>; </a:t>
            </a:r>
            <a:r>
              <a:rPr lang="en-US" u="sng" dirty="0" err="1">
                <a:hlinkClick r:id="rId7"/>
              </a:rPr>
              <a:t>Js</a:t>
            </a:r>
            <a:r>
              <a:rPr lang="en-US" u="sng" dirty="0">
                <a:hlinkClick r:id="rId7"/>
              </a:rPr>
              <a:t> 2:6</a:t>
            </a:r>
            <a:r>
              <a:rPr lang="en-US" dirty="0">
                <a:hlinkClick r:id="rId7"/>
              </a:rPr>
              <a:t>; </a:t>
            </a:r>
            <a:r>
              <a:rPr lang="en-US" i="1" dirty="0">
                <a:hlinkClick r:id="rId7"/>
              </a:rPr>
              <a:t>degrade </a:t>
            </a:r>
            <a:r>
              <a:rPr lang="en-US" u="sng" dirty="0">
                <a:hlinkClick r:id="rId8"/>
              </a:rPr>
              <a:t>Ro 1:24</a:t>
            </a:r>
            <a:r>
              <a:rPr lang="en-US" dirty="0">
                <a:hlinkClick r:id="rId8"/>
              </a:rPr>
              <a:t>.* [</a:t>
            </a:r>
            <a:r>
              <a:rPr lang="en-US" dirty="0" err="1">
                <a:hlinkClick r:id="rId8"/>
              </a:rPr>
              <a:t>pg</a:t>
            </a:r>
            <a:r>
              <a:rPr lang="en-US" dirty="0">
                <a:hlinkClick r:id="rId8"/>
              </a:rPr>
              <a:t> 29]</a:t>
            </a:r>
          </a:p>
          <a:p>
            <a:pPr marL="0" indent="0">
              <a:buNone/>
            </a:pPr>
            <a:r>
              <a:rPr lang="en-US" dirty="0"/>
              <a:t>This is the Greek word used to translate the Hebrew word, which shows us the strength of this Hebrew word.  This was a dishonoring, insulting kind of contempt.  </a:t>
            </a:r>
          </a:p>
        </p:txBody>
      </p:sp>
    </p:spTree>
    <p:extLst>
      <p:ext uri="{BB962C8B-B14F-4D97-AF65-F5344CB8AC3E}">
        <p14:creationId xmlns:p14="http://schemas.microsoft.com/office/powerpoint/2010/main" val="767470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lstStyle/>
          <a:p>
            <a:pPr marL="0" indent="0">
              <a:buNone/>
            </a:pPr>
            <a:r>
              <a:rPr lang="en-US" dirty="0"/>
              <a:t>Now notice what Sarai does next.  </a:t>
            </a:r>
          </a:p>
          <a:p>
            <a:pPr marL="0" indent="0">
              <a:buNone/>
            </a:pPr>
            <a:r>
              <a:rPr lang="en-US" dirty="0"/>
              <a:t>v. 5-She accuses Abram of the wrong done to her and this word cannot be much stronger in conveying her feelings.  </a:t>
            </a:r>
          </a:p>
          <a:p>
            <a:pPr marL="0" indent="0">
              <a:buNone/>
            </a:pPr>
            <a:r>
              <a:rPr lang="en-US" dirty="0"/>
              <a:t>It is the word used in Genesis 6:11, 13 for the violence and wrong that the earth was filled with before the flood.  </a:t>
            </a:r>
          </a:p>
          <a:p>
            <a:pPr marL="0" indent="0">
              <a:buNone/>
            </a:pPr>
            <a:r>
              <a:rPr lang="en-US" dirty="0"/>
              <a:t>It is typically translated as wrong as in vicious violence against another-Gen. 49:5, Exodus 23:1, Deut. 19:16, Judges 9:24.  </a:t>
            </a:r>
          </a:p>
          <a:p>
            <a:pPr marL="0" indent="0">
              <a:buNone/>
            </a:pPr>
            <a:r>
              <a:rPr lang="en-US" dirty="0"/>
              <a:t>Now what is ironic about these words?</a:t>
            </a:r>
          </a:p>
          <a:p>
            <a:pPr marL="0" indent="0">
              <a:buNone/>
            </a:pPr>
            <a:r>
              <a:rPr lang="en-US" dirty="0"/>
              <a:t>Notice she repeats the word for contempt in v. 5 used in v. 4.  She now asks the Lord to judge between you and me!</a:t>
            </a:r>
          </a:p>
        </p:txBody>
      </p:sp>
    </p:spTree>
    <p:extLst>
      <p:ext uri="{BB962C8B-B14F-4D97-AF65-F5344CB8AC3E}">
        <p14:creationId xmlns:p14="http://schemas.microsoft.com/office/powerpoint/2010/main" val="2329994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6172200"/>
          </a:xfrm>
        </p:spPr>
        <p:txBody>
          <a:bodyPr>
            <a:normAutofit fontScale="92500" lnSpcReduction="10000"/>
          </a:bodyPr>
          <a:lstStyle/>
          <a:p>
            <a:pPr marL="0" indent="0">
              <a:buNone/>
            </a:pPr>
            <a:r>
              <a:rPr lang="en-US" dirty="0"/>
              <a:t>How was any of that Abram’s fault?</a:t>
            </a:r>
          </a:p>
          <a:p>
            <a:pPr marL="0" indent="0">
              <a:buNone/>
            </a:pPr>
            <a:r>
              <a:rPr lang="en-US" dirty="0"/>
              <a:t>Yet it was in that Abram, as the head of His family, as the man, should have resisted his wife’s request and believed the Lord would give the child He promised.  His fault, like Adam’s, was listening to the voice of His wife over the Lord’s.  </a:t>
            </a:r>
          </a:p>
          <a:p>
            <a:pPr marL="0" indent="0">
              <a:buNone/>
            </a:pPr>
            <a:r>
              <a:rPr lang="en-US" dirty="0"/>
              <a:t>v. 6-Abram then defers to the matter back to her.  Washing his hands of it.  Notice the use of “behold” again.  </a:t>
            </a:r>
          </a:p>
          <a:p>
            <a:pPr marL="0" indent="0">
              <a:buNone/>
            </a:pPr>
            <a:r>
              <a:rPr lang="en-US" dirty="0"/>
              <a:t>Do to her as your please or what is good in your sight.  </a:t>
            </a:r>
          </a:p>
          <a:p>
            <a:pPr marL="0" indent="0">
              <a:buNone/>
            </a:pPr>
            <a:r>
              <a:rPr lang="en-US" dirty="0"/>
              <a:t>Notice not in God’s sight, but her sight.  </a:t>
            </a:r>
          </a:p>
          <a:p>
            <a:pPr marL="0" indent="0">
              <a:buNone/>
            </a:pPr>
            <a:r>
              <a:rPr lang="en-US" dirty="0"/>
              <a:t>Sarai began to treat her harshly, a Hebrew word that can mean humiliate or even to violate or rape.  Hagar then flees.  Imagine Abram.  He finally has a son, but as a result, he has a bitter wife and the mother of his child fleeing with that son.  Also, imagine that Sarai perhaps had a strong, friendly relationship with Hagar for those 10 years, but now it is terribly fractured.  In addition, the fractured relationship spills over into the sons and their relationship and their descendants relationships (Gen. 21:9-10, 25:18).</a:t>
            </a:r>
          </a:p>
          <a:p>
            <a:pPr marL="0" indent="0">
              <a:buNone/>
            </a:pPr>
            <a:endParaRPr lang="en-US" dirty="0"/>
          </a:p>
        </p:txBody>
      </p:sp>
    </p:spTree>
    <p:extLst>
      <p:ext uri="{BB962C8B-B14F-4D97-AF65-F5344CB8AC3E}">
        <p14:creationId xmlns:p14="http://schemas.microsoft.com/office/powerpoint/2010/main" val="1803091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marL="0" indent="0">
              <a:buNone/>
            </a:pPr>
            <a:r>
              <a:rPr lang="en-US" sz="4000" dirty="0"/>
              <a:t>Now what might we take from this passage as far as how to or how not to face trials and tests in life?</a:t>
            </a:r>
          </a:p>
          <a:p>
            <a:pPr marL="0" indent="0">
              <a:buNone/>
            </a:pPr>
            <a:r>
              <a:rPr lang="en-US" sz="4000" dirty="0"/>
              <a:t>What do you see as the lessons we might take from this passage?  </a:t>
            </a:r>
          </a:p>
        </p:txBody>
      </p:sp>
    </p:spTree>
    <p:extLst>
      <p:ext uri="{BB962C8B-B14F-4D97-AF65-F5344CB8AC3E}">
        <p14:creationId xmlns:p14="http://schemas.microsoft.com/office/powerpoint/2010/main" val="4211586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lnSpcReduction="10000"/>
          </a:bodyPr>
          <a:lstStyle/>
          <a:p>
            <a:pPr marL="0" indent="0">
              <a:buNone/>
            </a:pPr>
            <a:r>
              <a:rPr lang="en-US" sz="2800" dirty="0"/>
              <a:t>This is how the </a:t>
            </a:r>
            <a:r>
              <a:rPr lang="en-US" sz="2800" dirty="0" err="1"/>
              <a:t>LifeLight</a:t>
            </a:r>
            <a:r>
              <a:rPr lang="en-US" sz="2800" dirty="0"/>
              <a:t> Notes summarizes this section, “Seeking to be helpful, Sarai further complicates Abram’s situation.  Ancient laws from this period permitted a childless woman to present her maid to her husband.  The child of the maid would be viewed legally as the child of her mistress.  Sarai, aware of this practice and frustrated by the fact she has not conceived a son presents Abram with her maidservant Hagar.  But, as we may have experienced ourselves, human intervention to aid or accelerate God’s plan can bring delay and disappointment.  What Sarai thought would bring long-awaited fulfillment quickly became a miserable failure.” –p. 42</a:t>
            </a:r>
          </a:p>
          <a:p>
            <a:pPr marL="0" indent="0">
              <a:buNone/>
            </a:pPr>
            <a:endParaRPr lang="en-US" dirty="0"/>
          </a:p>
        </p:txBody>
      </p:sp>
    </p:spTree>
    <p:extLst>
      <p:ext uri="{BB962C8B-B14F-4D97-AF65-F5344CB8AC3E}">
        <p14:creationId xmlns:p14="http://schemas.microsoft.com/office/powerpoint/2010/main" val="2234989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a:bodyPr>
          <a:lstStyle/>
          <a:p>
            <a:pPr marL="0" indent="0">
              <a:buNone/>
            </a:pPr>
            <a:r>
              <a:rPr lang="en-US" sz="3200" dirty="0"/>
              <a:t>It shows that no matter how much we might want to speed things along when facing trials or want to resolve our problems by our own means sometimes that certainly isn’t best.  We take it to the Lord in prayer and wait for his guiding or resolution to the problem, especially if it is something out of our control.  We seek his wisdom in our part of the test and what would be His will and then act as He leads.  It isn’t always black and white, but we can never go wrong in seeking His Word for guidance.  </a:t>
            </a:r>
          </a:p>
          <a:p>
            <a:pPr marL="0" indent="0">
              <a:buNone/>
            </a:pPr>
            <a:r>
              <a:rPr lang="en-US" sz="3200" dirty="0"/>
              <a:t>Comments/Questions</a:t>
            </a:r>
          </a:p>
        </p:txBody>
      </p:sp>
    </p:spTree>
    <p:extLst>
      <p:ext uri="{BB962C8B-B14F-4D97-AF65-F5344CB8AC3E}">
        <p14:creationId xmlns:p14="http://schemas.microsoft.com/office/powerpoint/2010/main" val="923857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marL="0" indent="0">
              <a:buNone/>
            </a:pPr>
            <a:r>
              <a:rPr lang="en-US" sz="3200" dirty="0"/>
              <a:t>Difference between Saul in I Samuel 13 who waits for Samuel to come, but Samuel doesn’t come within seven days, so he gets impatient and makes the sacrifice to God that Samuel should have made, pleasing God vs. David in I Samuel 30:6ff who inquired of the Lord before acting.  The Lord then granted him success in battle.  </a:t>
            </a:r>
          </a:p>
        </p:txBody>
      </p:sp>
    </p:spTree>
    <p:extLst>
      <p:ext uri="{BB962C8B-B14F-4D97-AF65-F5344CB8AC3E}">
        <p14:creationId xmlns:p14="http://schemas.microsoft.com/office/powerpoint/2010/main" val="1733936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4000" dirty="0"/>
              <a:t>Last week, we heard about Abram and Sarai trying to speed up the Lord’s plans.  Ironically, Abram thought it would happen through an adopted heir.  Sarai thought she could fulfill the Lord’s plans through a surrogate, but neither were the Lord’s plans.  </a:t>
            </a:r>
          </a:p>
        </p:txBody>
      </p:sp>
    </p:spTree>
    <p:extLst>
      <p:ext uri="{BB962C8B-B14F-4D97-AF65-F5344CB8AC3E}">
        <p14:creationId xmlns:p14="http://schemas.microsoft.com/office/powerpoint/2010/main" val="376000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ctr">
              <a:buNone/>
            </a:pPr>
            <a:r>
              <a:rPr lang="en-US" sz="4800" dirty="0"/>
              <a:t>We are going to start with Abram in Genesis 15.</a:t>
            </a:r>
          </a:p>
          <a:p>
            <a:pPr marL="0" indent="0" algn="ctr">
              <a:buNone/>
            </a:pPr>
            <a:r>
              <a:rPr lang="en-US" sz="4800" dirty="0"/>
              <a:t>What was Abram’s adversity?  His wife was barren.  He lacked a child to be his heir.  </a:t>
            </a:r>
          </a:p>
          <a:p>
            <a:pPr marL="0" indent="0" algn="ctr">
              <a:buNone/>
            </a:pPr>
            <a:r>
              <a:rPr lang="en-US" sz="4800" dirty="0"/>
              <a:t>How did Abram handle it?</a:t>
            </a:r>
          </a:p>
          <a:p>
            <a:pPr marL="0" indent="0" algn="ctr">
              <a:buNone/>
            </a:pPr>
            <a:r>
              <a:rPr lang="en-US" sz="4800" dirty="0"/>
              <a:t>Let’s look at Genesis 15:1-6</a:t>
            </a:r>
          </a:p>
        </p:txBody>
      </p:sp>
    </p:spTree>
    <p:extLst>
      <p:ext uri="{BB962C8B-B14F-4D97-AF65-F5344CB8AC3E}">
        <p14:creationId xmlns:p14="http://schemas.microsoft.com/office/powerpoint/2010/main" val="610310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a:bodyPr>
          <a:lstStyle/>
          <a:p>
            <a:pPr marL="0" indent="0">
              <a:buNone/>
            </a:pPr>
            <a:r>
              <a:rPr lang="en-US" dirty="0"/>
              <a:t>Today, we skip ahead in Genesis.  </a:t>
            </a:r>
          </a:p>
          <a:p>
            <a:pPr marL="0" indent="0">
              <a:buNone/>
            </a:pPr>
            <a:r>
              <a:rPr lang="en-US" dirty="0"/>
              <a:t>Genesis 17 skips ahead 13 years when Abram is 99 years old and the Lord makes a covenant with Abram through circumcision to assure him again that He will give him a son, naming Him Abraham, meaning “Father of a multitude or many nations.  Abram meant “exalted father.”</a:t>
            </a:r>
          </a:p>
          <a:p>
            <a:pPr marL="0" indent="0">
              <a:buNone/>
            </a:pPr>
            <a:r>
              <a:rPr lang="en-US" dirty="0"/>
              <a:t>He is told he will be exceedingly fruitful and he will be made into nations and kings will come from him (v. 6).  He is told a child would be born through Sarai, renamed Sarah, meaning “princess” (v. 15-18).  Abraham laughs at this and says, “Oh that Ishmael might live before you!”.  He is then told by this time next year he would have a child through Sarah (v. 21).  </a:t>
            </a:r>
          </a:p>
          <a:p>
            <a:pPr marL="0" indent="0">
              <a:buNone/>
            </a:pPr>
            <a:r>
              <a:rPr lang="en-US" dirty="0"/>
              <a:t>Genesis 18-19 is the account of Sodom and Gomorrah.  </a:t>
            </a:r>
          </a:p>
          <a:p>
            <a:pPr marL="0" indent="0">
              <a:buNone/>
            </a:pPr>
            <a:r>
              <a:rPr lang="en-US" dirty="0"/>
              <a:t>Genesis 20-Abraham again passes Sarah off as his sister, fearing Abimelech.  Abraham is again blessed through this (v. 14).  </a:t>
            </a:r>
          </a:p>
        </p:txBody>
      </p:sp>
    </p:spTree>
    <p:extLst>
      <p:ext uri="{BB962C8B-B14F-4D97-AF65-F5344CB8AC3E}">
        <p14:creationId xmlns:p14="http://schemas.microsoft.com/office/powerpoint/2010/main" val="3462174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lstStyle/>
          <a:p>
            <a:pPr marL="0" indent="0">
              <a:buNone/>
            </a:pPr>
            <a:r>
              <a:rPr lang="en-US" dirty="0"/>
              <a:t>Chapter 21-Isaac is born to Sarah.  Isaac means ‘he laughs”, going back to Genesis 17:19.  </a:t>
            </a:r>
          </a:p>
          <a:p>
            <a:pPr marL="0" indent="0">
              <a:buNone/>
            </a:pPr>
            <a:endParaRPr lang="en-US" dirty="0"/>
          </a:p>
          <a:p>
            <a:pPr marL="0" indent="0">
              <a:buNone/>
            </a:pPr>
            <a:r>
              <a:rPr lang="en-US" dirty="0"/>
              <a:t>We now come to Genesis 22, what I want to focus on today.  Read v. 1-19.  </a:t>
            </a:r>
          </a:p>
          <a:p>
            <a:pPr marL="0" indent="0">
              <a:buNone/>
            </a:pPr>
            <a:r>
              <a:rPr lang="en-US" dirty="0"/>
              <a:t>v. 1-God tested Abraham-The Hebrew word for test can mean “train or to give experience to.”  Used in Exodus 15:25, 16:4, 17:2, 7, 20:20-God testing them in the wilderness. Deut. 8:16-It says God tested them, “to do you good in the end.”, Deut. 13:4.</a:t>
            </a:r>
          </a:p>
          <a:p>
            <a:pPr marL="0" indent="0">
              <a:buNone/>
            </a:pPr>
            <a:r>
              <a:rPr lang="en-US" dirty="0"/>
              <a:t>The Lord had not spoken directly to Abraham for some time that we can see in the previous chapters.  Now many years had passed?  21:34 simply says that Abraham sojourned many days in the land of the Philistines.  </a:t>
            </a:r>
          </a:p>
        </p:txBody>
      </p:sp>
    </p:spTree>
    <p:extLst>
      <p:ext uri="{BB962C8B-B14F-4D97-AF65-F5344CB8AC3E}">
        <p14:creationId xmlns:p14="http://schemas.microsoft.com/office/powerpoint/2010/main" val="2478915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lnSpcReduction="10000"/>
          </a:bodyPr>
          <a:lstStyle/>
          <a:p>
            <a:pPr marL="0" indent="0">
              <a:buNone/>
            </a:pPr>
            <a:r>
              <a:rPr lang="en-US" sz="2800" dirty="0"/>
              <a:t>We know Isaac is now old enough to walk, talk, and carry firewood (v. 6).  The Lord must have known that Abraham was now ready for this test.  </a:t>
            </a:r>
          </a:p>
          <a:p>
            <a:pPr marL="0" indent="0">
              <a:buNone/>
            </a:pPr>
            <a:r>
              <a:rPr lang="en-US" sz="2800" dirty="0"/>
              <a:t>v. 2-”Take now your son, your only one, whom you love Isaac and go to the land of Moriah and offer him as a burnt offering on one of the mountains of which I shall tell you.”</a:t>
            </a:r>
          </a:p>
          <a:p>
            <a:pPr marL="0" indent="0">
              <a:buNone/>
            </a:pPr>
            <a:r>
              <a:rPr lang="en-US" sz="2800" dirty="0"/>
              <a:t>Several things to unpack in these words.  </a:t>
            </a:r>
          </a:p>
          <a:p>
            <a:pPr marL="457200" indent="-457200">
              <a:buAutoNum type="arabicPeriod"/>
            </a:pPr>
            <a:r>
              <a:rPr lang="en-US" sz="2800" dirty="0"/>
              <a:t>Was Isaac Abraham’s only son?  But he was the son of promise.  It foreshadows what future language used by God the Father?</a:t>
            </a:r>
          </a:p>
          <a:p>
            <a:pPr marL="457200" indent="-457200">
              <a:buAutoNum type="arabicPeriod" startAt="2"/>
            </a:pPr>
            <a:r>
              <a:rPr lang="en-US" sz="2800" dirty="0"/>
              <a:t>Whom you love-God the Father acknowledges how much Abraham loves his son.  </a:t>
            </a:r>
          </a:p>
          <a:p>
            <a:pPr marL="0" indent="0">
              <a:buNone/>
            </a:pPr>
            <a:endParaRPr lang="en-US" dirty="0"/>
          </a:p>
        </p:txBody>
      </p:sp>
    </p:spTree>
    <p:extLst>
      <p:ext uri="{BB962C8B-B14F-4D97-AF65-F5344CB8AC3E}">
        <p14:creationId xmlns:p14="http://schemas.microsoft.com/office/powerpoint/2010/main" val="3572592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lnSpcReduction="10000"/>
          </a:bodyPr>
          <a:lstStyle/>
          <a:p>
            <a:pPr marL="0" indent="0">
              <a:buNone/>
            </a:pPr>
            <a:r>
              <a:rPr lang="en-US" dirty="0"/>
              <a:t>3.  Land of Moriah-What is significant about Moriah?</a:t>
            </a:r>
          </a:p>
          <a:p>
            <a:pPr marL="0" indent="0">
              <a:buNone/>
            </a:pPr>
            <a:r>
              <a:rPr lang="en-US" dirty="0"/>
              <a:t>Read 2 Chronicles 3:1.  Show map p. 493.  </a:t>
            </a:r>
          </a:p>
          <a:p>
            <a:pPr marL="457200" indent="-457200">
              <a:buAutoNum type="arabicPeriod" startAt="4"/>
            </a:pPr>
            <a:r>
              <a:rPr lang="en-US" dirty="0"/>
              <a:t>Offer him as a burnt offering-1</a:t>
            </a:r>
            <a:r>
              <a:rPr lang="en-US" baseline="30000" dirty="0"/>
              <a:t>st</a:t>
            </a:r>
            <a:r>
              <a:rPr lang="en-US" dirty="0"/>
              <a:t> mention of this word in Scripture related to sacrifice is Genesis 8:20.  This is the only time this Hebrew word had been used in this way prior to this passage.  He must have understood what it meant to offer a burnt sacrifice by his actions. </a:t>
            </a:r>
          </a:p>
          <a:p>
            <a:pPr marL="0" indent="0">
              <a:buNone/>
            </a:pPr>
            <a:r>
              <a:rPr lang="en-US" dirty="0"/>
              <a:t>Burnt offering-Human sacrifices were likely common among the Canaanites, but God had never asked someone to sacrifice another human being.  In fact, it went against his very words in Genesis 9.  Also, he gave him no explanation for it.  Also, how could he ever face Sarah again?  What would the people around him think, who knew Abraham believed differently than them. This was no small thing in every way that the Lord is asking Abraham to do.  </a:t>
            </a:r>
          </a:p>
          <a:p>
            <a:pPr marL="0" indent="0">
              <a:buNone/>
            </a:pPr>
            <a:endParaRPr lang="en-US" dirty="0"/>
          </a:p>
        </p:txBody>
      </p:sp>
    </p:spTree>
    <p:extLst>
      <p:ext uri="{BB962C8B-B14F-4D97-AF65-F5344CB8AC3E}">
        <p14:creationId xmlns:p14="http://schemas.microsoft.com/office/powerpoint/2010/main" val="41472481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lnSpcReduction="10000"/>
          </a:bodyPr>
          <a:lstStyle/>
          <a:p>
            <a:pPr marL="0" indent="0">
              <a:buNone/>
            </a:pPr>
            <a:r>
              <a:rPr lang="en-US" dirty="0"/>
              <a:t>Also, it would have sounded strange in the ears of Abraham because God had told him earlier his offspring would be as numerous as the stars.  How is this possible if his son is dead, yet Abraham never questions?  We know from Hebrews 11:17-19 he believed God might raise Isaac back from the dead. </a:t>
            </a:r>
          </a:p>
          <a:p>
            <a:pPr marL="0" indent="0">
              <a:buNone/>
            </a:pPr>
            <a:r>
              <a:rPr lang="en-US" dirty="0"/>
              <a:t>5.  Upon one of the mountains-a mountain in the region or land of Moriah.  </a:t>
            </a:r>
          </a:p>
          <a:p>
            <a:pPr marL="0" indent="0">
              <a:buNone/>
            </a:pPr>
            <a:r>
              <a:rPr lang="en-US" dirty="0"/>
              <a:t>v. 3-How does Abraham respond?  Contrast that with previous times.  </a:t>
            </a:r>
          </a:p>
          <a:p>
            <a:pPr marL="0" indent="0">
              <a:buNone/>
            </a:pPr>
            <a:r>
              <a:rPr lang="en-US" dirty="0"/>
              <a:t>He doesn’t waste any time.  </a:t>
            </a:r>
          </a:p>
          <a:p>
            <a:pPr marL="0" indent="0">
              <a:buNone/>
            </a:pPr>
            <a:r>
              <a:rPr lang="en-US" dirty="0"/>
              <a:t>v. 4- “On the third day”-This is the 1</a:t>
            </a:r>
            <a:r>
              <a:rPr lang="en-US" baseline="30000" dirty="0"/>
              <a:t>st</a:t>
            </a:r>
            <a:r>
              <a:rPr lang="en-US" dirty="0"/>
              <a:t> mention of something happening on a third day except for the 3</a:t>
            </a:r>
            <a:r>
              <a:rPr lang="en-US" baseline="30000" dirty="0"/>
              <a:t>rd</a:t>
            </a:r>
            <a:r>
              <a:rPr lang="en-US" dirty="0"/>
              <a:t> day of creation.  </a:t>
            </a:r>
          </a:p>
          <a:p>
            <a:pPr marL="0" indent="0">
              <a:buNone/>
            </a:pPr>
            <a:r>
              <a:rPr lang="en-US" dirty="0"/>
              <a:t>Other significant third day things-Gen. 40:18-20, 42:18, Exodus 19:16, Esther 5:1-Of course, the resurrection.  </a:t>
            </a:r>
          </a:p>
          <a:p>
            <a:endParaRPr lang="en-US" dirty="0"/>
          </a:p>
        </p:txBody>
      </p:sp>
    </p:spTree>
    <p:extLst>
      <p:ext uri="{BB962C8B-B14F-4D97-AF65-F5344CB8AC3E}">
        <p14:creationId xmlns:p14="http://schemas.microsoft.com/office/powerpoint/2010/main" val="9580996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lnSpcReduction="10000"/>
          </a:bodyPr>
          <a:lstStyle/>
          <a:p>
            <a:pPr marL="0" indent="0">
              <a:buNone/>
            </a:pPr>
            <a:r>
              <a:rPr lang="en-US" dirty="0"/>
              <a:t>v.4-Abraham lifted up his eyes and saw the place.  How did he know?  The Lord must have revealed to him that was the place.  </a:t>
            </a:r>
          </a:p>
          <a:p>
            <a:pPr marL="0" indent="0">
              <a:buNone/>
            </a:pPr>
            <a:r>
              <a:rPr lang="en-US" dirty="0"/>
              <a:t>v. 6-laid it on Isaac-What does this make us think of?</a:t>
            </a:r>
          </a:p>
          <a:p>
            <a:pPr marL="0" indent="0">
              <a:buNone/>
            </a:pPr>
            <a:r>
              <a:rPr lang="en-US" dirty="0"/>
              <a:t>John 19:17 tells us Jesus must have bored his own cross for a time before they got Simon of Cyrene to carry it for him.  </a:t>
            </a:r>
          </a:p>
          <a:p>
            <a:pPr marL="0" indent="0">
              <a:buNone/>
            </a:pPr>
            <a:r>
              <a:rPr lang="en-US" dirty="0"/>
              <a:t>v.7-Literally Abraham says back to Isaac- “Behold, my son.”</a:t>
            </a:r>
          </a:p>
          <a:p>
            <a:pPr marL="0" indent="0">
              <a:buNone/>
            </a:pPr>
            <a:r>
              <a:rPr lang="en-US" dirty="0"/>
              <a:t>Isaac repeats his word-”Behold”…</a:t>
            </a:r>
          </a:p>
          <a:p>
            <a:pPr marL="0" indent="0">
              <a:buNone/>
            </a:pPr>
            <a:r>
              <a:rPr lang="en-US" dirty="0"/>
              <a:t>v. 8-God will provide for himself-He had absolute trust that God would provide the sacrifice.  Did this mean there was a hint in him that thought God might intercede?  We know Hebrews 11 said he had trust that God could raise Isaac from the dead.  </a:t>
            </a:r>
          </a:p>
          <a:p>
            <a:pPr marL="0" indent="0">
              <a:buNone/>
            </a:pPr>
            <a:r>
              <a:rPr lang="en-US" dirty="0"/>
              <a:t>Notice Isaac never questions.  </a:t>
            </a:r>
          </a:p>
        </p:txBody>
      </p:sp>
    </p:spTree>
    <p:extLst>
      <p:ext uri="{BB962C8B-B14F-4D97-AF65-F5344CB8AC3E}">
        <p14:creationId xmlns:p14="http://schemas.microsoft.com/office/powerpoint/2010/main" val="3052234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lstStyle/>
          <a:p>
            <a:pPr marL="0" indent="0">
              <a:buNone/>
            </a:pPr>
            <a:r>
              <a:rPr lang="en-US" dirty="0"/>
              <a:t>v.9-Bound his son Isaac and laid him on the altar on top of the wood-Connection with Jesus.  Why did Abraham bind him?  Was he expecting him to try to stop it?  </a:t>
            </a:r>
          </a:p>
          <a:p>
            <a:pPr marL="0" indent="0">
              <a:buNone/>
            </a:pPr>
            <a:r>
              <a:rPr lang="en-US" dirty="0"/>
              <a:t>v. 10-to slaughter-1</a:t>
            </a:r>
            <a:r>
              <a:rPr lang="en-US" baseline="30000" dirty="0"/>
              <a:t>st</a:t>
            </a:r>
            <a:r>
              <a:rPr lang="en-US" dirty="0"/>
              <a:t> use of this word in the Old Testament.  Interestingly, it is used in Genesis 37:21 for the slaughter of the goat to cover up Joseph being sold and then in Exodus 12:6 in the language of the Passover.  To describe the slaughter of the Passover lamb.  It is a different Hebrew word than just kill, but to ritually slaughter something for sacrifice-Used frequently in the language of Leviticus. </a:t>
            </a:r>
          </a:p>
          <a:p>
            <a:pPr marL="0" indent="0">
              <a:buNone/>
            </a:pPr>
            <a:r>
              <a:rPr lang="en-US" dirty="0"/>
              <a:t>v. 11- “The Angel of the Lord”-Many speculate and believe that this angel is the </a:t>
            </a:r>
            <a:r>
              <a:rPr lang="en-US" dirty="0" err="1"/>
              <a:t>Preincarnate</a:t>
            </a:r>
            <a:r>
              <a:rPr lang="en-US" dirty="0"/>
              <a:t> Christ.  This angel is 1</a:t>
            </a:r>
            <a:r>
              <a:rPr lang="en-US" baseline="30000" dirty="0"/>
              <a:t>st</a:t>
            </a:r>
            <a:r>
              <a:rPr lang="en-US" dirty="0"/>
              <a:t> mentioned in Genesis 16:7 regarding Hagar and Ishmael.  </a:t>
            </a:r>
          </a:p>
          <a:p>
            <a:pPr marL="0" indent="0">
              <a:buNone/>
            </a:pPr>
            <a:r>
              <a:rPr lang="en-US" dirty="0"/>
              <a:t>Also, He is mentioned in Exodus 3:2 in the burning bush.  </a:t>
            </a:r>
          </a:p>
        </p:txBody>
      </p:sp>
    </p:spTree>
    <p:extLst>
      <p:ext uri="{BB962C8B-B14F-4D97-AF65-F5344CB8AC3E}">
        <p14:creationId xmlns:p14="http://schemas.microsoft.com/office/powerpoint/2010/main" val="37367862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lstStyle/>
          <a:p>
            <a:pPr marL="0" indent="0">
              <a:buNone/>
            </a:pPr>
            <a:r>
              <a:rPr lang="en-US" dirty="0"/>
              <a:t>v.12-How does the angel reveal what the true test was for Abraham?  </a:t>
            </a:r>
          </a:p>
          <a:p>
            <a:pPr marL="0" indent="0">
              <a:buNone/>
            </a:pPr>
            <a:r>
              <a:rPr lang="en-US" dirty="0"/>
              <a:t>God knew already.  He knew Abraham would pass the test, but he wanted to see it for himself or perhaps for Abraham to see it for himself.  </a:t>
            </a:r>
          </a:p>
          <a:p>
            <a:pPr marL="0" indent="0">
              <a:buNone/>
            </a:pPr>
            <a:r>
              <a:rPr lang="en-US" dirty="0"/>
              <a:t>How do you think this experience shaped Abraham going forward?</a:t>
            </a:r>
          </a:p>
          <a:p>
            <a:pPr marL="0" indent="0">
              <a:buNone/>
            </a:pPr>
            <a:r>
              <a:rPr lang="en-US" dirty="0"/>
              <a:t>What might that say about the tests and trials we might experience in life?</a:t>
            </a:r>
          </a:p>
          <a:p>
            <a:pPr marL="0" indent="0">
              <a:buNone/>
            </a:pPr>
            <a:r>
              <a:rPr lang="en-US" dirty="0"/>
              <a:t>Notice he repeats your unique or only son again.  </a:t>
            </a:r>
          </a:p>
          <a:p>
            <a:pPr marL="0" indent="0">
              <a:buNone/>
            </a:pPr>
            <a:r>
              <a:rPr lang="en-US" dirty="0"/>
              <a:t>v. 13-Notice again the use of Behold.  </a:t>
            </a:r>
          </a:p>
          <a:p>
            <a:pPr marL="0" indent="0">
              <a:buNone/>
            </a:pPr>
            <a:r>
              <a:rPr lang="en-US" dirty="0"/>
              <a:t>How is this connected with Jesus?  John 1:29, 36, Revelation 5:6ff, </a:t>
            </a:r>
          </a:p>
        </p:txBody>
      </p:sp>
    </p:spTree>
    <p:extLst>
      <p:ext uri="{BB962C8B-B14F-4D97-AF65-F5344CB8AC3E}">
        <p14:creationId xmlns:p14="http://schemas.microsoft.com/office/powerpoint/2010/main" val="25025688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Autofit/>
          </a:bodyPr>
          <a:lstStyle/>
          <a:p>
            <a:pPr marL="0" indent="0">
              <a:buNone/>
            </a:pPr>
            <a:r>
              <a:rPr lang="en-US" sz="3200" dirty="0"/>
              <a:t>v. 14-What is ironic about this name?  If in fact, this might be the same place where Jesus was later sacrificed, it fit its name in more ways than one.  </a:t>
            </a:r>
          </a:p>
          <a:p>
            <a:pPr marL="0" indent="0">
              <a:buNone/>
            </a:pPr>
            <a:r>
              <a:rPr lang="en-US" sz="3200" dirty="0"/>
              <a:t>v. 15-19-It was further proof to Abraham that God would keep his word.  Essentially, another covenant was established again.  Like Genesis 15 and 17.  </a:t>
            </a:r>
          </a:p>
          <a:p>
            <a:pPr marL="0" indent="0">
              <a:buNone/>
            </a:pPr>
            <a:r>
              <a:rPr lang="en-US" sz="3200" dirty="0"/>
              <a:t>Now what do you think we could take from this passage about facing trials and tests?  </a:t>
            </a:r>
          </a:p>
        </p:txBody>
      </p:sp>
    </p:spTree>
    <p:extLst>
      <p:ext uri="{BB962C8B-B14F-4D97-AF65-F5344CB8AC3E}">
        <p14:creationId xmlns:p14="http://schemas.microsoft.com/office/powerpoint/2010/main" val="509881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Autofit/>
          </a:bodyPr>
          <a:lstStyle/>
          <a:p>
            <a:pPr marL="0" indent="0">
              <a:buNone/>
            </a:pPr>
            <a:r>
              <a:rPr lang="en-US" sz="2800" dirty="0"/>
              <a:t>Today, we skip ahead to an account of one of those descendants of Abraham.  The account of Jacob and how he handled a difficult, trying situation in his life.  </a:t>
            </a:r>
          </a:p>
          <a:p>
            <a:pPr marL="0" indent="0">
              <a:buNone/>
            </a:pPr>
            <a:r>
              <a:rPr lang="en-US" sz="2800" dirty="0"/>
              <a:t>Look with me at Genesis 29.  </a:t>
            </a:r>
          </a:p>
          <a:p>
            <a:pPr marL="0" indent="0">
              <a:buNone/>
            </a:pPr>
            <a:r>
              <a:rPr lang="en-US" sz="2800" dirty="0"/>
              <a:t>Some background before reading.  After Jacob was helped by Rebekah, his mother, to get his father’s blessing, which he was supposed to receive, this made Esau extremely mad.  It says in Gen. 27:41 that Esau hated Jacob and that after his father died, he vowed to kill his brother.  Rebekah finds out about this, so she sends Jacob to Laban, her brother.  </a:t>
            </a:r>
          </a:p>
        </p:txBody>
      </p:sp>
    </p:spTree>
    <p:extLst>
      <p:ext uri="{BB962C8B-B14F-4D97-AF65-F5344CB8AC3E}">
        <p14:creationId xmlns:p14="http://schemas.microsoft.com/office/powerpoint/2010/main" val="323594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pPr marL="0" indent="0">
              <a:buNone/>
            </a:pPr>
            <a:r>
              <a:rPr lang="en-US" sz="4400" dirty="0"/>
              <a:t>Genesis 15:1-v. 1-After these things-After rescuing Lot, his nephew from capture and receiving the blessing of Melchizedek.  </a:t>
            </a:r>
          </a:p>
          <a:p>
            <a:pPr marL="0" indent="0">
              <a:buNone/>
            </a:pPr>
            <a:r>
              <a:rPr lang="en-US" sz="4400" dirty="0"/>
              <a:t>God had shown Abram he was with him, but the Lord must have known his heart that Abram still had fears and doubts about God's promise of a child.  </a:t>
            </a:r>
          </a:p>
          <a:p>
            <a:pPr marL="0" indent="0">
              <a:buNone/>
            </a:pPr>
            <a:endParaRPr lang="en-US" dirty="0"/>
          </a:p>
        </p:txBody>
      </p:sp>
    </p:spTree>
    <p:extLst>
      <p:ext uri="{BB962C8B-B14F-4D97-AF65-F5344CB8AC3E}">
        <p14:creationId xmlns:p14="http://schemas.microsoft.com/office/powerpoint/2010/main" val="8570021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Autofit/>
          </a:bodyPr>
          <a:lstStyle/>
          <a:p>
            <a:pPr marL="0" indent="0">
              <a:buNone/>
            </a:pPr>
            <a:r>
              <a:rPr lang="en-US" sz="3200" dirty="0"/>
              <a:t>Jacob then goes by himself to </a:t>
            </a:r>
            <a:r>
              <a:rPr lang="en-US" sz="3200" dirty="0" err="1"/>
              <a:t>Paddan</a:t>
            </a:r>
            <a:r>
              <a:rPr lang="en-US" sz="3200" dirty="0"/>
              <a:t>-Aram, near Haran, to his uncle Laban’s.  On the way, he has the dream of the ladder to heaven with angels ascending and descending on it.  The Lord stands above it and tells Jacob the land where he was lying would one day be the possession of his ancestors.  The Lord tells him, “Behold, I am with you and will keep you wherever you go, and will bring you back to this land.  For I will not leave you until I have done what I have promised you. (Gen. 28:15).”  </a:t>
            </a:r>
          </a:p>
        </p:txBody>
      </p:sp>
    </p:spTree>
    <p:extLst>
      <p:ext uri="{BB962C8B-B14F-4D97-AF65-F5344CB8AC3E}">
        <p14:creationId xmlns:p14="http://schemas.microsoft.com/office/powerpoint/2010/main" val="27857467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Autofit/>
          </a:bodyPr>
          <a:lstStyle/>
          <a:p>
            <a:pPr marL="0" indent="0">
              <a:buNone/>
            </a:pPr>
            <a:r>
              <a:rPr lang="en-US" dirty="0"/>
              <a:t>He arrives then in the land and sees a well for watering sheep.  He asks the shepherds there where they were from.  They said Haran.  He asks whether they know Laban and they say yes.  They then point out to him that this woman coming to draw water for her flock was his daughter Rachel.  Interestingly, Jacob asks those shepherds in v. 7 why they aren’t watering their flocks.  They tell him they are waiting for all the shepherds to come with their flocks before they roll the stone from the mouth of the well.  Why is that significant?  It perhaps shows that they didn’t want to have to deal with the removal of the stone until they got more help with it.  Jacob, on the other hand, when he saw Rachel was overjoyed at meeting her, he singlehandedly removed the stone.  </a:t>
            </a:r>
          </a:p>
          <a:p>
            <a:pPr marL="0" indent="0">
              <a:buNone/>
            </a:pPr>
            <a:r>
              <a:rPr lang="en-US" dirty="0"/>
              <a:t>Read 29:9-12.</a:t>
            </a:r>
          </a:p>
        </p:txBody>
      </p:sp>
    </p:spTree>
    <p:extLst>
      <p:ext uri="{BB962C8B-B14F-4D97-AF65-F5344CB8AC3E}">
        <p14:creationId xmlns:p14="http://schemas.microsoft.com/office/powerpoint/2010/main" val="8085279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172200"/>
          </a:xfrm>
        </p:spPr>
        <p:txBody>
          <a:bodyPr>
            <a:normAutofit lnSpcReduction="10000"/>
          </a:bodyPr>
          <a:lstStyle/>
          <a:p>
            <a:pPr marL="0" indent="0">
              <a:buNone/>
            </a:pPr>
            <a:r>
              <a:rPr lang="en-US" dirty="0"/>
              <a:t>This act shows his excitement at meeting Rachel.  According to one commentary, it says, “His enthusiasm empowers him to roll away the huge stone that normally required several shepherds to move.”  Also, the commentary points out that he rolls the stone away, waters her sheep, kisses her, and weeps before introducing himself.  Imagine how Rachel felt about this.</a:t>
            </a:r>
          </a:p>
          <a:p>
            <a:pPr marL="0" indent="0">
              <a:buNone/>
            </a:pPr>
            <a:r>
              <a:rPr lang="en-US" dirty="0"/>
              <a:t>The commentator said, “This unusual sequence of actions portrays a man swept along by the joy of meeting his cousin.  But what makes him so joyful? Is it relief at finding a relation in a foreign country, or the pleasure of doing something for his uncle or has he already fallen in love with Rachel?”  The commentary seems to think from the context it was more about meeting kin and being able to help his uncle because there is no immediate mention of him being taken by her beauty or loving her until later.  Unlike, Isaac and Rebekah in Gen. 24:67.</a:t>
            </a:r>
          </a:p>
        </p:txBody>
      </p:sp>
    </p:spTree>
    <p:extLst>
      <p:ext uri="{BB962C8B-B14F-4D97-AF65-F5344CB8AC3E}">
        <p14:creationId xmlns:p14="http://schemas.microsoft.com/office/powerpoint/2010/main" val="33447989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lnSpcReduction="10000"/>
          </a:bodyPr>
          <a:lstStyle/>
          <a:p>
            <a:pPr marL="0" indent="0">
              <a:buNone/>
            </a:pPr>
            <a:r>
              <a:rPr lang="en-US" sz="3200" dirty="0"/>
              <a:t>Now read Genesis 29:13-14.  </a:t>
            </a:r>
          </a:p>
          <a:p>
            <a:pPr marL="0" indent="0">
              <a:buNone/>
            </a:pPr>
            <a:r>
              <a:rPr lang="en-US" sz="3200" dirty="0"/>
              <a:t>Laban shows his joy over the news of his kinsmen (his nephew) coming by embracing him and kissing him.  (Common greeting in those days).  </a:t>
            </a:r>
          </a:p>
          <a:p>
            <a:pPr marL="0" indent="0">
              <a:buNone/>
            </a:pPr>
            <a:r>
              <a:rPr lang="en-US" sz="3200" dirty="0"/>
              <a:t>He believed Jacob that he was who he claimed to be, a flesh and blood relative, and notice Jacob was invited to stay with him and he did for a month.  </a:t>
            </a:r>
          </a:p>
          <a:p>
            <a:pPr marL="0" indent="0">
              <a:buNone/>
            </a:pPr>
            <a:r>
              <a:rPr lang="en-US" sz="3200" dirty="0"/>
              <a:t>Now interestingly, did Laban have certain expectations from Jacob’s visit?  Read Genesis Commentary p. 231.  </a:t>
            </a:r>
          </a:p>
        </p:txBody>
      </p:sp>
    </p:spTree>
    <p:extLst>
      <p:ext uri="{BB962C8B-B14F-4D97-AF65-F5344CB8AC3E}">
        <p14:creationId xmlns:p14="http://schemas.microsoft.com/office/powerpoint/2010/main" val="30592752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324600"/>
          </a:xfrm>
        </p:spPr>
        <p:txBody>
          <a:bodyPr>
            <a:noAutofit/>
          </a:bodyPr>
          <a:lstStyle/>
          <a:p>
            <a:pPr marL="0" indent="0">
              <a:buNone/>
            </a:pPr>
            <a:r>
              <a:rPr lang="en-US" dirty="0"/>
              <a:t>Now did Laban know Jacob’s intention of finding a wife from one of his daughters?  Going back to Rebekah’s words in Genesis 28:1-2.</a:t>
            </a:r>
          </a:p>
          <a:p>
            <a:pPr marL="0" indent="0">
              <a:buNone/>
            </a:pPr>
            <a:r>
              <a:rPr lang="en-US" dirty="0"/>
              <a:t>Now read Genesis 29:15-30.  </a:t>
            </a:r>
          </a:p>
          <a:p>
            <a:pPr marL="0" indent="0">
              <a:buNone/>
            </a:pPr>
            <a:r>
              <a:rPr lang="en-US" dirty="0"/>
              <a:t>Now what is behind Laban’s question in v. 15?  It may seem innocent and friendly and perhaps it was.  Laban wanted to be fair to Jacob, however was there a bit of cunning in his words?  Did Laban already know what Jacob’s answer would be?  Had it been revealed his real reason for coming to his house was to find a wife?  It is kind of interesting to contemplate.  Was Laban’s intention all along to trick Jacob into marrying Leah and then get him to work longer for him?  The one commentary I was reading seems to imply this.  </a:t>
            </a:r>
          </a:p>
        </p:txBody>
      </p:sp>
    </p:spTree>
    <p:extLst>
      <p:ext uri="{BB962C8B-B14F-4D97-AF65-F5344CB8AC3E}">
        <p14:creationId xmlns:p14="http://schemas.microsoft.com/office/powerpoint/2010/main" val="8554658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marL="0" indent="0">
              <a:buNone/>
            </a:pPr>
            <a:r>
              <a:rPr lang="en-US" sz="2800" dirty="0"/>
              <a:t>v. 17-Leah’s eyes were weak-Debate on this phrase.  </a:t>
            </a:r>
          </a:p>
          <a:p>
            <a:pPr marL="0" indent="0">
              <a:buNone/>
            </a:pPr>
            <a:r>
              <a:rPr lang="en-US" sz="2800" dirty="0"/>
              <a:t>Leah’s name is probably derived from the Hebrew word meaning “weary”, however some thinks it comes from an Akkadian word, meaning “cow or wild cow”.  Rachel’s name means “ewe”.  </a:t>
            </a:r>
          </a:p>
          <a:p>
            <a:pPr marL="0" indent="0">
              <a:buNone/>
            </a:pPr>
            <a:r>
              <a:rPr lang="en-US" sz="2800" dirty="0"/>
              <a:t>The reference to “weak or soft eyes” is most often understood of perhaps meaning she had dull eyes, without much fire or sparkle, a quality prized in women in those days.  It also could imply she was not terribly attractive, at least in contrast to the depiction of Rachel as beautiful in form and appearance.  </a:t>
            </a:r>
          </a:p>
        </p:txBody>
      </p:sp>
    </p:spTree>
    <p:extLst>
      <p:ext uri="{BB962C8B-B14F-4D97-AF65-F5344CB8AC3E}">
        <p14:creationId xmlns:p14="http://schemas.microsoft.com/office/powerpoint/2010/main" val="25653812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lstStyle/>
          <a:p>
            <a:pPr marL="0" indent="0">
              <a:buNone/>
            </a:pPr>
            <a:r>
              <a:rPr lang="en-US" dirty="0"/>
              <a:t>Jacob loved Rachel and says to Laban, “I will serve you seven years for your younger daughter Rachel.”</a:t>
            </a:r>
          </a:p>
          <a:p>
            <a:pPr marL="0" indent="0">
              <a:buNone/>
            </a:pPr>
            <a:r>
              <a:rPr lang="en-US" dirty="0"/>
              <a:t>Text note, “One would ratify the betrothal period through a bride price.  Jacob could not ask his immediate family to pay this price, and he had not other means, so he offered his labor.  Seven years would equal an extravagant amount of money and thus indicated his deep love for Rachel.”</a:t>
            </a:r>
          </a:p>
          <a:p>
            <a:pPr marL="0" indent="0">
              <a:buNone/>
            </a:pPr>
            <a:r>
              <a:rPr lang="en-US" dirty="0"/>
              <a:t>The Old Testament fixed the maximum marriage gift at 50 shekels (Deut. 22:29), but typically the gifts were much lower.  I guess the typical laborer in those days would receive a shekel and a half a month.  If Jacob received a that (receiving 18 shekels a year), he could have paid that in 2 to 3 years or so.  </a:t>
            </a:r>
          </a:p>
        </p:txBody>
      </p:sp>
    </p:spTree>
    <p:extLst>
      <p:ext uri="{BB962C8B-B14F-4D97-AF65-F5344CB8AC3E}">
        <p14:creationId xmlns:p14="http://schemas.microsoft.com/office/powerpoint/2010/main" val="3084659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Autofit/>
          </a:bodyPr>
          <a:lstStyle/>
          <a:p>
            <a:pPr marL="0" indent="0">
              <a:buNone/>
            </a:pPr>
            <a:r>
              <a:rPr lang="en-US" sz="2800" dirty="0"/>
              <a:t>Now what do you find curious about Laban’s response in v. 19?   </a:t>
            </a:r>
          </a:p>
          <a:p>
            <a:pPr marL="0" indent="0">
              <a:buNone/>
            </a:pPr>
            <a:r>
              <a:rPr lang="en-US" sz="2800" dirty="0"/>
              <a:t>He basically says, “Well, I guess better you than some other man.  Sounds like a deal.  I will accept it.”</a:t>
            </a:r>
          </a:p>
          <a:p>
            <a:pPr marL="0" indent="0">
              <a:buNone/>
            </a:pPr>
            <a:r>
              <a:rPr lang="en-US" sz="2800" dirty="0"/>
              <a:t>Laban goes from asking Jacob what he can give him for his service to essentially being fine with his too generous offer.  Plus, think about it.  Laban is paying Jacob, just for Jacob to give his wages back to him.  He is basically now working for free and Laban seems to be fine with not pointing out to Jacob the unfairness of his request.  Perhaps this was what Laban had planned all along.  </a:t>
            </a:r>
          </a:p>
        </p:txBody>
      </p:sp>
    </p:spTree>
    <p:extLst>
      <p:ext uri="{BB962C8B-B14F-4D97-AF65-F5344CB8AC3E}">
        <p14:creationId xmlns:p14="http://schemas.microsoft.com/office/powerpoint/2010/main" val="376464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marL="0" indent="0">
              <a:buNone/>
            </a:pPr>
            <a:r>
              <a:rPr lang="en-US" dirty="0"/>
              <a:t>v. 20-It seems to imply that Jacob’s love for Rachel blinded him to the unfairness of the situation.  He gladly did it for the hand of Rachel.  </a:t>
            </a:r>
          </a:p>
          <a:p>
            <a:pPr marL="0" indent="0">
              <a:buNone/>
            </a:pPr>
            <a:r>
              <a:rPr lang="en-US" dirty="0"/>
              <a:t>v.21-His seven years of the betrothal period are now completed, so he wants to now take Rachel as his wife.  Notice he has to finally demand that Laban give him Rachel, implying that maybe Laban wasn’t going to bring it up if Jacob didn’t. In those days, the culmination of the marriage was the consummation of it.   It is essentially what sealed the marriage and distinguished it from the betrothal. </a:t>
            </a:r>
          </a:p>
          <a:p>
            <a:pPr marL="0" indent="0">
              <a:buNone/>
            </a:pPr>
            <a:r>
              <a:rPr lang="en-US" dirty="0"/>
              <a:t>Read about marriages in those day-Gen. Commentary p. 236. </a:t>
            </a:r>
          </a:p>
          <a:p>
            <a:pPr marL="0" indent="0">
              <a:buNone/>
            </a:pPr>
            <a:r>
              <a:rPr lang="en-US" dirty="0"/>
              <a:t>v. 23-Laban tricks Jacob.  We might ask how?  There are several theories about this.  The lateness of the hour, the veiling of the bride, and maybe a little too much drink allowed Laban to substitute the unloved Leah for the promised Rachel.  </a:t>
            </a:r>
          </a:p>
          <a:p>
            <a:pPr marL="0" indent="0">
              <a:buNone/>
            </a:pPr>
            <a:endParaRPr lang="en-US" dirty="0"/>
          </a:p>
        </p:txBody>
      </p:sp>
    </p:spTree>
    <p:extLst>
      <p:ext uri="{BB962C8B-B14F-4D97-AF65-F5344CB8AC3E}">
        <p14:creationId xmlns:p14="http://schemas.microsoft.com/office/powerpoint/2010/main" val="13934120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10000"/>
          </a:bodyPr>
          <a:lstStyle/>
          <a:p>
            <a:pPr marL="0" indent="0">
              <a:buNone/>
            </a:pPr>
            <a:r>
              <a:rPr lang="en-US" dirty="0"/>
              <a:t>Notice that Laban had been vague all along with Jacob.  In v. 19, he said, “It is better that I give </a:t>
            </a:r>
            <a:r>
              <a:rPr lang="en-US" u="sng" dirty="0"/>
              <a:t>her</a:t>
            </a:r>
            <a:r>
              <a:rPr lang="en-US" dirty="0"/>
              <a:t>”, but he never said who the her really was.  Notice in v. 21, Laban never responds with a name, but just action.  </a:t>
            </a:r>
          </a:p>
          <a:p>
            <a:pPr marL="0" indent="0">
              <a:buNone/>
            </a:pPr>
            <a:r>
              <a:rPr lang="en-US" dirty="0"/>
              <a:t>Therefore, not only was he fine with cheating his nephew once through the excessive 7 years, he cheats him again.  </a:t>
            </a:r>
          </a:p>
          <a:p>
            <a:pPr marL="0" indent="0">
              <a:buNone/>
            </a:pPr>
            <a:r>
              <a:rPr lang="en-US" dirty="0"/>
              <a:t>v. 25-Notice Jacob’s words to Laban.  “Why then have you deceived me?”  What is ironic about those words?</a:t>
            </a:r>
          </a:p>
          <a:p>
            <a:pPr marL="0" indent="0">
              <a:buNone/>
            </a:pPr>
            <a:r>
              <a:rPr lang="en-US" dirty="0"/>
              <a:t>This verb form of this Hebrew word is found in its noun form in Gen. 27:35.  Go and look up when they is used.  </a:t>
            </a:r>
          </a:p>
          <a:p>
            <a:pPr marL="0" indent="0">
              <a:buNone/>
            </a:pPr>
            <a:r>
              <a:rPr lang="en-US" dirty="0"/>
              <a:t>The cheater or heel puller got a taste of his own medicine. </a:t>
            </a:r>
          </a:p>
          <a:p>
            <a:pPr marL="0" indent="0">
              <a:buNone/>
            </a:pPr>
            <a:r>
              <a:rPr lang="en-US" dirty="0"/>
              <a:t>v. 26-The deception was the Laban would be breaking custom to have Rachel married first, but he conveniently never told Jacob this until after the marriage.  </a:t>
            </a:r>
          </a:p>
          <a:p>
            <a:pPr marL="0" indent="0">
              <a:buNone/>
            </a:pPr>
            <a:r>
              <a:rPr lang="en-US" dirty="0"/>
              <a:t>Do you also see the irony in these words with Jacob?</a:t>
            </a:r>
          </a:p>
          <a:p>
            <a:pPr marL="0" indent="0">
              <a:buNone/>
            </a:pPr>
            <a:r>
              <a:rPr lang="en-US" dirty="0"/>
              <a:t>The Hebrew terms for younger and firstborn were used in the account of Jacob and Esau in 25:23, 32, 27:19).   </a:t>
            </a:r>
          </a:p>
        </p:txBody>
      </p:sp>
    </p:spTree>
    <p:extLst>
      <p:ext uri="{BB962C8B-B14F-4D97-AF65-F5344CB8AC3E}">
        <p14:creationId xmlns:p14="http://schemas.microsoft.com/office/powerpoint/2010/main" val="109545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a:bodyPr>
          <a:lstStyle/>
          <a:p>
            <a:pPr marL="0" indent="0">
              <a:buNone/>
            </a:pPr>
            <a:r>
              <a:rPr lang="en-US" sz="4000" dirty="0"/>
              <a:t>God appears to Abram in a vision-This Hebrew word is found only a few places in the Old Testament-Numbers 24:4-16 of Balaam's visions</a:t>
            </a:r>
          </a:p>
          <a:p>
            <a:pPr marL="0" indent="0">
              <a:buNone/>
            </a:pPr>
            <a:r>
              <a:rPr lang="en-US" sz="4000" dirty="0"/>
              <a:t>It was recognized as a very ancient mode of revelation.  </a:t>
            </a:r>
          </a:p>
          <a:p>
            <a:pPr marL="0" indent="0">
              <a:buNone/>
            </a:pPr>
            <a:r>
              <a:rPr lang="en-US" sz="4000" dirty="0"/>
              <a:t>Luther took it like this-"Abram not only heard the word, but the word was represented by a certain likeness of the Speaker."</a:t>
            </a:r>
          </a:p>
          <a:p>
            <a:pPr marL="0" indent="0">
              <a:buNone/>
            </a:pPr>
            <a:endParaRPr lang="en-US" dirty="0"/>
          </a:p>
        </p:txBody>
      </p:sp>
    </p:spTree>
    <p:extLst>
      <p:ext uri="{BB962C8B-B14F-4D97-AF65-F5344CB8AC3E}">
        <p14:creationId xmlns:p14="http://schemas.microsoft.com/office/powerpoint/2010/main" val="27360276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3200" dirty="0"/>
              <a:t>v. 27-Then, not only does Laban cheat Jacob terribly, he knows he still has the leverage in the relationship to tell him he has to work another 7 years for the hand of Rachel.  Laban, at least, gave Rachel to him to marry right away, but he still made him beholden to pay the bride price after the fact.  A real slap in the face given the fact that Jacob had probably already paid the equivalent of two bride prices when he worked the first 7 years.  </a:t>
            </a:r>
          </a:p>
        </p:txBody>
      </p:sp>
    </p:spTree>
    <p:extLst>
      <p:ext uri="{BB962C8B-B14F-4D97-AF65-F5344CB8AC3E}">
        <p14:creationId xmlns:p14="http://schemas.microsoft.com/office/powerpoint/2010/main" val="3202829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3600" dirty="0"/>
              <a:t>Now imagine if you were in this same place.  How might you have handled this trial or this unfair treatment?  </a:t>
            </a:r>
          </a:p>
          <a:p>
            <a:pPr marL="0" indent="0">
              <a:buNone/>
            </a:pPr>
            <a:r>
              <a:rPr lang="en-US" sz="3600" dirty="0"/>
              <a:t>What do you think would be the godly or righteous way of handling this situation? </a:t>
            </a:r>
          </a:p>
          <a:p>
            <a:pPr marL="0" indent="0">
              <a:buNone/>
            </a:pPr>
            <a:r>
              <a:rPr lang="en-US" sz="3600" dirty="0"/>
              <a:t>What do you think this might teach us about facing trials? </a:t>
            </a:r>
          </a:p>
        </p:txBody>
      </p:sp>
    </p:spTree>
    <p:extLst>
      <p:ext uri="{BB962C8B-B14F-4D97-AF65-F5344CB8AC3E}">
        <p14:creationId xmlns:p14="http://schemas.microsoft.com/office/powerpoint/2010/main" val="1188946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534400" cy="6019800"/>
          </a:xfrm>
        </p:spPr>
        <p:txBody>
          <a:bodyPr>
            <a:noAutofit/>
          </a:bodyPr>
          <a:lstStyle/>
          <a:p>
            <a:pPr marL="0" indent="0">
              <a:buNone/>
            </a:pPr>
            <a:r>
              <a:rPr lang="en-US" sz="2800" dirty="0"/>
              <a:t>As I see it, there is a lesson in this account of how to face trials in a godly way.  In the case of Jacob, what were his options in how to handle this situation?  What would have been the positives or negatives of those reactions?  Contrast it with Esau’s reaction to his cheating.  </a:t>
            </a:r>
          </a:p>
          <a:p>
            <a:pPr marL="0" indent="0">
              <a:buNone/>
            </a:pPr>
            <a:r>
              <a:rPr lang="en-US" sz="2800" dirty="0"/>
              <a:t>He could have responded with hatred or revenge or not working the additional seven years.  He could have worked the additional seven years, but tried to purposely shirk his work or work against Laban in some way, but he doesn’t.  It is only after Laban still refuses to let Jacob go after the additional seven years that Jacob then schemes Laban and the Lord tells him to go under His watch (31:3).  </a:t>
            </a:r>
          </a:p>
        </p:txBody>
      </p:sp>
    </p:spTree>
    <p:extLst>
      <p:ext uri="{BB962C8B-B14F-4D97-AF65-F5344CB8AC3E}">
        <p14:creationId xmlns:p14="http://schemas.microsoft.com/office/powerpoint/2010/main" val="29813106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marL="0" indent="0">
              <a:buNone/>
            </a:pPr>
            <a:r>
              <a:rPr lang="en-US" sz="2800" dirty="0"/>
              <a:t>This could perhaps apply to trials we experience at the hands of family members or bosses.  They may not treat us very well.  We may think things they do to us are unfair and perhaps they can be.  However, retaliation, revenge, hatred or unjust means to pay them back are not what the Lord would advocate for.  </a:t>
            </a:r>
          </a:p>
          <a:p>
            <a:pPr marL="0" indent="0">
              <a:buNone/>
            </a:pPr>
            <a:r>
              <a:rPr lang="en-US" sz="2800" dirty="0"/>
              <a:t>Look at Leviticus 19:17, Romans 12: 9,19, Proverbs 20:22-notes on this, Matthew 5:38-42,     I Peter 3:9, 17, I Thessalonians 5:15</a:t>
            </a:r>
          </a:p>
          <a:p>
            <a:pPr marL="0" indent="0">
              <a:buNone/>
            </a:pPr>
            <a:r>
              <a:rPr lang="en-US" sz="2800" dirty="0"/>
              <a:t>We take this trial to the Lord for him to enact the justice or to work through the proper means to arrive at justice, such as through the laws or proper channels at work or school or otherwise.  </a:t>
            </a:r>
          </a:p>
        </p:txBody>
      </p:sp>
    </p:spTree>
    <p:extLst>
      <p:ext uri="{BB962C8B-B14F-4D97-AF65-F5344CB8AC3E}">
        <p14:creationId xmlns:p14="http://schemas.microsoft.com/office/powerpoint/2010/main" val="5181241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lnSpcReduction="10000"/>
          </a:bodyPr>
          <a:lstStyle/>
          <a:p>
            <a:pPr marL="0" indent="0">
              <a:buNone/>
            </a:pPr>
            <a:r>
              <a:rPr lang="en-US" sz="2800" dirty="0"/>
              <a:t>Also, I think there could be a lesson in trying to make the best out of a bad situation.  </a:t>
            </a:r>
          </a:p>
          <a:p>
            <a:pPr marL="0" indent="0">
              <a:buNone/>
            </a:pPr>
            <a:r>
              <a:rPr lang="en-US" sz="2800" dirty="0"/>
              <a:t>I think of passages like I Peter 2:18-21, Colossians 3:22-25.</a:t>
            </a:r>
          </a:p>
          <a:p>
            <a:pPr marL="0" indent="0">
              <a:buNone/>
            </a:pPr>
            <a:r>
              <a:rPr lang="en-US" sz="2800" dirty="0"/>
              <a:t>In the end, Laban got what he deserved when Jacob, by the wisdom God gave him for shepherding, essentially took back from Laban what he should have rightly received for all his work for him through those 14 plus years.  Genesis 30:25ff.  It was the Lord who told him to finally go and leave Laban in Genesis 31:1-3.  Remember Jacob had been a quiet man, dwelling in the tents, kind of a momma’s boy prior to his leaving and the experiences he had under Laban.  </a:t>
            </a:r>
          </a:p>
        </p:txBody>
      </p:sp>
    </p:spTree>
    <p:extLst>
      <p:ext uri="{BB962C8B-B14F-4D97-AF65-F5344CB8AC3E}">
        <p14:creationId xmlns:p14="http://schemas.microsoft.com/office/powerpoint/2010/main" val="42610282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6019800"/>
          </a:xfrm>
        </p:spPr>
        <p:txBody>
          <a:bodyPr>
            <a:normAutofit/>
          </a:bodyPr>
          <a:lstStyle/>
          <a:p>
            <a:pPr marL="0" indent="0">
              <a:buNone/>
            </a:pPr>
            <a:r>
              <a:rPr lang="en-US" dirty="0"/>
              <a:t>v.25-Why do we know Jacob had completed his allotted additional seven years under Laban?  Well, if you allot for the time for 6 boys and one girl to be born since his marrying of Leah and now for an Rachel to have a son, it definitely takes Jacob beyond his seven years.  In fact, Jacob indicates in Genesis 31:38 that he had spent 20 years with Laban.  Perhaps in the last few years, he had finally made a little wages he could keep for himself to return home.  </a:t>
            </a:r>
          </a:p>
          <a:p>
            <a:pPr marL="0" indent="0">
              <a:buNone/>
            </a:pPr>
            <a:r>
              <a:rPr lang="en-US" dirty="0"/>
              <a:t>But notice the language.  He commands Laban to send him away and release him because he had fulfilled his obligation to him.  Also, he has to demand that Laban give him his wives and children when they were not Laban’s property, nor were they really obligated to stay anyway.  They were Jacob’s wives and children.  He even appeals to Laban’s knowledge of this.  </a:t>
            </a:r>
          </a:p>
        </p:txBody>
      </p:sp>
    </p:spTree>
    <p:extLst>
      <p:ext uri="{BB962C8B-B14F-4D97-AF65-F5344CB8AC3E}">
        <p14:creationId xmlns:p14="http://schemas.microsoft.com/office/powerpoint/2010/main" val="30843049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lstStyle/>
          <a:p>
            <a:pPr marL="0" indent="0">
              <a:buNone/>
            </a:pPr>
            <a:r>
              <a:rPr lang="en-US" dirty="0"/>
              <a:t>v. 27-Notice now Laban’s language.  He tells Jacob he learned by divining or by divination that the Lord has blessed me because of you.  </a:t>
            </a:r>
          </a:p>
          <a:p>
            <a:pPr marL="0" indent="0">
              <a:buNone/>
            </a:pPr>
            <a:r>
              <a:rPr lang="en-US" dirty="0"/>
              <a:t>So why doesn’t Laban want Jacob to leave?  What does this also say about Laban?</a:t>
            </a:r>
          </a:p>
          <a:p>
            <a:pPr marL="0" indent="0">
              <a:buNone/>
            </a:pPr>
            <a:r>
              <a:rPr lang="en-US" dirty="0"/>
              <a:t>He is claiming to use divination or omen’s, which usually when used in OT is a sinful thing.  Deut. 18:10, Leviticus 19:26.  In fact, the Hebrew root used for this word in its noun form is the word for serpent or snake, used of Satan in Genesis 3:1ff.  </a:t>
            </a:r>
          </a:p>
          <a:p>
            <a:pPr marL="0" indent="0">
              <a:buNone/>
            </a:pPr>
            <a:r>
              <a:rPr lang="en-US" dirty="0"/>
              <a:t>Laban asks Jacob again to name his wages, like in 29:15.  </a:t>
            </a:r>
          </a:p>
          <a:p>
            <a:pPr marL="0" indent="0">
              <a:buNone/>
            </a:pPr>
            <a:r>
              <a:rPr lang="en-US" dirty="0"/>
              <a:t>Jacob had fell for that trick before and by God’s justice, he was going to get back what really he should have rightly received from Laban.  </a:t>
            </a:r>
          </a:p>
        </p:txBody>
      </p:sp>
    </p:spTree>
    <p:extLst>
      <p:ext uri="{BB962C8B-B14F-4D97-AF65-F5344CB8AC3E}">
        <p14:creationId xmlns:p14="http://schemas.microsoft.com/office/powerpoint/2010/main" val="9344839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normAutofit/>
          </a:bodyPr>
          <a:lstStyle/>
          <a:p>
            <a:pPr marL="0" indent="0">
              <a:buNone/>
            </a:pPr>
            <a:r>
              <a:rPr lang="en-US" dirty="0"/>
              <a:t>v. 29-30-Jacob reveals that Laban had been the only one benefitting from his labors and the Lord’s blessings.  He rightly asks, “when shall I provide for my own household also?”  By rights, Jacob should have already been able to do this.  </a:t>
            </a:r>
          </a:p>
          <a:p>
            <a:pPr marL="0" indent="0">
              <a:buNone/>
            </a:pPr>
            <a:r>
              <a:rPr lang="en-US" dirty="0"/>
              <a:t>v. 31-Laban should have let him go, but he still asks what I shall give you, but was it to continue to keep Jacob under his thumb.  Jacob knows by now he cannot trust his father-in-law, so by God’s wisdom, he proposes the deal of him taking the speckled, spotted sheep and every black sheep and every spotted and speckled among the goats.  </a:t>
            </a:r>
          </a:p>
          <a:p>
            <a:pPr marL="0" indent="0">
              <a:buNone/>
            </a:pPr>
            <a:r>
              <a:rPr lang="en-US" dirty="0"/>
              <a:t>Now what we don’t from the text is that spotted, speckled, or black lambs are rare as well as spotted or speckled goats.  Laban surely knows this, so he thinks Jacob is being foolish.  Jacob won’t have much in wages for the time he puts in.  </a:t>
            </a:r>
          </a:p>
        </p:txBody>
      </p:sp>
    </p:spTree>
    <p:extLst>
      <p:ext uri="{BB962C8B-B14F-4D97-AF65-F5344CB8AC3E}">
        <p14:creationId xmlns:p14="http://schemas.microsoft.com/office/powerpoint/2010/main" val="696063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92500"/>
          </a:bodyPr>
          <a:lstStyle/>
          <a:p>
            <a:pPr marL="0" indent="0">
              <a:buNone/>
            </a:pPr>
            <a:r>
              <a:rPr lang="en-US" sz="2800" dirty="0"/>
              <a:t>v. 33-Jacob’s language shows that he knows something Laban doesn’t know and he will be true to his deal, however he knows in the end how the Lord will bless him.  </a:t>
            </a:r>
          </a:p>
          <a:p>
            <a:pPr marL="0" indent="0">
              <a:buNone/>
            </a:pPr>
            <a:r>
              <a:rPr lang="en-US" sz="2800" dirty="0"/>
              <a:t>v. 34-Laban gladly takes the deal because he can’t see how this can benefit Jacob over him.  </a:t>
            </a:r>
          </a:p>
          <a:p>
            <a:pPr marL="0" indent="0">
              <a:buNone/>
            </a:pPr>
            <a:r>
              <a:rPr lang="en-US" sz="2800" dirty="0"/>
              <a:t>v. 35-Also, he then tries to stack the deck against Jacob by removing at the start all the spotted or speckled or black goats and sheep.  If their genetics can’t get passed on, Jacob will be without any wages again.  A terrible way to treat a son-in-law.  </a:t>
            </a:r>
          </a:p>
          <a:p>
            <a:pPr marL="0" indent="0">
              <a:buNone/>
            </a:pPr>
            <a:r>
              <a:rPr lang="en-US" sz="2800" dirty="0"/>
              <a:t>v. 36-43-However, Jacob knows this trick in breeding and so he is able to breed a large, strong flock for himself.  Now how did Jacob know to do this?</a:t>
            </a:r>
          </a:p>
          <a:p>
            <a:pPr marL="0" indent="0">
              <a:buNone/>
            </a:pPr>
            <a:endParaRPr lang="en-US" dirty="0"/>
          </a:p>
        </p:txBody>
      </p:sp>
    </p:spTree>
    <p:extLst>
      <p:ext uri="{BB962C8B-B14F-4D97-AF65-F5344CB8AC3E}">
        <p14:creationId xmlns:p14="http://schemas.microsoft.com/office/powerpoint/2010/main" val="9394454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a:t>The rest of the story-Look at Genesis 31:1-16.</a:t>
            </a:r>
          </a:p>
          <a:p>
            <a:pPr marL="0" indent="0">
              <a:buNone/>
            </a:pPr>
            <a:r>
              <a:rPr lang="en-US" dirty="0"/>
              <a:t>Now how does this relate to this study?  Our trials in life may be at the hands of dishonest, greedy, underhanded people.  God’s word teaches us not to take out personal vengeance or repay evil for evil.  </a:t>
            </a:r>
          </a:p>
          <a:p>
            <a:pPr marL="0" indent="0">
              <a:buNone/>
            </a:pPr>
            <a:r>
              <a:rPr lang="en-US" dirty="0"/>
              <a:t>So what are we to do instead in these instances?  Do our duty, seek to overcome evil with good, trying to be true to what the Lord would lead us to do and then hope and pray that the Lord will bring justice where injustice has occurred.  It doesn’t mean we have to necessarily stay in that job or if we have been cheated, that we can’t through the </a:t>
            </a:r>
            <a:r>
              <a:rPr lang="en-US"/>
              <a:t>courts to try </a:t>
            </a:r>
            <a:r>
              <a:rPr lang="en-US" dirty="0"/>
              <a:t>to get back what is ours through the proper means of justice, but a good rule of thumb is letting the Lord fight our battles and bring justice and He has a way of doing so.  </a:t>
            </a:r>
          </a:p>
          <a:p>
            <a:pPr marL="0" indent="0">
              <a:buNone/>
            </a:pPr>
            <a:r>
              <a:rPr lang="en-US" dirty="0"/>
              <a:t>Comments or Questions</a:t>
            </a:r>
          </a:p>
        </p:txBody>
      </p:sp>
    </p:spTree>
    <p:extLst>
      <p:ext uri="{BB962C8B-B14F-4D97-AF65-F5344CB8AC3E}">
        <p14:creationId xmlns:p14="http://schemas.microsoft.com/office/powerpoint/2010/main" val="926986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19800"/>
          </a:xfrm>
        </p:spPr>
        <p:txBody>
          <a:bodyPr>
            <a:normAutofit lnSpcReduction="10000"/>
          </a:bodyPr>
          <a:lstStyle/>
          <a:p>
            <a:pPr marL="0" indent="0">
              <a:buNone/>
            </a:pPr>
            <a:r>
              <a:rPr lang="en-US" sz="3200" dirty="0"/>
              <a:t>He said to him, "Fear not, Abram, I am a shield to you.  Your reward will be very great."</a:t>
            </a:r>
          </a:p>
          <a:p>
            <a:pPr marL="0" indent="0">
              <a:buNone/>
            </a:pPr>
            <a:r>
              <a:rPr lang="en-US" sz="3200" dirty="0"/>
              <a:t>This is the 1st instance of Scripture of the Lord telling someone, "Fear not."</a:t>
            </a:r>
          </a:p>
          <a:p>
            <a:pPr marL="0" indent="0">
              <a:buNone/>
            </a:pPr>
            <a:r>
              <a:rPr lang="en-US" sz="3200" dirty="0"/>
              <a:t>This would be words God says to Abram, Hagar (21:17), Isaac (26:24), Jacob (46:3), Joshua (Joshua 1:9, 8:1), Gideon (Judges 6:23)</a:t>
            </a:r>
          </a:p>
          <a:p>
            <a:pPr marL="0" indent="0">
              <a:buNone/>
            </a:pPr>
            <a:r>
              <a:rPr lang="en-US" sz="3200" dirty="0"/>
              <a:t>Joseph says it on behalf of the Lord (Genesis 50:19-21), Moses says it on behalf of the Lord (Exodus 14:13, 20:20), Boaz says it to Ruth (Ruth 3:11)</a:t>
            </a:r>
          </a:p>
          <a:p>
            <a:pPr marL="0" indent="0">
              <a:buNone/>
            </a:pPr>
            <a:endParaRPr lang="en-US" sz="1100" dirty="0"/>
          </a:p>
        </p:txBody>
      </p:sp>
    </p:spTree>
    <p:extLst>
      <p:ext uri="{BB962C8B-B14F-4D97-AF65-F5344CB8AC3E}">
        <p14:creationId xmlns:p14="http://schemas.microsoft.com/office/powerpoint/2010/main" val="17248251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account of Job</a:t>
            </a:r>
          </a:p>
        </p:txBody>
      </p:sp>
      <p:sp>
        <p:nvSpPr>
          <p:cNvPr id="3" name="Content Placeholder 2"/>
          <p:cNvSpPr>
            <a:spLocks noGrp="1"/>
          </p:cNvSpPr>
          <p:nvPr>
            <p:ph idx="1"/>
          </p:nvPr>
        </p:nvSpPr>
        <p:spPr>
          <a:xfrm>
            <a:off x="457200" y="1371600"/>
            <a:ext cx="8229600" cy="5105400"/>
          </a:xfrm>
        </p:spPr>
        <p:txBody>
          <a:bodyPr>
            <a:normAutofit/>
          </a:bodyPr>
          <a:lstStyle/>
          <a:p>
            <a:pPr marL="0" indent="0">
              <a:buNone/>
            </a:pPr>
            <a:r>
              <a:rPr lang="en-US" sz="3200" dirty="0"/>
              <a:t>Today, we move on to the account of Job.  I thought about covering the life of Joseph and his trials, however it would have taken a while and so much of what happened to Joseph was out of his hands.  He couldn’t defend himself against his brothers, so he is sold.  He was faithful in serving Potiphar and then Potiphar’s wife seduces him.  Joseph does the right thing in rejecting her advances, but he still ends up in prison.  </a:t>
            </a:r>
          </a:p>
        </p:txBody>
      </p:sp>
    </p:spTree>
    <p:extLst>
      <p:ext uri="{BB962C8B-B14F-4D97-AF65-F5344CB8AC3E}">
        <p14:creationId xmlns:p14="http://schemas.microsoft.com/office/powerpoint/2010/main" val="22509633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867400"/>
          </a:xfrm>
        </p:spPr>
        <p:txBody>
          <a:bodyPr>
            <a:normAutofit lnSpcReduction="10000"/>
          </a:bodyPr>
          <a:lstStyle/>
          <a:p>
            <a:pPr marL="0" indent="0">
              <a:buNone/>
            </a:pPr>
            <a:r>
              <a:rPr lang="en-US" sz="3200" dirty="0"/>
              <a:t>He is blessed by the Lord in prison and is faithful in his work, and so he is put in charge of all the other prisoners.  He interprets the baker and cupbearers dreams and they happen exactly as he said, but the cupbearer forgets about Joseph and it isn’t until two years later, that the cupbearer remembers Joseph when the Pharaoh had his dreams.  In the end however, despite Joseph’s 17 years of hardships and trials, the Lord brings him through him and uses him to serve many lives.  </a:t>
            </a:r>
          </a:p>
          <a:p>
            <a:pPr marL="0" indent="0">
              <a:buNone/>
            </a:pPr>
            <a:endParaRPr lang="en-US" dirty="0"/>
          </a:p>
        </p:txBody>
      </p:sp>
    </p:spTree>
    <p:extLst>
      <p:ext uri="{BB962C8B-B14F-4D97-AF65-F5344CB8AC3E}">
        <p14:creationId xmlns:p14="http://schemas.microsoft.com/office/powerpoint/2010/main" val="4085640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6019800"/>
          </a:xfrm>
        </p:spPr>
        <p:txBody>
          <a:bodyPr>
            <a:noAutofit/>
          </a:bodyPr>
          <a:lstStyle/>
          <a:p>
            <a:pPr marL="0" indent="0">
              <a:buNone/>
            </a:pPr>
            <a:r>
              <a:rPr lang="en-US" dirty="0"/>
              <a:t>As I see it, there are several lessons in facing trials from Joseph’s life.  </a:t>
            </a:r>
          </a:p>
          <a:p>
            <a:pPr marL="457200" indent="-457200">
              <a:buAutoNum type="arabicPeriod"/>
            </a:pPr>
            <a:r>
              <a:rPr lang="en-US" dirty="0"/>
              <a:t>You may be doing the right things in your life, but trials may still come.  We live in a sinful world where Satan is at work.  However, we are called to be faithful through it and to trust that if it is the Lord’s will, he can bring us through our trials and have good purposes in them.  </a:t>
            </a:r>
          </a:p>
          <a:p>
            <a:pPr marL="0" indent="0">
              <a:buNone/>
            </a:pPr>
            <a:r>
              <a:rPr lang="en-US" dirty="0"/>
              <a:t>As Joseph said to his brothers, “Do not fear, for am I in the place of God?  As for you, you meant evil against me, but God meant it for good, to bring it about that many people should be kept alive, as they are today.”</a:t>
            </a:r>
          </a:p>
          <a:p>
            <a:pPr marL="0" indent="0">
              <a:buNone/>
            </a:pPr>
            <a:r>
              <a:rPr lang="en-US" dirty="0"/>
              <a:t>It shows that God may have good purposes in allowing trials that we may not see at the time, but He can work good out of them in time.  This also leads into Job.  </a:t>
            </a:r>
          </a:p>
        </p:txBody>
      </p:sp>
    </p:spTree>
    <p:extLst>
      <p:ext uri="{BB962C8B-B14F-4D97-AF65-F5344CB8AC3E}">
        <p14:creationId xmlns:p14="http://schemas.microsoft.com/office/powerpoint/2010/main" val="33192206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lnSpcReduction="10000"/>
          </a:bodyPr>
          <a:lstStyle/>
          <a:p>
            <a:pPr marL="0" indent="0">
              <a:buNone/>
            </a:pPr>
            <a:r>
              <a:rPr lang="en-US" dirty="0"/>
              <a:t>It relates to the well-known verse, “And we know that for those who love God all things work together for good, for those who are called according to His purpose.”</a:t>
            </a:r>
          </a:p>
          <a:p>
            <a:pPr marL="0" indent="0">
              <a:buNone/>
            </a:pPr>
            <a:r>
              <a:rPr lang="en-US" dirty="0"/>
              <a:t>In the Greek, “And we have been and continuing to know that to the ones who are loving God, all things are working together for good, to the ones according to (His) purposes are being the called ones.”</a:t>
            </a:r>
          </a:p>
          <a:p>
            <a:pPr marL="0" indent="0">
              <a:buNone/>
            </a:pPr>
            <a:r>
              <a:rPr lang="en-US" dirty="0"/>
              <a:t>We may not see that good tomorrow or even before our death, but ultimately the good He has worked in us who love Him, being His good work of faith in Christ, will result in our good in the end.  We will receive the crown of righteousness, the gift of eternal life.  We can know anytime the Holy Spirit has brought us to faith in Christ, the Spirit will work good in us and can result in the Lord’s good being done in the world, as it fits His purposes, even through trials</a:t>
            </a:r>
          </a:p>
        </p:txBody>
      </p:sp>
    </p:spTree>
    <p:extLst>
      <p:ext uri="{BB962C8B-B14F-4D97-AF65-F5344CB8AC3E}">
        <p14:creationId xmlns:p14="http://schemas.microsoft.com/office/powerpoint/2010/main" val="15268623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82000" cy="6019800"/>
          </a:xfrm>
        </p:spPr>
        <p:txBody>
          <a:bodyPr>
            <a:normAutofit lnSpcReduction="10000"/>
          </a:bodyPr>
          <a:lstStyle/>
          <a:p>
            <a:pPr marL="0" indent="0">
              <a:buNone/>
            </a:pPr>
            <a:r>
              <a:rPr lang="en-US" dirty="0"/>
              <a:t>This is how our Lutheran Confessions put it in Article XII of the Apology.</a:t>
            </a:r>
          </a:p>
          <a:p>
            <a:pPr marL="0" indent="0">
              <a:buNone/>
            </a:pPr>
            <a:r>
              <a:rPr lang="en-US" dirty="0"/>
              <a:t>“Scripture explains that Job was not afflicted on account of his past misdeeds.  So afflictions are not always punishments or signs of wrath.  Indeed, anxious consciences must be taught that afflictions have other more important purposes, lest they think that they are being rejected by God since in the midst of such afflictions they see nothing but God’s punishment and anger.  They must consider these other more important purposes, namely, that God performs his “alien work” in order to do his proper work, as Isaiah teaches in a long sermon in chapter 28:21. …For such reasons the prophets, John the Baptist, and other saints were killed.  Therefore afflictions are not always punishments for particular past deeds.  They are works of God intended for our benefit, that the power of God might be made more manifest in our weakness.”-p. 215.</a:t>
            </a:r>
          </a:p>
        </p:txBody>
      </p:sp>
    </p:spTree>
    <p:extLst>
      <p:ext uri="{BB962C8B-B14F-4D97-AF65-F5344CB8AC3E}">
        <p14:creationId xmlns:p14="http://schemas.microsoft.com/office/powerpoint/2010/main" val="20359621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lstStyle/>
          <a:p>
            <a:pPr marL="0" indent="0">
              <a:buNone/>
            </a:pPr>
            <a:r>
              <a:rPr lang="en-US" dirty="0"/>
              <a:t>We see this truth in John 9:1-3, Luke 13:1-5, and in the many trials of faithful people, who love God and Christ in the Bible, i.e. Joseph, Job, John the Baptist, the apostle Paul, etc.  </a:t>
            </a:r>
          </a:p>
          <a:p>
            <a:pPr marL="0" indent="0">
              <a:buNone/>
            </a:pPr>
            <a:r>
              <a:rPr lang="en-US" dirty="0"/>
              <a:t>Look at Hebrews 12:5-11.</a:t>
            </a:r>
          </a:p>
          <a:p>
            <a:pPr marL="457200" indent="-457200">
              <a:buAutoNum type="arabicPeriod" startAt="2"/>
            </a:pPr>
            <a:r>
              <a:rPr lang="en-US" dirty="0"/>
              <a:t>While it may seem like God has abandoned us to certain trials or afflictions, like Joseph or Job, we should know he absolutely has not.  We must trust in His plan, even if they come through afflictions. </a:t>
            </a:r>
          </a:p>
          <a:p>
            <a:pPr marL="0" indent="0">
              <a:buNone/>
            </a:pPr>
            <a:r>
              <a:rPr lang="en-US" dirty="0"/>
              <a:t>Genesis 39:20-21- “And Joseph’s master took him and put him into the prison, the place where the king’s prisoners were confined, and he was there in prison, but the Lord was with Joseph and showed him steadfast love and gave him favor in the sight of the keeper of the prison.”  </a:t>
            </a:r>
          </a:p>
        </p:txBody>
      </p:sp>
    </p:spTree>
    <p:extLst>
      <p:ext uri="{BB962C8B-B14F-4D97-AF65-F5344CB8AC3E}">
        <p14:creationId xmlns:p14="http://schemas.microsoft.com/office/powerpoint/2010/main" val="22870482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a:t>This brings us now to Job.  </a:t>
            </a:r>
          </a:p>
          <a:p>
            <a:pPr marL="0" indent="0">
              <a:buNone/>
            </a:pPr>
            <a:r>
              <a:rPr lang="en-US" dirty="0"/>
              <a:t>v. 1-the land of </a:t>
            </a:r>
            <a:r>
              <a:rPr lang="en-US" dirty="0" err="1"/>
              <a:t>Uz</a:t>
            </a:r>
            <a:r>
              <a:rPr lang="en-US" dirty="0"/>
              <a:t>-We don’t know exactly where this was in the ancient world.  It says in v. 3 that he was the greatest of all the people of the east.  This generally means east of the Jordan River.  Show map p. 780.  </a:t>
            </a:r>
          </a:p>
          <a:p>
            <a:pPr marL="0" indent="0">
              <a:buNone/>
            </a:pPr>
            <a:r>
              <a:rPr lang="en-US" dirty="0"/>
              <a:t>Job-According to my text note, “If the name Job is derived from Hebrew, it means “one exposed to hostility”, if from Arabic possibly, “One who returns or repents.”  If you think about it, both potential meanings of Job’s name fits his situation, as we will see.  </a:t>
            </a:r>
          </a:p>
          <a:p>
            <a:pPr marL="0" indent="0">
              <a:buNone/>
            </a:pPr>
            <a:r>
              <a:rPr lang="en-US" dirty="0"/>
              <a:t>The only time the name Job is found in the Old Testament is in the book of Job, except for Ezekiel 14:14, 20, as Ezekiel mentions Job as an example of faith and righteousness before the Lord.  </a:t>
            </a:r>
          </a:p>
        </p:txBody>
      </p:sp>
    </p:spTree>
    <p:extLst>
      <p:ext uri="{BB962C8B-B14F-4D97-AF65-F5344CB8AC3E}">
        <p14:creationId xmlns:p14="http://schemas.microsoft.com/office/powerpoint/2010/main" val="39850619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lstStyle/>
          <a:p>
            <a:pPr marL="0" indent="0">
              <a:buNone/>
            </a:pPr>
            <a:r>
              <a:rPr lang="en-US" dirty="0"/>
              <a:t>v. 1-blameless-could be translated right, pure, bordering on innocent-2 Samuel 15:11.  King James translates it “perfect”.</a:t>
            </a:r>
          </a:p>
          <a:p>
            <a:pPr marL="0" indent="0">
              <a:buNone/>
            </a:pPr>
            <a:r>
              <a:rPr lang="en-US" dirty="0"/>
              <a:t>Upright-used a lot in Deuteronomy for doing what is right in God’s sight-Deut. 6:18, 12:25, 28.</a:t>
            </a:r>
          </a:p>
          <a:p>
            <a:pPr marL="0" indent="0">
              <a:buNone/>
            </a:pPr>
            <a:r>
              <a:rPr lang="en-US" dirty="0"/>
              <a:t>Feared God-Of course, meaning with reverence, faith, and love-Prov. 1:7, 8:13, Deut. 6:1-2.</a:t>
            </a:r>
          </a:p>
          <a:p>
            <a:pPr marL="0" indent="0">
              <a:buNone/>
            </a:pPr>
            <a:r>
              <a:rPr lang="en-US" dirty="0"/>
              <a:t>Turned away from, avoided-Found in Proverbs 14:16.</a:t>
            </a:r>
          </a:p>
          <a:p>
            <a:pPr marL="0" indent="0">
              <a:buNone/>
            </a:pPr>
            <a:r>
              <a:rPr lang="en-US" dirty="0"/>
              <a:t>Evil-First use of this word in Scripture is Genesis 2:9, in reference to the tree of the knowledge of good and evil.  Also in 3:22.  Same word for the evil people were doing and thinking before the flood-6:5.</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58684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lnSpcReduction="10000"/>
          </a:bodyPr>
          <a:lstStyle/>
          <a:p>
            <a:pPr marL="0" indent="0">
              <a:buNone/>
            </a:pPr>
            <a:r>
              <a:rPr lang="en-US" dirty="0"/>
              <a:t>v. 2-3-The Lord had truly been blessing Job in his life.  7 sons, 3 daughters.  The number of his flocks, camels, oxen showed he was no small farmer, probably involved in many trades and farming ventures.  </a:t>
            </a:r>
          </a:p>
          <a:p>
            <a:pPr marL="0" indent="0">
              <a:buNone/>
            </a:pPr>
            <a:r>
              <a:rPr lang="en-US" dirty="0"/>
              <a:t>He had very many servants.  Here perhaps the wealthiest, greatest of all the people of the east was such a righteous, faithful man.  It says a lot about him.  </a:t>
            </a:r>
          </a:p>
          <a:p>
            <a:pPr marL="0" indent="0">
              <a:buNone/>
            </a:pPr>
            <a:r>
              <a:rPr lang="en-US" dirty="0"/>
              <a:t>v. 4-Job was such a righteous, God fearing man that even if his children sinned he would make sacrifices for them and their sins.  </a:t>
            </a:r>
          </a:p>
          <a:p>
            <a:pPr marL="0" indent="0">
              <a:buNone/>
            </a:pPr>
            <a:r>
              <a:rPr lang="en-US" dirty="0"/>
              <a:t>Consecrate-Hebrew word as the root for holy in it.  He would make sacrifices for their sins, so they would be forgiven and made holy.  Word used in Gen. 2:3 in reference to the Sabbath day.  God consecrated it or made it holy.  Notice he would waste no time in doing this-early in the morning.  Same word for the burnt offerings offered by Noah after the flood-Gen. 8:20.  Also Gen. 22:2-Isaac.</a:t>
            </a:r>
          </a:p>
        </p:txBody>
      </p:sp>
    </p:spTree>
    <p:extLst>
      <p:ext uri="{BB962C8B-B14F-4D97-AF65-F5344CB8AC3E}">
        <p14:creationId xmlns:p14="http://schemas.microsoft.com/office/powerpoint/2010/main" val="37276203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Autofit/>
          </a:bodyPr>
          <a:lstStyle/>
          <a:p>
            <a:pPr marL="0" indent="0">
              <a:buNone/>
            </a:pPr>
            <a:r>
              <a:rPr lang="en-US" sz="2800" dirty="0"/>
              <a:t>It was in the potential that his children sinned and had cursed God in their hearts.  It says, Job did this all his days.</a:t>
            </a:r>
          </a:p>
          <a:p>
            <a:pPr marL="0" indent="0">
              <a:buNone/>
            </a:pPr>
            <a:r>
              <a:rPr lang="en-US" sz="2800" dirty="0"/>
              <a:t>v. 6- “Now there was a day when the sons of God came to present themselves before the Lord.”</a:t>
            </a:r>
          </a:p>
          <a:p>
            <a:pPr marL="0" indent="0">
              <a:buNone/>
            </a:pPr>
            <a:r>
              <a:rPr lang="en-US" sz="2800" dirty="0"/>
              <a:t>Who are these sons of God?  We believe this is reference to the angels.  Also, referenced to this way in 2:1, 38:7.  </a:t>
            </a:r>
          </a:p>
          <a:p>
            <a:pPr marL="0" indent="0">
              <a:buNone/>
            </a:pPr>
            <a:r>
              <a:rPr lang="en-US" sz="2800" dirty="0"/>
              <a:t>There are further references to the sons of God in Genesis 6:2, 4, Psalm 29:1, 89:6-7.  It is clear they can be in the presence of the Lord and have council with Him.  It is why they are believed to be angels.  </a:t>
            </a:r>
          </a:p>
        </p:txBody>
      </p:sp>
    </p:spTree>
    <p:extLst>
      <p:ext uri="{BB962C8B-B14F-4D97-AF65-F5344CB8AC3E}">
        <p14:creationId xmlns:p14="http://schemas.microsoft.com/office/powerpoint/2010/main" val="3828311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marL="0" indent="0">
              <a:buNone/>
            </a:pPr>
            <a:r>
              <a:rPr lang="en-US" sz="3200" dirty="0"/>
              <a:t>Your shield-military metaphor.  Probably goes back to 14:20-God confirms what Melchizedek told him.  Shield used for protection-Image found of the Lord being a shield for his people in other places of Scripture (2 Samuel 22:3, 31, Psalm 3:3, 84:11-12, 115:9-11, Proverbs 30:5).</a:t>
            </a:r>
          </a:p>
          <a:p>
            <a:endParaRPr lang="en-US" sz="3200" dirty="0"/>
          </a:p>
          <a:p>
            <a:pPr marL="0" indent="0">
              <a:buNone/>
            </a:pPr>
            <a:r>
              <a:rPr lang="en-US" sz="3200" dirty="0"/>
              <a:t>Your reward or wage-term usually used for a soldier’s booty or more generally for a wage for service.  Ezek. 29:19</a:t>
            </a:r>
          </a:p>
          <a:p>
            <a:pPr marL="0" indent="0">
              <a:buNone/>
            </a:pPr>
            <a:endParaRPr lang="en-US" dirty="0"/>
          </a:p>
        </p:txBody>
      </p:sp>
    </p:spTree>
    <p:extLst>
      <p:ext uri="{BB962C8B-B14F-4D97-AF65-F5344CB8AC3E}">
        <p14:creationId xmlns:p14="http://schemas.microsoft.com/office/powerpoint/2010/main" val="30299569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a:bodyPr>
          <a:lstStyle/>
          <a:p>
            <a:pPr marL="0" indent="0">
              <a:buNone/>
            </a:pPr>
            <a:r>
              <a:rPr lang="en-US" sz="3600" dirty="0"/>
              <a:t>Satan also came-Satan is the Hebrew word meaning, “accuser, or also adversary, slanderer”-It is found just a couple places in the Old Testament.</a:t>
            </a:r>
          </a:p>
          <a:p>
            <a:pPr marL="0" indent="0">
              <a:buNone/>
            </a:pPr>
            <a:r>
              <a:rPr lang="en-US" sz="3600" dirty="0"/>
              <a:t>Job 1:6ff, 2:1ff, Zechariah 3:1-2. I Chronicles 21:1</a:t>
            </a:r>
          </a:p>
          <a:p>
            <a:pPr marL="0" indent="0">
              <a:buNone/>
            </a:pPr>
            <a:r>
              <a:rPr lang="en-US" sz="3600" dirty="0"/>
              <a:t>It is the origin of the references to Satan in NT-Romans 16:20, I Corinthians 5:5, 7:5; 2 Corinthians 2:11, 11:14, 12:7, I Thessalonians 2:18, 2 Thessalonians 2:9, I Timothy 1:20, 5:15.</a:t>
            </a:r>
          </a:p>
          <a:p>
            <a:pPr marL="0" indent="0">
              <a:buNone/>
            </a:pPr>
            <a:endParaRPr lang="en-US" dirty="0"/>
          </a:p>
        </p:txBody>
      </p:sp>
    </p:spTree>
    <p:extLst>
      <p:ext uri="{BB962C8B-B14F-4D97-AF65-F5344CB8AC3E}">
        <p14:creationId xmlns:p14="http://schemas.microsoft.com/office/powerpoint/2010/main" val="17466081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lnSpcReduction="10000"/>
          </a:bodyPr>
          <a:lstStyle/>
          <a:p>
            <a:pPr marL="0" indent="0">
              <a:buNone/>
            </a:pPr>
            <a:r>
              <a:rPr lang="en-US" dirty="0"/>
              <a:t>Now one might wonder why Satan can go before the Lord along with the other angels?</a:t>
            </a:r>
          </a:p>
          <a:p>
            <a:pPr marL="0" indent="0">
              <a:buNone/>
            </a:pPr>
            <a:r>
              <a:rPr lang="en-US" dirty="0"/>
              <a:t>Well, we believe Satan is a fallen angel, who rebelled against God.  How he became corrupted to the point of rebelling against God, we can’t know for sure.  </a:t>
            </a:r>
          </a:p>
          <a:p>
            <a:pPr marL="0" indent="0">
              <a:buNone/>
            </a:pPr>
            <a:r>
              <a:rPr lang="en-US" dirty="0"/>
              <a:t>The majority of scholars believe it was due to pride, of wanting to supplant God’s authority.  We believe there is a reference to this in Isaiah 14:12ff.  It is a reference we believe to the fall of Sargon II, the Assyrian king, who styled himself as “the Lord of the universe.”, however in my text note, “Jesus may allude to this passage (Luke 10:18, Revelation 12:8-9) in describing Satan’s fall from heaven.  </a:t>
            </a:r>
          </a:p>
          <a:p>
            <a:pPr marL="0" indent="0">
              <a:buNone/>
            </a:pPr>
            <a:r>
              <a:rPr lang="en-US" dirty="0"/>
              <a:t>Day Star-likely the planet Venus (Hebrew word only occurs here).  The King James translated it “Lucifer-meaning light bearer” which is derived from the Latin name of Venus.   </a:t>
            </a:r>
          </a:p>
        </p:txBody>
      </p:sp>
    </p:spTree>
    <p:extLst>
      <p:ext uri="{BB962C8B-B14F-4D97-AF65-F5344CB8AC3E}">
        <p14:creationId xmlns:p14="http://schemas.microsoft.com/office/powerpoint/2010/main" val="42358706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lstStyle/>
          <a:p>
            <a:pPr marL="0" indent="0">
              <a:buNone/>
            </a:pPr>
            <a:r>
              <a:rPr lang="en-US" dirty="0"/>
              <a:t>Pieper says, “The majority assume that pride was the original sin.”.  He quotes a man by the name of </a:t>
            </a:r>
            <a:r>
              <a:rPr lang="en-US" dirty="0" err="1"/>
              <a:t>Quenstedt</a:t>
            </a:r>
            <a:r>
              <a:rPr lang="en-US" dirty="0"/>
              <a:t> who wrote, “We may assume that pride was the first sin of the angels.  We make this deduction 1.  from I Timothy 3:6-”Lest, he be lifted up with pride, he fell into the condemnation of the devil’, that is that the may not incur the same condemnation which Satan brought upon himself through arrogance [</a:t>
            </a:r>
            <a:r>
              <a:rPr lang="en-US" dirty="0" err="1"/>
              <a:t>Chyrsostom</a:t>
            </a:r>
            <a:r>
              <a:rPr lang="en-US" dirty="0"/>
              <a:t>, Gerhard, and others]. 2.  From the temptation in which Satan undertook to instill the sin of pride into our first parents, the pride of arrogating to themselves equality with God.  3.  From his perpetual endeavor to transfer the glory of God to himself…This opinion is approved also by our sainted Luther, on Genesis 1, Cyprian, Bernard and others.”-p. 505</a:t>
            </a:r>
          </a:p>
        </p:txBody>
      </p:sp>
    </p:spTree>
    <p:extLst>
      <p:ext uri="{BB962C8B-B14F-4D97-AF65-F5344CB8AC3E}">
        <p14:creationId xmlns:p14="http://schemas.microsoft.com/office/powerpoint/2010/main" val="38674323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lstStyle/>
          <a:p>
            <a:pPr marL="0" indent="0">
              <a:buNone/>
            </a:pPr>
            <a:r>
              <a:rPr lang="en-US" dirty="0"/>
              <a:t>We assume he was thrown out of heaven prior to the Fall because how else do you explain his presence in the garden.  Jesus says in John 8:44, “He (the devil) was a murderer from the beginning.”  </a:t>
            </a:r>
          </a:p>
          <a:p>
            <a:pPr marL="0" indent="0">
              <a:buNone/>
            </a:pPr>
            <a:r>
              <a:rPr lang="en-US" dirty="0"/>
              <a:t>Luke 10:18 has Jesus say, “I saw Satan fall like lightning out of heaven.”</a:t>
            </a:r>
          </a:p>
          <a:p>
            <a:pPr marL="0" indent="0">
              <a:buNone/>
            </a:pPr>
            <a:r>
              <a:rPr lang="en-US" dirty="0"/>
              <a:t>Revelation 12:1-12-Depicts Satan as a red, dragon (v. 3), who got a third of the angels to rebel against God (v.4), and he tried to destroy Jesus (the male child).  He tried through Herod first, then later in His crucifixion, however it actually led to his defeat (I John 3:8, Hebrews 2:14).  Satan led a war against God in heaven with his fellow fallen angels (v. 7), but he was defeated and thrown out of heaven to earth (v. 8-9).  What is difficult to piece together is what happened when.</a:t>
            </a:r>
          </a:p>
        </p:txBody>
      </p:sp>
    </p:spTree>
    <p:extLst>
      <p:ext uri="{BB962C8B-B14F-4D97-AF65-F5344CB8AC3E}">
        <p14:creationId xmlns:p14="http://schemas.microsoft.com/office/powerpoint/2010/main" val="13744324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3200" dirty="0"/>
              <a:t>It is where the connection comes in with angels being represented by stars, like Isaiah 14:12.  Brighton- “Stars represent the angels (1:20).  In 9:1, a star falling from heaven represents the angel of the abyss, the devil (9:11, Luke 10:18).  Elsewhere in the Scriptures angels are represented by stars (Judges 5:20, Job 38:7) and fallen angels by fallen stars, especially the devil (Is. 14:12).  In I Enoch, fallen stars portray fallen angels.”-Revelation Commentary p. 329.  </a:t>
            </a:r>
          </a:p>
        </p:txBody>
      </p:sp>
    </p:spTree>
    <p:extLst>
      <p:ext uri="{BB962C8B-B14F-4D97-AF65-F5344CB8AC3E}">
        <p14:creationId xmlns:p14="http://schemas.microsoft.com/office/powerpoint/2010/main" val="38507163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82000" cy="5867400"/>
          </a:xfrm>
        </p:spPr>
        <p:txBody>
          <a:bodyPr>
            <a:noAutofit/>
          </a:bodyPr>
          <a:lstStyle/>
          <a:p>
            <a:pPr marL="0" indent="0">
              <a:buNone/>
            </a:pPr>
            <a:r>
              <a:rPr lang="en-US" dirty="0"/>
              <a:t>It would seem the casting of them to earth had to have occurred before the Fall, however from passages like here in Job, it seems that Satan still somehow had access to the Father, at least as an accuser.  Rev. 12:10 makes reference to this and you see this in both Job and Zechariah 3:1-2,      1 Kings 22:21-13  </a:t>
            </a:r>
          </a:p>
          <a:p>
            <a:pPr marL="0" indent="0">
              <a:buNone/>
            </a:pPr>
            <a:r>
              <a:rPr lang="en-US" dirty="0"/>
              <a:t>Read Brighton p. 333.</a:t>
            </a:r>
          </a:p>
          <a:p>
            <a:pPr marL="0" indent="0">
              <a:buNone/>
            </a:pPr>
            <a:r>
              <a:rPr lang="en-US" dirty="0"/>
              <a:t>Therefore, Brighton says, “This war, this casting of Satan out of heaven took place as a result of Christ’s victory and at his ascension and session at the right of God.  There is no room for two opposing advocates, each claiming to be the rightful representative of sinful humanity.”</a:t>
            </a:r>
          </a:p>
          <a:p>
            <a:pPr marL="0" indent="0">
              <a:buNone/>
            </a:pPr>
            <a:r>
              <a:rPr lang="en-US" dirty="0"/>
              <a:t>Read text note on Job 1:6.  </a:t>
            </a:r>
          </a:p>
        </p:txBody>
      </p:sp>
    </p:spTree>
    <p:extLst>
      <p:ext uri="{BB962C8B-B14F-4D97-AF65-F5344CB8AC3E}">
        <p14:creationId xmlns:p14="http://schemas.microsoft.com/office/powerpoint/2010/main" val="1094717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marL="0" indent="0">
              <a:buNone/>
            </a:pPr>
            <a:r>
              <a:rPr lang="en-US" dirty="0"/>
              <a:t>Brighton-”The warfare in heaven must be interpreted as a spiritual struggle in which the dragon attempts to displace the Christ Child, the victorious Lamb who was slain, in order to establish himself again in the presence of God as the prince of the angels and as the one who has dominion over humanity on earth, and specifically as the one who has the authority to stand before God and accuse people for their sins.”-p. 333.</a:t>
            </a:r>
          </a:p>
          <a:p>
            <a:pPr marL="0" indent="0">
              <a:buNone/>
            </a:pPr>
            <a:r>
              <a:rPr lang="en-US" dirty="0" err="1"/>
              <a:t>Lenski</a:t>
            </a:r>
            <a:r>
              <a:rPr lang="en-US" dirty="0"/>
              <a:t>- “By his utter defeat, he lost this power of accusing ‘our brethren before God’.  Gone is ‘their place in the heaven’ to bring accusation against the brethren before God, the ‘Accuser’ “was thrown to the earth” as the song states…”</a:t>
            </a:r>
          </a:p>
          <a:p>
            <a:pPr marL="0" indent="0">
              <a:buNone/>
            </a:pPr>
            <a:r>
              <a:rPr lang="en-US" dirty="0"/>
              <a:t>Also read </a:t>
            </a:r>
            <a:r>
              <a:rPr lang="en-US" dirty="0" err="1"/>
              <a:t>Lenski</a:t>
            </a:r>
            <a:r>
              <a:rPr lang="en-US" dirty="0"/>
              <a:t> p. </a:t>
            </a:r>
            <a:r>
              <a:rPr lang="en-US"/>
              <a:t>373.</a:t>
            </a:r>
            <a:endParaRPr lang="en-US" dirty="0"/>
          </a:p>
        </p:txBody>
      </p:sp>
    </p:spTree>
    <p:extLst>
      <p:ext uri="{BB962C8B-B14F-4D97-AF65-F5344CB8AC3E}">
        <p14:creationId xmlns:p14="http://schemas.microsoft.com/office/powerpoint/2010/main" val="19538808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2800" dirty="0"/>
              <a:t>v. 7- “From where or for what purpose have you come?”-The Lord knows the answer but invites Satan to state his business.  What is your intentions by coming here.  </a:t>
            </a:r>
          </a:p>
          <a:p>
            <a:pPr marL="0" indent="0">
              <a:buNone/>
            </a:pPr>
            <a:r>
              <a:rPr lang="en-US" sz="2800" dirty="0"/>
              <a:t>Satan answered, “From going to and fro on the earth and from walking up and down on it.”</a:t>
            </a:r>
          </a:p>
          <a:p>
            <a:pPr marL="0" indent="0">
              <a:buNone/>
            </a:pPr>
            <a:r>
              <a:rPr lang="en-US" sz="2800" dirty="0"/>
              <a:t>Walking up and down is a bit deception, basically a word meaning “walking around, back and forth”-Used in Gen. 3:8 for God walking in the garden, or exploring the whole of a land-Gen. 13:17.  </a:t>
            </a:r>
          </a:p>
          <a:p>
            <a:pPr marL="0" indent="0">
              <a:buNone/>
            </a:pPr>
            <a:r>
              <a:rPr lang="en-US" sz="2800" dirty="0"/>
              <a:t>This fits Jesus description of seeing Satan fall like lightning from heaven and the description of Satan being cast to the earth in Rev. 12.  </a:t>
            </a:r>
          </a:p>
        </p:txBody>
      </p:sp>
    </p:spTree>
    <p:extLst>
      <p:ext uri="{BB962C8B-B14F-4D97-AF65-F5344CB8AC3E}">
        <p14:creationId xmlns:p14="http://schemas.microsoft.com/office/powerpoint/2010/main" val="38724429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a:t>It also explains the many ways Satan is described in the New Testament-</a:t>
            </a:r>
          </a:p>
          <a:p>
            <a:pPr marL="0" indent="0">
              <a:buNone/>
            </a:pPr>
            <a:r>
              <a:rPr lang="en-US" dirty="0"/>
              <a:t>2 Corinthians 4:4 calls him, “the god of this world (cosmos)”.</a:t>
            </a:r>
          </a:p>
          <a:p>
            <a:pPr marL="0" indent="0">
              <a:buNone/>
            </a:pPr>
            <a:r>
              <a:rPr lang="en-US" dirty="0"/>
              <a:t>Ephesians 2:2, 3:10, 4:27, 6:11-12,  describes him as “the prince or ruler of the power or authority of the air”.  Air may refer to the lower reaches of the heavens, believed by some in Paul’s day to be just above the earth.  </a:t>
            </a:r>
          </a:p>
          <a:p>
            <a:pPr marL="0" indent="0">
              <a:buNone/>
            </a:pPr>
            <a:r>
              <a:rPr lang="en-US" dirty="0"/>
              <a:t>Ephesians Commentary, Winger- “The ‘air’ as a lower level of the heavens is the realm in which spiritual forces, both good and evil, do battle, in parallel to and influencing events on earth, which the air touches.”-p. 282.</a:t>
            </a:r>
          </a:p>
          <a:p>
            <a:pPr marL="0" indent="0">
              <a:buNone/>
            </a:pPr>
            <a:r>
              <a:rPr lang="en-US" dirty="0"/>
              <a:t>Satan is the prince or ruler of the evil spirits.</a:t>
            </a:r>
          </a:p>
          <a:p>
            <a:pPr marL="0" indent="0">
              <a:buNone/>
            </a:pPr>
            <a:r>
              <a:rPr lang="en-US" dirty="0"/>
              <a:t>Jesus refers to Satan this way in John 12:31, 14:30, 16:11, calling him “the ruler of this world (cosmos).”</a:t>
            </a:r>
          </a:p>
        </p:txBody>
      </p:sp>
    </p:spTree>
    <p:extLst>
      <p:ext uri="{BB962C8B-B14F-4D97-AF65-F5344CB8AC3E}">
        <p14:creationId xmlns:p14="http://schemas.microsoft.com/office/powerpoint/2010/main" val="29820927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Autofit/>
          </a:bodyPr>
          <a:lstStyle/>
          <a:p>
            <a:pPr marL="0" indent="0">
              <a:buNone/>
            </a:pPr>
            <a:r>
              <a:rPr lang="en-US" sz="3200" dirty="0"/>
              <a:t>Satan constantly has influence on this earth and its inhabitants and any actions or beliefs not coming from the Lord ultimately are coming from the influence of Satan.  </a:t>
            </a:r>
          </a:p>
          <a:p>
            <a:pPr marL="0" indent="0">
              <a:buNone/>
            </a:pPr>
            <a:r>
              <a:rPr lang="en-US" sz="3200" dirty="0"/>
              <a:t>v. 8-It is typically translated “Have you considered my servant Job.”  This does hit on the meaning of the words, but in studying the Hebrew, it reads more literally, “Have you set up a place in your heart toward my servant Job.”  As if it is the Lord saying, “You have had a lot of influence on my world and led many astray, but what about my servant Job.  You haven’t gotten him.”  </a:t>
            </a:r>
          </a:p>
        </p:txBody>
      </p:sp>
    </p:spTree>
    <p:extLst>
      <p:ext uri="{BB962C8B-B14F-4D97-AF65-F5344CB8AC3E}">
        <p14:creationId xmlns:p14="http://schemas.microsoft.com/office/powerpoint/2010/main" val="3487521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sz="3200" dirty="0"/>
              <a:t>Abram must have interpreted God’s promise of reward based on his original promise to Abram in Genesis 12:1-3.</a:t>
            </a:r>
          </a:p>
          <a:p>
            <a:pPr marL="0" indent="0">
              <a:buNone/>
            </a:pPr>
            <a:r>
              <a:rPr lang="en-US" sz="3200" baseline="30000" dirty="0"/>
              <a:t>ESV </a:t>
            </a:r>
            <a:r>
              <a:rPr lang="en-US" sz="3200" b="1" dirty="0"/>
              <a:t>Genesis 12:1</a:t>
            </a:r>
            <a:r>
              <a:rPr lang="en-US" sz="3200" dirty="0"/>
              <a:t> Now the LORD said to Abram, "Go from your country and your kindred and your father's house to the land that I will show you. </a:t>
            </a:r>
            <a:r>
              <a:rPr lang="en-US" sz="3200" baseline="30000" dirty="0"/>
              <a:t>2</a:t>
            </a:r>
            <a:r>
              <a:rPr lang="en-US" sz="3200" dirty="0"/>
              <a:t> And I will make of you a great nation, and I will bless you and make your name great, so that you will be a blessing. </a:t>
            </a:r>
            <a:r>
              <a:rPr lang="en-US" sz="3200" baseline="30000" dirty="0"/>
              <a:t>3</a:t>
            </a:r>
            <a:r>
              <a:rPr lang="en-US" sz="3200" dirty="0"/>
              <a:t> I will bless those who bless you, and him who dishonors you I will curse, and in you all the families of the earth shall be blessed."</a:t>
            </a:r>
          </a:p>
          <a:p>
            <a:pPr marL="0" indent="0">
              <a:buNone/>
            </a:pPr>
            <a:endParaRPr lang="en-US" dirty="0"/>
          </a:p>
        </p:txBody>
      </p:sp>
    </p:spTree>
    <p:extLst>
      <p:ext uri="{BB962C8B-B14F-4D97-AF65-F5344CB8AC3E}">
        <p14:creationId xmlns:p14="http://schemas.microsoft.com/office/powerpoint/2010/main" val="16987249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marL="0" indent="0">
              <a:buNone/>
            </a:pPr>
            <a:r>
              <a:rPr lang="en-US" sz="3200" dirty="0"/>
              <a:t>As the Lord says, “because none are just like or equal to him in the earth, a man of complete, sound, pure (word used in 1:1), and right or upright (word used in 1:1).”</a:t>
            </a:r>
          </a:p>
          <a:p>
            <a:pPr marL="0" indent="0">
              <a:buNone/>
            </a:pPr>
            <a:r>
              <a:rPr lang="en-US" sz="3200" dirty="0"/>
              <a:t>“He is fearing God and turns away from evil.”</a:t>
            </a:r>
          </a:p>
          <a:p>
            <a:pPr marL="0" indent="0">
              <a:buNone/>
            </a:pPr>
            <a:r>
              <a:rPr lang="en-US" sz="3200" dirty="0"/>
              <a:t>Satan had not had any sway on Job, as much as he likes to point out people’s sins and accuse them.  There was nothing obvious in Job’s life that Satan could accuse him of doing that was evil in God’s sight.  </a:t>
            </a:r>
          </a:p>
          <a:p>
            <a:pPr marL="0" indent="0">
              <a:buNone/>
            </a:pPr>
            <a:endParaRPr lang="en-US" dirty="0"/>
          </a:p>
        </p:txBody>
      </p:sp>
    </p:spTree>
    <p:extLst>
      <p:ext uri="{BB962C8B-B14F-4D97-AF65-F5344CB8AC3E}">
        <p14:creationId xmlns:p14="http://schemas.microsoft.com/office/powerpoint/2010/main" val="31641837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6096000"/>
          </a:xfrm>
        </p:spPr>
        <p:txBody>
          <a:bodyPr>
            <a:normAutofit fontScale="92500" lnSpcReduction="10000"/>
          </a:bodyPr>
          <a:lstStyle/>
          <a:p>
            <a:pPr marL="0" indent="0">
              <a:buNone/>
            </a:pPr>
            <a:r>
              <a:rPr lang="en-US" sz="2800" dirty="0"/>
              <a:t>v.9-10-Satan then makes an accusation of God.  He only fears you and loves you so because you have blessed him so much.  Now what is ironic about this?  Usually riches and blessings can corrupt someone and lead them to think they don’t really need God.  However, Satan is saying Job is only believing in Him because he has had it so good in his life.  Satan is insinuating that all good deeds spring from selfish motives.  Read text note.  However, the Lord knew otherwise in Job’s case.  </a:t>
            </a:r>
          </a:p>
          <a:p>
            <a:pPr marL="0" indent="0">
              <a:buNone/>
            </a:pPr>
            <a:r>
              <a:rPr lang="en-US" sz="2800" dirty="0"/>
              <a:t>“for no reason or without cause or for nothing, does Job fear God?”</a:t>
            </a:r>
          </a:p>
          <a:p>
            <a:pPr marL="0" indent="0">
              <a:buNone/>
            </a:pPr>
            <a:r>
              <a:rPr lang="en-US" sz="2800" dirty="0"/>
              <a:t>Hedge-such as protection.</a:t>
            </a:r>
          </a:p>
          <a:p>
            <a:pPr marL="0" indent="0">
              <a:buNone/>
            </a:pPr>
            <a:r>
              <a:rPr lang="en-US" sz="2800" dirty="0"/>
              <a:t>Blessed him richly in all his work and made his livestock very fertile and productive. </a:t>
            </a:r>
          </a:p>
          <a:p>
            <a:pPr marL="0" indent="0">
              <a:buNone/>
            </a:pPr>
            <a:endParaRPr lang="en-US" dirty="0"/>
          </a:p>
        </p:txBody>
      </p:sp>
    </p:spTree>
    <p:extLst>
      <p:ext uri="{BB962C8B-B14F-4D97-AF65-F5344CB8AC3E}">
        <p14:creationId xmlns:p14="http://schemas.microsoft.com/office/powerpoint/2010/main" val="33403596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019800"/>
          </a:xfrm>
        </p:spPr>
        <p:txBody>
          <a:bodyPr>
            <a:noAutofit/>
          </a:bodyPr>
          <a:lstStyle/>
          <a:p>
            <a:pPr marL="0" indent="0">
              <a:buNone/>
            </a:pPr>
            <a:r>
              <a:rPr lang="en-US" sz="2800" dirty="0"/>
              <a:t>v.11-To stretch out your hand, such as lay your hands upon for harm.-Like Gen. 37:22.</a:t>
            </a:r>
          </a:p>
          <a:p>
            <a:pPr marL="0" indent="0">
              <a:buNone/>
            </a:pPr>
            <a:r>
              <a:rPr lang="en-US" sz="2800" dirty="0"/>
              <a:t>And touch, as in to hurt or strike-like Isaiah 53:4-smitten or stricken, or 2 Samuel 14:10</a:t>
            </a:r>
          </a:p>
          <a:p>
            <a:pPr marL="0" indent="0">
              <a:buNone/>
            </a:pPr>
            <a:r>
              <a:rPr lang="en-US" sz="2800" dirty="0"/>
              <a:t>All that he has</a:t>
            </a:r>
          </a:p>
          <a:p>
            <a:pPr marL="0" indent="0">
              <a:buNone/>
            </a:pPr>
            <a:r>
              <a:rPr lang="en-US" sz="2800" dirty="0"/>
              <a:t>“and he will not to your face bless you.”  The opposite of bless is to curse.  </a:t>
            </a:r>
          </a:p>
          <a:p>
            <a:pPr marL="0" indent="0">
              <a:buNone/>
            </a:pPr>
            <a:r>
              <a:rPr lang="en-US" sz="2800" dirty="0"/>
              <a:t>Like Job had been doing in blessing God and making sacrifices to Him.  </a:t>
            </a:r>
          </a:p>
          <a:p>
            <a:pPr marL="0" indent="0">
              <a:buNone/>
            </a:pPr>
            <a:r>
              <a:rPr lang="en-US" sz="2800" dirty="0"/>
              <a:t>v. 12-”Behold, all that he is having (same language as v. 11) is in your hand.  Such as his possessions and family.  But the Lord’s stipulation is that Satan could not lay his hand in harm upon Job himself.  </a:t>
            </a:r>
          </a:p>
        </p:txBody>
      </p:sp>
    </p:spTree>
    <p:extLst>
      <p:ext uri="{BB962C8B-B14F-4D97-AF65-F5344CB8AC3E}">
        <p14:creationId xmlns:p14="http://schemas.microsoft.com/office/powerpoint/2010/main" val="38161464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lnSpcReduction="10000"/>
          </a:bodyPr>
          <a:lstStyle/>
          <a:p>
            <a:pPr marL="0" indent="0">
              <a:buNone/>
            </a:pPr>
            <a:r>
              <a:rPr lang="en-US" sz="3200" dirty="0"/>
              <a:t>This then prompted Satan to go out from the presence of the Lord to set his sights on Job and to test his accusation against God.  </a:t>
            </a:r>
          </a:p>
          <a:p>
            <a:pPr marL="0" indent="0">
              <a:buNone/>
            </a:pPr>
            <a:r>
              <a:rPr lang="en-US" sz="3200" dirty="0"/>
              <a:t>Questions about this?</a:t>
            </a:r>
          </a:p>
          <a:p>
            <a:pPr marL="0" indent="0">
              <a:buNone/>
            </a:pPr>
            <a:r>
              <a:rPr lang="en-US" sz="3200" dirty="0"/>
              <a:t>I have read that Satan is like a dog on a leash (What Luther Says p. </a:t>
            </a:r>
            <a:r>
              <a:rPr lang="en-US" sz="3200"/>
              <a:t>402).  </a:t>
            </a:r>
            <a:r>
              <a:rPr lang="en-US" sz="3200" dirty="0"/>
              <a:t>He can only have as much power and influence as the Lord permits, but he is permitted a certain amount of power and influence to perhaps be the Lord’s instrument for testing.  But the Lord is clear, he will not let us be tested or tempted, beyond our ability or power (I Corinthians 10:13).</a:t>
            </a:r>
          </a:p>
        </p:txBody>
      </p:sp>
    </p:spTree>
    <p:extLst>
      <p:ext uri="{BB962C8B-B14F-4D97-AF65-F5344CB8AC3E}">
        <p14:creationId xmlns:p14="http://schemas.microsoft.com/office/powerpoint/2010/main" val="15595507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6096000"/>
          </a:xfrm>
        </p:spPr>
        <p:txBody>
          <a:bodyPr>
            <a:normAutofit lnSpcReduction="10000"/>
          </a:bodyPr>
          <a:lstStyle/>
          <a:p>
            <a:pPr marL="0" indent="0">
              <a:buNone/>
            </a:pPr>
            <a:r>
              <a:rPr lang="en-US" dirty="0"/>
              <a:t>This is what our Lutheran Confessions says, “The foreknowledge of God sees and knows even the evil before it happens, but not in such a way as if it were God’s gracious will that it take place.  Instead, before it happens, God sees and knows what the perverted, evil will of the devil and of human beings intends to and actually will undertake and do.  Even in these evil activities and works God’s foreknowledge preserves order, in such a way that God sets the limits and boundaries for the evil which God does not will; how far it can go and how long it can continue, when and how he will impede it and punish it.  Besides that, God the Lord rules all things so that they must promote the honor of his divine name and the welfare of his elect to the shame of the godless.  God’s foreknowledge is not, however, the origin or cause of evil.  Instead, the evil, perverted will of the devil and human beings is its origin and cause.”-p. 642-Book of Concord</a:t>
            </a:r>
          </a:p>
        </p:txBody>
      </p:sp>
    </p:spTree>
    <p:extLst>
      <p:ext uri="{BB962C8B-B14F-4D97-AF65-F5344CB8AC3E}">
        <p14:creationId xmlns:p14="http://schemas.microsoft.com/office/powerpoint/2010/main" val="3644789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Autofit/>
          </a:bodyPr>
          <a:lstStyle/>
          <a:p>
            <a:pPr marL="0" indent="0">
              <a:buNone/>
            </a:pPr>
            <a:r>
              <a:rPr lang="en-US" dirty="0"/>
              <a:t>v. 13-Read v. 13-22</a:t>
            </a:r>
          </a:p>
          <a:p>
            <a:pPr marL="0" indent="0">
              <a:buNone/>
            </a:pPr>
            <a:r>
              <a:rPr lang="en-US" dirty="0"/>
              <a:t>It goes back to v. 4.  They would do this each day, showing that these children had things pretty good in life.  </a:t>
            </a:r>
          </a:p>
          <a:p>
            <a:pPr marL="0" indent="0">
              <a:buNone/>
            </a:pPr>
            <a:r>
              <a:rPr lang="en-US" dirty="0"/>
              <a:t>Look at note on v. 13 in </a:t>
            </a:r>
            <a:r>
              <a:rPr lang="en-US" dirty="0" err="1"/>
              <a:t>Luth</a:t>
            </a:r>
            <a:r>
              <a:rPr lang="en-US" dirty="0"/>
              <a:t>. Study Bible</a:t>
            </a:r>
          </a:p>
          <a:p>
            <a:pPr marL="0" indent="0">
              <a:buNone/>
            </a:pPr>
            <a:r>
              <a:rPr lang="en-US" dirty="0"/>
              <a:t>Messenger-Hebrew word “</a:t>
            </a:r>
            <a:r>
              <a:rPr lang="en-US" dirty="0" err="1"/>
              <a:t>Malak</a:t>
            </a:r>
            <a:r>
              <a:rPr lang="en-US" dirty="0"/>
              <a:t>”, which can means either messenger or angel. In this case, a messenger.  </a:t>
            </a:r>
          </a:p>
          <a:p>
            <a:pPr marL="0" indent="0">
              <a:buNone/>
            </a:pPr>
            <a:r>
              <a:rPr lang="en-US" dirty="0" err="1"/>
              <a:t>Sabeans</a:t>
            </a:r>
            <a:r>
              <a:rPr lang="en-US" dirty="0"/>
              <a:t>- “Semitic people probably from southern Arabia (modern Yemen), whose descendants became wealthy traders in spices, gold, and precious stones (queen of Sheba-I Kings 10).  Job 6:10 calls the </a:t>
            </a:r>
            <a:r>
              <a:rPr lang="en-US" dirty="0" err="1"/>
              <a:t>Sabeans</a:t>
            </a:r>
            <a:r>
              <a:rPr lang="en-US" dirty="0"/>
              <a:t> traveling merchants and associates them with </a:t>
            </a:r>
            <a:r>
              <a:rPr lang="en-US" dirty="0" err="1"/>
              <a:t>Tema</a:t>
            </a:r>
            <a:r>
              <a:rPr lang="en-US" dirty="0"/>
              <a:t> (350 miles SE of Jerusalem).”</a:t>
            </a:r>
          </a:p>
          <a:p>
            <a:pPr marL="0" indent="0">
              <a:buNone/>
            </a:pPr>
            <a:r>
              <a:rPr lang="en-US" dirty="0"/>
              <a:t>His servants are attacked first.  </a:t>
            </a:r>
          </a:p>
        </p:txBody>
      </p:sp>
    </p:spTree>
    <p:extLst>
      <p:ext uri="{BB962C8B-B14F-4D97-AF65-F5344CB8AC3E}">
        <p14:creationId xmlns:p14="http://schemas.microsoft.com/office/powerpoint/2010/main" val="12694274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Autofit/>
          </a:bodyPr>
          <a:lstStyle/>
          <a:p>
            <a:pPr marL="0" indent="0">
              <a:buNone/>
            </a:pPr>
            <a:r>
              <a:rPr lang="en-US" dirty="0"/>
              <a:t>v. 16- “Fire of God fell from heaven”-this would seem to imply that God himself is striking Job.  </a:t>
            </a:r>
          </a:p>
          <a:p>
            <a:pPr marL="0" indent="0">
              <a:buNone/>
            </a:pPr>
            <a:r>
              <a:rPr lang="en-US" dirty="0"/>
              <a:t>The real question here is does this mean God is actively participating in the test of Job?  Or is Satan making it seem as if God is behind these things that are happening?  </a:t>
            </a:r>
          </a:p>
          <a:p>
            <a:pPr marL="0" indent="0">
              <a:buNone/>
            </a:pPr>
            <a:r>
              <a:rPr lang="en-US" dirty="0"/>
              <a:t>Luther was very much of the opinion that the Lord can use Satan’s evil desires to carry out His good purposes without Satan knowing it.  Luther wrote, “God uses the devil and the evil angels.  They, of course, desire to ruin everything, but God blocks them, unless a well-earned scourging is in order.  God allows pestilence, war, or some other plague to come, that we may humble ourselves before Him, fear Him, hold to Him, and call upon Him.  When God has accomplished these purposes through the scourge, then the good angels come again to perform their office.”-What Luther says p. 401-402.</a:t>
            </a:r>
          </a:p>
        </p:txBody>
      </p:sp>
    </p:spTree>
    <p:extLst>
      <p:ext uri="{BB962C8B-B14F-4D97-AF65-F5344CB8AC3E}">
        <p14:creationId xmlns:p14="http://schemas.microsoft.com/office/powerpoint/2010/main" val="5354332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dirty="0"/>
              <a:t>Matthew Henry, a well-known older commentator, speculates whether it was really Satan who implanted into the heart of the messenger that the fire was God’s when in fact, Satan was behind it.  </a:t>
            </a:r>
          </a:p>
          <a:p>
            <a:pPr marL="0" indent="0">
              <a:buNone/>
            </a:pPr>
            <a:r>
              <a:rPr lang="en-US" dirty="0"/>
              <a:t>We know Satan can do counterfeit wonders and miracles and things that appear divine.  </a:t>
            </a:r>
          </a:p>
          <a:p>
            <a:pPr marL="0" indent="0">
              <a:buNone/>
            </a:pPr>
            <a:r>
              <a:rPr lang="en-US" dirty="0"/>
              <a:t>Exodus 7:11-12-Pharaoh’s wise men and sorcerers were able to duplicate the wonder of their staffs turning into snakes.  </a:t>
            </a:r>
          </a:p>
          <a:p>
            <a:pPr marL="0" indent="0">
              <a:buNone/>
            </a:pPr>
            <a:r>
              <a:rPr lang="en-US" dirty="0"/>
              <a:t>Exodus 7:22-They somehow duplicate or at least are able to make it appear as though, they duplicate the wonder of the blood turned into water in the land.  </a:t>
            </a:r>
          </a:p>
          <a:p>
            <a:pPr marL="0" indent="0">
              <a:buNone/>
            </a:pPr>
            <a:r>
              <a:rPr lang="en-US" dirty="0"/>
              <a:t>Exodus 8:7-They did it again with the frogs, but notice they aren’t able to prevent it.  After that, the further plagues and wonders were beyond them.  </a:t>
            </a:r>
          </a:p>
        </p:txBody>
      </p:sp>
    </p:spTree>
    <p:extLst>
      <p:ext uri="{BB962C8B-B14F-4D97-AF65-F5344CB8AC3E}">
        <p14:creationId xmlns:p14="http://schemas.microsoft.com/office/powerpoint/2010/main" val="22656449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marL="0" indent="0">
              <a:buNone/>
            </a:pPr>
            <a:r>
              <a:rPr lang="en-US" sz="3200" dirty="0"/>
              <a:t>We find Paul saying Satan will do counterfeit signs and wonders through the AntiChrist-2 Thessalonians 2:9-12</a:t>
            </a:r>
          </a:p>
          <a:p>
            <a:pPr marL="0" indent="0">
              <a:buNone/>
            </a:pPr>
            <a:r>
              <a:rPr lang="en-US" sz="3200" dirty="0"/>
              <a:t>But only by the Lord’s allowance and purpose. </a:t>
            </a:r>
          </a:p>
          <a:p>
            <a:pPr marL="0" indent="0">
              <a:buNone/>
            </a:pPr>
            <a:r>
              <a:rPr lang="en-US" sz="3200" dirty="0"/>
              <a:t>We see it to in Revelation 13:12-14, 16:13-14, 19:20.</a:t>
            </a:r>
          </a:p>
          <a:p>
            <a:pPr marL="0" indent="0">
              <a:buNone/>
            </a:pPr>
            <a:r>
              <a:rPr lang="en-US" sz="3200" dirty="0"/>
              <a:t>Jesus warns about this in Matthew 24:24</a:t>
            </a:r>
          </a:p>
          <a:p>
            <a:pPr marL="0" indent="0">
              <a:buNone/>
            </a:pPr>
            <a:r>
              <a:rPr lang="en-US" sz="3200" dirty="0"/>
              <a:t>We see other examples in Acts 8:9-11, 13:6-12</a:t>
            </a:r>
          </a:p>
          <a:p>
            <a:pPr marL="0" indent="0">
              <a:buNone/>
            </a:pPr>
            <a:r>
              <a:rPr lang="en-US" sz="3200" dirty="0"/>
              <a:t>Also the Medium of </a:t>
            </a:r>
            <a:r>
              <a:rPr lang="en-US" sz="3200" dirty="0" err="1"/>
              <a:t>En-dor</a:t>
            </a:r>
            <a:r>
              <a:rPr lang="en-US" sz="3200" dirty="0"/>
              <a:t> in I Samuel 28.  </a:t>
            </a:r>
          </a:p>
        </p:txBody>
      </p:sp>
    </p:spTree>
    <p:extLst>
      <p:ext uri="{BB962C8B-B14F-4D97-AF65-F5344CB8AC3E}">
        <p14:creationId xmlns:p14="http://schemas.microsoft.com/office/powerpoint/2010/main" val="422438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Autofit/>
          </a:bodyPr>
          <a:lstStyle/>
          <a:p>
            <a:pPr marL="0" indent="0">
              <a:buNone/>
            </a:pPr>
            <a:r>
              <a:rPr lang="en-US" sz="2800" dirty="0"/>
              <a:t>These verses seem to imply that Satan can perform miracles.  This question is addressed in our Christian </a:t>
            </a:r>
            <a:r>
              <a:rPr lang="en-US" sz="2800" dirty="0" err="1"/>
              <a:t>Dogmatic’s</a:t>
            </a:r>
            <a:r>
              <a:rPr lang="en-US" sz="2800" dirty="0"/>
              <a:t> book.</a:t>
            </a:r>
          </a:p>
          <a:p>
            <a:pPr marL="0" indent="0">
              <a:buNone/>
            </a:pPr>
            <a:r>
              <a:rPr lang="en-US" sz="2800" dirty="0"/>
              <a:t>“The question has been raised whether the devils can perform miracles.  The </a:t>
            </a:r>
            <a:r>
              <a:rPr lang="en-US" sz="2800" dirty="0" err="1"/>
              <a:t>dogmaticians</a:t>
            </a:r>
            <a:r>
              <a:rPr lang="en-US" sz="2800" dirty="0"/>
              <a:t> here make a distinction.  The devils cannot perform real miracles, i.e., they cannot create new things, raise the dead, etc. for Scripture ascribes this to God alone.  But under God’s sufferance and according to His decree the devils can do things which to men appear as miracles.  Men lack an all-embracing understanding of the realm of spirits and particularly of the might and ability of the spirits.”-Vol. I-p. 502</a:t>
            </a:r>
          </a:p>
        </p:txBody>
      </p:sp>
    </p:spTree>
    <p:extLst>
      <p:ext uri="{BB962C8B-B14F-4D97-AF65-F5344CB8AC3E}">
        <p14:creationId xmlns:p14="http://schemas.microsoft.com/office/powerpoint/2010/main" val="492891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3200" dirty="0"/>
              <a:t>Abram knew the only way that promise was to be fulfilled was through him having offspring.  However, his words of v. 2-3 express doubt as to how this is possible through normal means.   </a:t>
            </a:r>
          </a:p>
          <a:p>
            <a:pPr marL="0" indent="0">
              <a:buNone/>
            </a:pPr>
            <a:r>
              <a:rPr lang="en-US" sz="3200" dirty="0"/>
              <a:t>We believe this Eliezer was a servant born and raised in Abram’s household.  According to Lutheran Study Bible, “despite his qualifications as someone Abram might adopt as heir, Eliezer is by no means preferable to the natural-born son God promised.”</a:t>
            </a:r>
          </a:p>
        </p:txBody>
      </p:sp>
    </p:spTree>
    <p:extLst>
      <p:ext uri="{BB962C8B-B14F-4D97-AF65-F5344CB8AC3E}">
        <p14:creationId xmlns:p14="http://schemas.microsoft.com/office/powerpoint/2010/main" val="356025678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3600" dirty="0"/>
              <a:t>Lutheran Confessions-Epitome p. 491 n. 25</a:t>
            </a:r>
          </a:p>
          <a:p>
            <a:pPr marL="0" indent="0">
              <a:buNone/>
            </a:pPr>
            <a:r>
              <a:rPr lang="en-US" sz="3600" dirty="0"/>
              <a:t>“The difference between God’s work and the devil’s work can be made most clear through these words because the devil cannot create a substance but can only corrupt the substance, which God has created, in an “accidental” way, with God’s permission.”</a:t>
            </a:r>
          </a:p>
        </p:txBody>
      </p:sp>
    </p:spTree>
    <p:extLst>
      <p:ext uri="{BB962C8B-B14F-4D97-AF65-F5344CB8AC3E}">
        <p14:creationId xmlns:p14="http://schemas.microsoft.com/office/powerpoint/2010/main" val="384226105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20000"/>
          </a:bodyPr>
          <a:lstStyle/>
          <a:p>
            <a:pPr marL="0" indent="0">
              <a:buNone/>
            </a:pPr>
            <a:r>
              <a:rPr lang="en-US" dirty="0"/>
              <a:t>Matthew Henry’s take in his Commentary</a:t>
            </a:r>
          </a:p>
          <a:p>
            <a:pPr marL="0" indent="0">
              <a:buNone/>
            </a:pPr>
            <a:r>
              <a:rPr lang="en-US" dirty="0"/>
              <a:t>“The devil, aiming to make him curse God and renounce his religion, managed this part of the trial very artfully, in order thereto. (1.) His sheep, with which especially he used to </a:t>
            </a:r>
            <a:r>
              <a:rPr lang="en-US" dirty="0" err="1"/>
              <a:t>honour</a:t>
            </a:r>
            <a:r>
              <a:rPr lang="en-US" dirty="0"/>
              <a:t> God in sacrifice, were all taken from him, as if God were angry at his offerings and would punish him in those very things which he had employed in his service. Having misrepresented Job to God as a false servant, in pursuance of his old design to set Heaven and earth at variance, he here misrepresented God to Jacob as a hard Master, who would not protect those flocks out of which he had so many burnt-offerings. This would tempt Job to say, It is in vain to serve God. (2.) The messenger called the lightning the fire of God (and innocently enough), but perhaps Satan thereby designed to strike into his mind this thought, that God had turned to be his enemy and fought against him, which was much more grievous to him than all the insults of the </a:t>
            </a:r>
            <a:r>
              <a:rPr lang="en-US" dirty="0" err="1"/>
              <a:t>Sabeans</a:t>
            </a:r>
            <a:r>
              <a:rPr lang="en-US" dirty="0"/>
              <a:t>. He owned (</a:t>
            </a:r>
            <a:r>
              <a:rPr lang="en-US" dirty="0" err="1"/>
              <a:t>ch.</a:t>
            </a:r>
            <a:r>
              <a:rPr lang="en-US" dirty="0"/>
              <a:t> 31:23) that destruction from God was a terror to him. How terrible then were the tidings of this destruction, which came immediately from the hand of God! Had the fire from heaven consumed the sheep upon the altar, he might have construed it into a token of God's </a:t>
            </a:r>
            <a:r>
              <a:rPr lang="en-US" dirty="0" err="1"/>
              <a:t>favour</a:t>
            </a:r>
            <a:r>
              <a:rPr lang="en-US" dirty="0"/>
              <a:t>; but, the fire consuming them in the pasture, he could not but look upon it as a token of God's displeasure. There have not been the like since Sodom was burned.”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496293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Autofit/>
          </a:bodyPr>
          <a:lstStyle/>
          <a:p>
            <a:pPr marL="0" indent="0">
              <a:buNone/>
            </a:pPr>
            <a:r>
              <a:rPr lang="en-US" sz="3200" dirty="0"/>
              <a:t>Last week, the question of the hardening of Pharaoh’s heart</a:t>
            </a:r>
          </a:p>
          <a:p>
            <a:pPr marL="0" indent="0">
              <a:buNone/>
            </a:pPr>
            <a:r>
              <a:rPr lang="en-US" sz="3200" dirty="0"/>
              <a:t>“That God hardened Pharaoh’s heart (so that Pharaoh continued to sin and so that the more he was admonished, the harder of heart he became) was a punishment for his previous sin and his horrible tyranny, which he imposed upon the children of Israel in many, various, and completely inhuman ways, against the indictment of his own heart.”-Formula of Concord, Solid Declaration p. 654 n. 85</a:t>
            </a:r>
          </a:p>
        </p:txBody>
      </p:sp>
    </p:spTree>
    <p:extLst>
      <p:ext uri="{BB962C8B-B14F-4D97-AF65-F5344CB8AC3E}">
        <p14:creationId xmlns:p14="http://schemas.microsoft.com/office/powerpoint/2010/main" val="7184202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Autofit/>
          </a:bodyPr>
          <a:lstStyle/>
          <a:p>
            <a:pPr marL="0" indent="0">
              <a:buNone/>
            </a:pPr>
            <a:r>
              <a:rPr lang="en-US" sz="3200" dirty="0"/>
              <a:t>Our consolation however is the Lord does keep Satan’s power in check and he will not let him harm us beyond what we can handle.  </a:t>
            </a:r>
          </a:p>
          <a:p>
            <a:pPr marL="0" indent="0">
              <a:buNone/>
            </a:pPr>
            <a:r>
              <a:rPr lang="en-US" sz="3200" dirty="0"/>
              <a:t>Luther- “The power of the devil is not as great as it seems to be; for if he had the power to rage as he pleases, you would not live for an hour, nor would you keep your cattle or your grain on the field or your produce in the barn.  In fact, you would keep nothing that contributes to the support of this life sound and intact”-What Luther Says p. 402.  It relates to I Corinthians 10:13.</a:t>
            </a:r>
          </a:p>
        </p:txBody>
      </p:sp>
    </p:spTree>
    <p:extLst>
      <p:ext uri="{BB962C8B-B14F-4D97-AF65-F5344CB8AC3E}">
        <p14:creationId xmlns:p14="http://schemas.microsoft.com/office/powerpoint/2010/main" val="37427503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943600"/>
          </a:xfrm>
        </p:spPr>
        <p:txBody>
          <a:bodyPr>
            <a:normAutofit fontScale="92500" lnSpcReduction="10000"/>
          </a:bodyPr>
          <a:lstStyle/>
          <a:p>
            <a:pPr marL="0" indent="0">
              <a:buNone/>
            </a:pPr>
            <a:r>
              <a:rPr lang="en-US" sz="2800" dirty="0"/>
              <a:t>v. 19-And behold</a:t>
            </a:r>
          </a:p>
          <a:p>
            <a:pPr marL="0" indent="0">
              <a:buNone/>
            </a:pPr>
            <a:r>
              <a:rPr lang="en-US" sz="2800" dirty="0"/>
              <a:t>A great wind (</a:t>
            </a:r>
            <a:r>
              <a:rPr lang="en-US" sz="2800" dirty="0" err="1"/>
              <a:t>Ruach</a:t>
            </a:r>
            <a:r>
              <a:rPr lang="en-US" sz="2800" dirty="0"/>
              <a:t>).  Like Exodus 10:13, 19.  It would seem that this would be hard to pass off as anything but from God.   Some speculate that it was a desert wind, sometimes known as a “sirocco”, a wind with sudden and violent gusts (Jer. 13:24).</a:t>
            </a:r>
          </a:p>
          <a:p>
            <a:pPr marL="0" indent="0">
              <a:buNone/>
            </a:pPr>
            <a:r>
              <a:rPr lang="en-US" sz="2800" dirty="0"/>
              <a:t>Matthew Henry however says this, “They died by a wind of the devil's raising, who is </a:t>
            </a:r>
            <a:r>
              <a:rPr lang="en-US" sz="2800" i="1" dirty="0"/>
              <a:t>the prince of the power of the air </a:t>
            </a:r>
            <a:r>
              <a:rPr lang="en-US" sz="2800" dirty="0"/>
              <a:t>(Eph. 2:2), but it was looked upon to be an immediate hand of God, and a token of his wrath. So </a:t>
            </a:r>
            <a:r>
              <a:rPr lang="en-US" sz="2800" dirty="0" err="1"/>
              <a:t>Bildad</a:t>
            </a:r>
            <a:r>
              <a:rPr lang="en-US" sz="2800" dirty="0"/>
              <a:t> construed it (</a:t>
            </a:r>
            <a:r>
              <a:rPr lang="en-US" sz="2800" dirty="0" err="1"/>
              <a:t>ch.</a:t>
            </a:r>
            <a:r>
              <a:rPr lang="en-US" sz="2800" dirty="0"/>
              <a:t> 8:4): </a:t>
            </a:r>
            <a:r>
              <a:rPr lang="en-US" sz="2800" i="1" dirty="0"/>
              <a:t>Thy children have sinned against him, and he has cast them away in their transgression. </a:t>
            </a:r>
            <a:r>
              <a:rPr lang="en-US" sz="2800" dirty="0"/>
              <a:t>(5.)”.</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51005672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sz="3200" dirty="0"/>
              <a:t>It is really best to leave the question of God’s roll in this unanswered, to the mystery of His council and providence.  What we should focus on instead is how in the end the Lord brings Job through his affliction and tries to make right his loss as a result of this terrible tribulation and temptation in his life.  As I learned at seminary, we have to let God be God and sometimes just be ok with that fact.   </a:t>
            </a:r>
          </a:p>
          <a:p>
            <a:pPr marL="0" indent="0">
              <a:buNone/>
            </a:pPr>
            <a:endParaRPr lang="en-US" dirty="0"/>
          </a:p>
        </p:txBody>
      </p:sp>
    </p:spTree>
    <p:extLst>
      <p:ext uri="{BB962C8B-B14F-4D97-AF65-F5344CB8AC3E}">
        <p14:creationId xmlns:p14="http://schemas.microsoft.com/office/powerpoint/2010/main" val="8092672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5867400"/>
          </a:xfrm>
        </p:spPr>
        <p:txBody>
          <a:bodyPr>
            <a:noAutofit/>
          </a:bodyPr>
          <a:lstStyle/>
          <a:p>
            <a:pPr marL="0" indent="0">
              <a:buNone/>
            </a:pPr>
            <a:r>
              <a:rPr lang="en-US" dirty="0"/>
              <a:t>It is because God can allow trials for His good purposes.  </a:t>
            </a:r>
          </a:p>
          <a:p>
            <a:pPr marL="0" indent="0">
              <a:buNone/>
            </a:pPr>
            <a:r>
              <a:rPr lang="en-US" dirty="0"/>
              <a:t>Luther puts it like this, “God can be found only in suffering and the cross, as has already been said.  Therefore the friends of the cross say that the cross is good and works are evil, for though the cross works are dethroned and the Old Adam, who is especially edified by works, is crucified.  It is impossible for a person not be puffed by his good works unless he has first been deflated and destroyed by suffering and evil until he know that he is worthless and that his works are not his, but God’s”-”On being a Theologian of the Cross” book-p. 82.  The author later writes, “If God has nothing to do with suffering, what is he involved with?  Whoever does not know God hidden in suffering, Luther asserts in his proof, does not know God at all.”-p. 85  We want to absolve God of blame, but sometimes the sufferings He allows are meant to move us to know and trust in Him more.  </a:t>
            </a:r>
          </a:p>
        </p:txBody>
      </p:sp>
    </p:spTree>
    <p:extLst>
      <p:ext uri="{BB962C8B-B14F-4D97-AF65-F5344CB8AC3E}">
        <p14:creationId xmlns:p14="http://schemas.microsoft.com/office/powerpoint/2010/main" val="71598739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buNone/>
            </a:pPr>
            <a:r>
              <a:rPr lang="en-US" sz="3200" dirty="0"/>
              <a:t>We call this the Theology of the Cross.  Put another way, </a:t>
            </a:r>
          </a:p>
          <a:p>
            <a:pPr marL="0" indent="0">
              <a:buNone/>
            </a:pPr>
            <a:r>
              <a:rPr lang="en-US" sz="3200" dirty="0"/>
              <a:t>“In the face of all this, the claim here is that it is only through suffering and the cross that sinners can see and come to know God.  So theologians of the cross must be able to speak honestly and forthrightly, to “say what a thing is.”  This suffering is from God and it is good.  That is the deepest reason why we call the Friday of the crucifixion good.”- “On being a Theologian of the Cross” book-p. 86. </a:t>
            </a:r>
          </a:p>
          <a:p>
            <a:pPr marL="0" indent="0">
              <a:buNone/>
            </a:pPr>
            <a:endParaRPr lang="en-US" dirty="0"/>
          </a:p>
        </p:txBody>
      </p:sp>
    </p:spTree>
    <p:extLst>
      <p:ext uri="{BB962C8B-B14F-4D97-AF65-F5344CB8AC3E}">
        <p14:creationId xmlns:p14="http://schemas.microsoft.com/office/powerpoint/2010/main" val="32723375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Autofit/>
          </a:bodyPr>
          <a:lstStyle/>
          <a:p>
            <a:pPr marL="0" indent="0">
              <a:buNone/>
            </a:pPr>
            <a:r>
              <a:rPr lang="en-US" sz="3200" dirty="0"/>
              <a:t>In the book, “The Spirituality of the Cross”, gives some reasons why God may allow suffering at the hands of Satan’s influence.  Found on pg. 65</a:t>
            </a:r>
          </a:p>
          <a:p>
            <a:pPr marL="457200" indent="-457200">
              <a:buAutoNum type="arabicPeriod"/>
            </a:pPr>
            <a:r>
              <a:rPr lang="en-US" sz="3200" dirty="0"/>
              <a:t>Trials, both great and small, are occasions for the exercise of faith.  He says, “In the darkness, when we cannot see, we can only listen for God’s voice, whereupon we can draw closer to the hidden God.”</a:t>
            </a:r>
          </a:p>
          <a:p>
            <a:pPr marL="457200" indent="-457200">
              <a:buAutoNum type="arabicPeriod"/>
            </a:pPr>
            <a:r>
              <a:rPr lang="en-US" sz="3200" dirty="0"/>
              <a:t>Trials can have a salutary spiritual effect in driving us to prayer.  </a:t>
            </a:r>
          </a:p>
        </p:txBody>
      </p:sp>
    </p:spTree>
    <p:extLst>
      <p:ext uri="{BB962C8B-B14F-4D97-AF65-F5344CB8AC3E}">
        <p14:creationId xmlns:p14="http://schemas.microsoft.com/office/powerpoint/2010/main" val="32910248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marL="0" indent="0">
              <a:buNone/>
            </a:pPr>
            <a:r>
              <a:rPr lang="en-US" sz="3200" dirty="0"/>
              <a:t>Where did all this calamity and disaster in Job’s life drive him?</a:t>
            </a:r>
          </a:p>
          <a:p>
            <a:r>
              <a:rPr lang="en-US" sz="3200" baseline="30000" dirty="0"/>
              <a:t>ESV </a:t>
            </a:r>
            <a:r>
              <a:rPr lang="en-US" sz="3200" b="1" dirty="0"/>
              <a:t>Job 1:20</a:t>
            </a:r>
            <a:r>
              <a:rPr lang="en-US" sz="3200" dirty="0"/>
              <a:t> Then Job arose and tore his robe and shaved his head and fell on the ground and worshipped.</a:t>
            </a:r>
          </a:p>
          <a:p>
            <a:pPr marL="0" indent="0">
              <a:buNone/>
            </a:pPr>
            <a:r>
              <a:rPr lang="en-US" sz="3200" dirty="0"/>
              <a:t>The word worship means, “to fall down deeply.”</a:t>
            </a:r>
          </a:p>
          <a:p>
            <a:pPr marL="0" indent="0">
              <a:buNone/>
            </a:pPr>
            <a:r>
              <a:rPr lang="en-US" sz="3200" dirty="0"/>
              <a:t>Read text note.  </a:t>
            </a:r>
          </a:p>
        </p:txBody>
      </p:sp>
    </p:spTree>
    <p:extLst>
      <p:ext uri="{BB962C8B-B14F-4D97-AF65-F5344CB8AC3E}">
        <p14:creationId xmlns:p14="http://schemas.microsoft.com/office/powerpoint/2010/main" val="3808244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7852</TotalTime>
  <Words>19336</Words>
  <Application>Microsoft Office PowerPoint</Application>
  <PresentationFormat>On-screen Show (4:3)</PresentationFormat>
  <Paragraphs>535</Paragraphs>
  <Slides>151</Slides>
  <Notes>1</Notes>
  <HiddenSlides>0</HiddenSlides>
  <MMClips>0</MMClips>
  <ScaleCrop>false</ScaleCrop>
  <HeadingPairs>
    <vt:vector size="4" baseType="variant">
      <vt:variant>
        <vt:lpstr>Theme</vt:lpstr>
      </vt:variant>
      <vt:variant>
        <vt:i4>1</vt:i4>
      </vt:variant>
      <vt:variant>
        <vt:lpstr>Slide Titles</vt:lpstr>
      </vt:variant>
      <vt:variant>
        <vt:i4>151</vt:i4>
      </vt:variant>
    </vt:vector>
  </HeadingPairs>
  <TitlesOfParts>
    <vt:vector size="152" baseType="lpstr">
      <vt:lpstr>Clarity</vt:lpstr>
      <vt:lpstr>God’s Word for the Trials of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account of Job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Word for the Trials of Life</dc:title>
  <dc:creator>Church</dc:creator>
  <cp:lastModifiedBy>Church</cp:lastModifiedBy>
  <cp:revision>200</cp:revision>
  <dcterms:created xsi:type="dcterms:W3CDTF">2020-12-31T21:17:47Z</dcterms:created>
  <dcterms:modified xsi:type="dcterms:W3CDTF">2021-05-29T17:27:31Z</dcterms:modified>
</cp:coreProperties>
</file>