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2" r:id="rId9"/>
    <p:sldId id="263" r:id="rId10"/>
    <p:sldId id="273" r:id="rId11"/>
    <p:sldId id="264" r:id="rId12"/>
    <p:sldId id="274" r:id="rId13"/>
    <p:sldId id="265" r:id="rId14"/>
    <p:sldId id="266" r:id="rId15"/>
    <p:sldId id="267" r:id="rId16"/>
    <p:sldId id="268" r:id="rId17"/>
    <p:sldId id="269" r:id="rId18"/>
    <p:sldId id="270" r:id="rId19"/>
    <p:sldId id="275" r:id="rId20"/>
    <p:sldId id="271"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5" r:id="rId36"/>
    <p:sldId id="290" r:id="rId37"/>
    <p:sldId id="291" r:id="rId38"/>
    <p:sldId id="292" r:id="rId39"/>
    <p:sldId id="293" r:id="rId40"/>
    <p:sldId id="296" r:id="rId41"/>
    <p:sldId id="294" r:id="rId42"/>
    <p:sldId id="298" r:id="rId43"/>
    <p:sldId id="297" r:id="rId44"/>
    <p:sldId id="299" r:id="rId45"/>
    <p:sldId id="301" r:id="rId46"/>
    <p:sldId id="302" r:id="rId47"/>
    <p:sldId id="300"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FBA9A0-EA61-4B3C-AAD3-2DE85CE7584E}">
          <p14:sldIdLst>
            <p14:sldId id="256"/>
            <p14:sldId id="257"/>
            <p14:sldId id="258"/>
            <p14:sldId id="272"/>
            <p14:sldId id="259"/>
            <p14:sldId id="260"/>
            <p14:sldId id="261"/>
            <p14:sldId id="262"/>
            <p14:sldId id="263"/>
            <p14:sldId id="273"/>
            <p14:sldId id="264"/>
            <p14:sldId id="274"/>
            <p14:sldId id="265"/>
            <p14:sldId id="266"/>
            <p14:sldId id="267"/>
            <p14:sldId id="268"/>
            <p14:sldId id="269"/>
            <p14:sldId id="270"/>
            <p14:sldId id="275"/>
            <p14:sldId id="271"/>
            <p14:sldId id="276"/>
          </p14:sldIdLst>
        </p14:section>
        <p14:section name="Untitled Section" id="{7D241304-ADA5-485C-B23E-E9D2A8782363}">
          <p14:sldIdLst>
            <p14:sldId id="277"/>
            <p14:sldId id="278"/>
            <p14:sldId id="279"/>
            <p14:sldId id="280"/>
            <p14:sldId id="281"/>
            <p14:sldId id="282"/>
            <p14:sldId id="283"/>
            <p14:sldId id="284"/>
            <p14:sldId id="285"/>
            <p14:sldId id="286"/>
            <p14:sldId id="287"/>
            <p14:sldId id="288"/>
          </p14:sldIdLst>
        </p14:section>
        <p14:section name="Untitled Section" id="{921472D5-289B-4B96-9A6E-5A7CA9E1A4ED}">
          <p14:sldIdLst>
            <p14:sldId id="289"/>
            <p14:sldId id="295"/>
            <p14:sldId id="290"/>
            <p14:sldId id="291"/>
            <p14:sldId id="292"/>
            <p14:sldId id="293"/>
            <p14:sldId id="296"/>
            <p14:sldId id="294"/>
            <p14:sldId id="298"/>
            <p14:sldId id="297"/>
            <p14:sldId id="299"/>
            <p14:sldId id="301"/>
            <p14:sldId id="302"/>
            <p14:sldId id="300"/>
            <p14:sldId id="303"/>
            <p14:sldId id="304"/>
            <p14:sldId id="305"/>
            <p14:sldId id="306"/>
            <p14:sldId id="307"/>
            <p14:sldId id="308"/>
            <p14:sldId id="309"/>
            <p14:sldId id="310"/>
            <p14:sldId id="311"/>
            <p14:sldId id="312"/>
            <p14:sldId id="313"/>
            <p14:sldId id="314"/>
            <p14:sldId id="315"/>
          </p14:sldIdLst>
        </p14:section>
        <p14:section name="Untitled Section" id="{55AB9A82-1239-44E2-95FB-C146D1289A31}">
          <p14:sldIdLst>
            <p14:sldId id="316"/>
            <p14:sldId id="317"/>
            <p14:sldId id="318"/>
            <p14:sldId id="319"/>
            <p14:sldId id="320"/>
            <p14:sldId id="321"/>
            <p14:sldId id="322"/>
            <p14:sldId id="323"/>
            <p14:sldId id="324"/>
            <p14:sldId id="32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45F81C-BA9F-491B-A5E3-6DFAEA8F9CC3}"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27398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5F81C-BA9F-491B-A5E3-6DFAEA8F9CC3}"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23136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5F81C-BA9F-491B-A5E3-6DFAEA8F9CC3}"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352097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5F81C-BA9F-491B-A5E3-6DFAEA8F9CC3}"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123521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5F81C-BA9F-491B-A5E3-6DFAEA8F9CC3}"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365648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45F81C-BA9F-491B-A5E3-6DFAEA8F9CC3}" type="datetimeFigureOut">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5737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45F81C-BA9F-491B-A5E3-6DFAEA8F9CC3}" type="datetimeFigureOut">
              <a:rPr lang="en-US" smtClean="0"/>
              <a:t>10/15/2022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261147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45F81C-BA9F-491B-A5E3-6DFAEA8F9CC3}" type="datetimeFigureOut">
              <a:rPr lang="en-US" smtClean="0"/>
              <a:t>10/15/2022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16749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5F81C-BA9F-491B-A5E3-6DFAEA8F9CC3}" type="datetimeFigureOut">
              <a:rPr lang="en-US" smtClean="0"/>
              <a:t>10/15/2022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128955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5F81C-BA9F-491B-A5E3-6DFAEA8F9CC3}" type="datetimeFigureOut">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378316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5F81C-BA9F-491B-A5E3-6DFAEA8F9CC3}" type="datetimeFigureOut">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1D6B8-1DC6-409F-A63D-973CA776422D}" type="slidenum">
              <a:rPr lang="en-US" smtClean="0"/>
              <a:t>‹#›</a:t>
            </a:fld>
            <a:endParaRPr lang="en-US"/>
          </a:p>
        </p:txBody>
      </p:sp>
    </p:spTree>
    <p:extLst>
      <p:ext uri="{BB962C8B-B14F-4D97-AF65-F5344CB8AC3E}">
        <p14:creationId xmlns:p14="http://schemas.microsoft.com/office/powerpoint/2010/main" val="104056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5F81C-BA9F-491B-A5E3-6DFAEA8F9CC3}" type="datetimeFigureOut">
              <a:rPr lang="en-US" smtClean="0"/>
              <a:t>10/15/2022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1D6B8-1DC6-409F-A63D-973CA776422D}" type="slidenum">
              <a:rPr lang="en-US" smtClean="0"/>
              <a:t>‹#›</a:t>
            </a:fld>
            <a:endParaRPr lang="en-US"/>
          </a:p>
        </p:txBody>
      </p:sp>
    </p:spTree>
    <p:extLst>
      <p:ext uri="{BB962C8B-B14F-4D97-AF65-F5344CB8AC3E}">
        <p14:creationId xmlns:p14="http://schemas.microsoft.com/office/powerpoint/2010/main" val="101454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myjewishlearning.com/article/midrash/" TargetMode="External"/><Relationship Id="rId2" Type="http://schemas.openxmlformats.org/officeDocument/2006/relationships/hyperlink" Target="https://www.myjewishlearning.com/article/talmud/"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a:t>
            </a:r>
            <a:r>
              <a:rPr lang="en-US" dirty="0" smtClean="0"/>
              <a:t>12-14</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3805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en-US" dirty="0" smtClean="0"/>
              <a:t>Look at Dragon book-p. 3-4.  It is why many Christian scientists believe all these legends exist because they were once real creatures (dinosaurs?).  We know they existed all over the world.  </a:t>
            </a:r>
          </a:p>
          <a:p>
            <a:pPr marL="0" indent="0">
              <a:buNone/>
            </a:pPr>
            <a:r>
              <a:rPr lang="en-US" dirty="0" smtClean="0"/>
              <a:t>References to dragons can be found many places in the Bible and Apocrypha.</a:t>
            </a:r>
          </a:p>
          <a:p>
            <a:pPr marL="0" indent="0">
              <a:buNone/>
            </a:pPr>
            <a:r>
              <a:rPr lang="en-US" dirty="0" smtClean="0"/>
              <a:t>King James references: Deut. 32:33, Nehemiah 2:13, Job 30:29, Psalm 44:19, 74:13, 91:13, 148:7, Is. 13:22, 14:29, 27:1, 30:6, 34:13, 35:7, 43:20, 51:9, Jeremiah 9:11, 10:22, 14:6, 49:33, 51:34, 37, Ezekiel 29:3, Micah 1:8, Malachi 1:3.</a:t>
            </a:r>
          </a:p>
          <a:p>
            <a:pPr marL="0" indent="0">
              <a:buNone/>
            </a:pPr>
            <a:r>
              <a:rPr lang="en-US" dirty="0" smtClean="0"/>
              <a:t>Read Dragon book p. </a:t>
            </a:r>
            <a:r>
              <a:rPr lang="en-US" smtClean="0"/>
              <a:t>13 &amp; 15.</a:t>
            </a:r>
            <a:endParaRPr lang="en-US" dirty="0"/>
          </a:p>
        </p:txBody>
      </p:sp>
    </p:spTree>
    <p:extLst>
      <p:ext uri="{BB962C8B-B14F-4D97-AF65-F5344CB8AC3E}">
        <p14:creationId xmlns:p14="http://schemas.microsoft.com/office/powerpoint/2010/main" val="111233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marL="0" indent="0">
              <a:buNone/>
            </a:pPr>
            <a:r>
              <a:rPr lang="en-US" dirty="0" smtClean="0"/>
              <a:t>Seven heads-related to the description of Christ-in Chapter 5:6. The ultimate deception.  </a:t>
            </a:r>
          </a:p>
          <a:p>
            <a:pPr marL="0" indent="0">
              <a:buNone/>
            </a:pPr>
            <a:r>
              <a:rPr lang="en-US" dirty="0" smtClean="0"/>
              <a:t>The dragon passes himself off as the one who has all the authority and power.  </a:t>
            </a:r>
          </a:p>
          <a:p>
            <a:pPr marL="0" indent="0">
              <a:buNone/>
            </a:pPr>
            <a:r>
              <a:rPr lang="en-US" dirty="0" smtClean="0"/>
              <a:t>“In the OT, the horn symbolized power on earth and the authority to exercise it (Deut. 33:17, Daniel 7:8, 24-25)….the dragon’s seven heads reflect his deceptive claim that he, and not the Christ, is the spirit who has all knowledge to supervise all earthly matters.”  Read Brighton p. 328.  Satan is attempting to pass himself off as divine.  This is a symbolic description of Satan.  </a:t>
            </a:r>
          </a:p>
          <a:p>
            <a:pPr marL="0" indent="0">
              <a:buNone/>
            </a:pPr>
            <a:r>
              <a:rPr lang="en-US" dirty="0" err="1" smtClean="0"/>
              <a:t>Lenski</a:t>
            </a:r>
            <a:r>
              <a:rPr lang="en-US" dirty="0" smtClean="0"/>
              <a:t>- “the number seven indicates the arrogant assumption of a relation to men which belongs to God alone.”  Heads are symbolic for royalty-p. 364.</a:t>
            </a:r>
          </a:p>
          <a:p>
            <a:pPr marL="0" indent="0">
              <a:buNone/>
            </a:pPr>
            <a:endParaRPr lang="en-US" dirty="0"/>
          </a:p>
        </p:txBody>
      </p:sp>
    </p:spTree>
    <p:extLst>
      <p:ext uri="{BB962C8B-B14F-4D97-AF65-F5344CB8AC3E}">
        <p14:creationId xmlns:p14="http://schemas.microsoft.com/office/powerpoint/2010/main" val="88524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a:t>Ten horns-sign of power.  In Daniel 7:23-24, the fourth beast has ten horns. The Roman government.  </a:t>
            </a:r>
            <a:r>
              <a:rPr lang="en-US" dirty="0" smtClean="0"/>
              <a:t>Brighton- “the 10 horns point to the boastful claim that the dragon has supreme earthly power” –p. 328.  </a:t>
            </a:r>
            <a:endParaRPr lang="en-US" dirty="0"/>
          </a:p>
          <a:p>
            <a:pPr marL="0" indent="0">
              <a:buNone/>
            </a:pPr>
            <a:r>
              <a:rPr lang="en-US" dirty="0"/>
              <a:t>Diadem-deceptive claim to possess all royalty and lordship.  Crown worn by rulers.  Remember the boast of Satan in Matthew 4:8-9.  Plus, father of all lies-John 8:44.  Only place that word occurs in the NT.  Defined as a “blue band trimmed with white, on the tiara.” BDAG.  Different than crown in 12:1</a:t>
            </a:r>
            <a:r>
              <a:rPr lang="en-US" dirty="0" smtClean="0"/>
              <a:t>.</a:t>
            </a:r>
          </a:p>
          <a:p>
            <a:pPr marL="0" indent="0">
              <a:buNone/>
            </a:pPr>
            <a:r>
              <a:rPr lang="en-US" dirty="0" smtClean="0"/>
              <a:t>Related to II Corinthians 11:14.</a:t>
            </a:r>
            <a:endParaRPr lang="en-US" dirty="0"/>
          </a:p>
          <a:p>
            <a:pPr marL="0" indent="0">
              <a:buNone/>
            </a:pPr>
            <a:r>
              <a:rPr lang="en-US" dirty="0"/>
              <a:t>Color red-representing war and bloodshed-like the red horse- </a:t>
            </a:r>
          </a:p>
          <a:p>
            <a:pPr marL="0" indent="0">
              <a:buNone/>
            </a:pPr>
            <a:endParaRPr lang="en-US" dirty="0"/>
          </a:p>
        </p:txBody>
      </p:sp>
    </p:spTree>
    <p:extLst>
      <p:ext uri="{BB962C8B-B14F-4D97-AF65-F5344CB8AC3E}">
        <p14:creationId xmlns:p14="http://schemas.microsoft.com/office/powerpoint/2010/main" val="714018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sz="4000" dirty="0" smtClean="0"/>
              <a:t>Jesus and the NT describe Satan as the ruler of the world or cosmos-John 12:31, 16:11, Ephes. 2:2, 2 Corinthians 4:4</a:t>
            </a:r>
          </a:p>
          <a:p>
            <a:pPr marL="0" indent="0">
              <a:buNone/>
            </a:pPr>
            <a:r>
              <a:rPr lang="en-US" sz="4000" dirty="0" smtClean="0"/>
              <a:t>John 12:31, 16:11-”the </a:t>
            </a:r>
            <a:r>
              <a:rPr lang="en-US" sz="4000" dirty="0" err="1" smtClean="0"/>
              <a:t>arxwn</a:t>
            </a:r>
            <a:r>
              <a:rPr lang="en-US" sz="4000" dirty="0" smtClean="0"/>
              <a:t> of this </a:t>
            </a:r>
            <a:r>
              <a:rPr lang="en-US" sz="4000" dirty="0" err="1" smtClean="0"/>
              <a:t>kosmos</a:t>
            </a:r>
            <a:r>
              <a:rPr lang="en-US" sz="4000" dirty="0" smtClean="0"/>
              <a:t>”</a:t>
            </a:r>
          </a:p>
          <a:p>
            <a:pPr marL="0" indent="0">
              <a:buNone/>
            </a:pPr>
            <a:r>
              <a:rPr lang="en-US" sz="4000" dirty="0" smtClean="0"/>
              <a:t>Ephes. 2:2- “the </a:t>
            </a:r>
            <a:r>
              <a:rPr lang="en-US" sz="4000" dirty="0" err="1" smtClean="0"/>
              <a:t>arxwn</a:t>
            </a:r>
            <a:r>
              <a:rPr lang="en-US" sz="4000" dirty="0" smtClean="0"/>
              <a:t> of the authority of the air”</a:t>
            </a:r>
          </a:p>
          <a:p>
            <a:pPr marL="0" indent="0">
              <a:buNone/>
            </a:pPr>
            <a:r>
              <a:rPr lang="en-US" sz="4000" dirty="0" smtClean="0"/>
              <a:t>He holds some sway and authority over the world.  </a:t>
            </a:r>
          </a:p>
          <a:p>
            <a:pPr marL="0" indent="0">
              <a:buNone/>
            </a:pPr>
            <a:endParaRPr lang="en-US" dirty="0"/>
          </a:p>
        </p:txBody>
      </p:sp>
    </p:spTree>
    <p:extLst>
      <p:ext uri="{BB962C8B-B14F-4D97-AF65-F5344CB8AC3E}">
        <p14:creationId xmlns:p14="http://schemas.microsoft.com/office/powerpoint/2010/main" val="554409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v.3-4-remember stars represented angels earlier in Rev. 1:20.  Read Brighton p. 329.  Daniel 8:9-14 could be background for this as well.  He got a third of the angels to join him in his rebellion against God and sent them to earth to work to destroy Christ. </a:t>
            </a:r>
          </a:p>
          <a:p>
            <a:pPr marL="0" indent="0">
              <a:buNone/>
            </a:pPr>
            <a:r>
              <a:rPr lang="en-US" dirty="0" smtClean="0"/>
              <a:t>Read Brighton about the myths of an ancient serpent devouring a woman’s child-pp. 329-330.  </a:t>
            </a:r>
          </a:p>
          <a:p>
            <a:pPr marL="0" indent="0">
              <a:buNone/>
            </a:pPr>
            <a:r>
              <a:rPr lang="en-US" dirty="0" smtClean="0"/>
              <a:t>Remember Satan tried to work through Herod to destroy Christ at the time of this birth.  The words, “the moment it was born” is a bit deceptive.  The verse really just means when the child was born Satan tried to destroy it</a:t>
            </a:r>
            <a:r>
              <a:rPr lang="en-US" dirty="0"/>
              <a:t> </a:t>
            </a:r>
            <a:r>
              <a:rPr lang="en-US" dirty="0" smtClean="0"/>
              <a:t>or consume.  Like the birds eating the seed in Jesus’ parable of the sower and the seed-Matt. 13:4, Mark 4:4.</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1146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buNone/>
            </a:pPr>
            <a:r>
              <a:rPr lang="en-US" dirty="0" smtClean="0"/>
              <a:t>v.5-give birth to a son, a male child-would be unnecessary to include this word for “Male child”, but emphasizes the maleness of the child so there is no doubt.  </a:t>
            </a:r>
          </a:p>
          <a:p>
            <a:pPr marL="0" indent="0">
              <a:buNone/>
            </a:pPr>
            <a:r>
              <a:rPr lang="en-US" dirty="0" smtClean="0"/>
              <a:t>“who is going to “shepherd” all the nations with an iron rod.  Hearkens back to Psalm 2:9-the anointed one.  Literally, the word typically used for shepherd, as in watch over, have authority over.  </a:t>
            </a:r>
          </a:p>
          <a:p>
            <a:pPr marL="0" indent="0">
              <a:buNone/>
            </a:pPr>
            <a:r>
              <a:rPr lang="en-US" dirty="0" smtClean="0"/>
              <a:t>The iron scepter-it signifies Christ as King and Shepherd and looks to Christ’s future reign in revealed glory and power, in which the nations of the earth will perish and there will be one King.  Looks back to the promise given to Mary in Luke 1:31-32.</a:t>
            </a:r>
          </a:p>
          <a:p>
            <a:pPr marL="0" indent="0">
              <a:buNone/>
            </a:pPr>
            <a:r>
              <a:rPr lang="en-US" dirty="0" smtClean="0"/>
              <a:t>Prophesied-Is. 9:6-7, 11:4, Ezekiel 37:24, Zech. 9:9ff, 14:9</a:t>
            </a:r>
          </a:p>
          <a:p>
            <a:pPr marL="0" indent="0">
              <a:buNone/>
            </a:pPr>
            <a:endParaRPr lang="en-US" dirty="0" smtClean="0"/>
          </a:p>
        </p:txBody>
      </p:sp>
    </p:spTree>
    <p:extLst>
      <p:ext uri="{BB962C8B-B14F-4D97-AF65-F5344CB8AC3E}">
        <p14:creationId xmlns:p14="http://schemas.microsoft.com/office/powerpoint/2010/main" val="537593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Iron scepter-The Greek word has a wide range of meanings from a King’s scepter, to a shepherd’s staff, to a measuring rod-Chapter 11:1.  The Hebrew word has the same range of meanings as found in Psalm 2:9.  In this case, it probably has a potential double meaning.  For His people, it will be a shepherding hook.  For Christ’s enemies or </a:t>
            </a:r>
            <a:r>
              <a:rPr lang="en-US" dirty="0" err="1" smtClean="0"/>
              <a:t>rejectors</a:t>
            </a:r>
            <a:r>
              <a:rPr lang="en-US" dirty="0" smtClean="0"/>
              <a:t>, a rod of punishment exercised in the end that He employs as king for judgment.  Same word found in Revelation 2:27.</a:t>
            </a:r>
          </a:p>
          <a:p>
            <a:pPr marL="0" indent="0">
              <a:buNone/>
            </a:pPr>
            <a:r>
              <a:rPr lang="en-US" dirty="0" smtClean="0"/>
              <a:t>We see this in Revelation 19:15. </a:t>
            </a:r>
          </a:p>
          <a:p>
            <a:pPr marL="0" indent="0">
              <a:buNone/>
            </a:pPr>
            <a:endParaRPr lang="en-US" dirty="0"/>
          </a:p>
        </p:txBody>
      </p:sp>
    </p:spTree>
    <p:extLst>
      <p:ext uri="{BB962C8B-B14F-4D97-AF65-F5344CB8AC3E}">
        <p14:creationId xmlns:p14="http://schemas.microsoft.com/office/powerpoint/2010/main" val="414252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Snatched up to God-Christ’s ministry, death, and resurrection are all kind of wrapped up in this phrase.  Simply a reference to Christ having to leave earth at his ascension, thus leaving the woman behind without physical presence with her.  Same word as found in II Corinth. 12:2 and I Thessalonians 4.  The rapture idea. </a:t>
            </a:r>
          </a:p>
          <a:p>
            <a:pPr marL="0" indent="0">
              <a:buNone/>
            </a:pPr>
            <a:r>
              <a:rPr lang="en-US" sz="3600" dirty="0" smtClean="0"/>
              <a:t>Jesus was snatched up to sit on his throne, such as depicted in Revelation 5.  </a:t>
            </a:r>
            <a:endParaRPr lang="en-US" sz="3600" dirty="0"/>
          </a:p>
        </p:txBody>
      </p:sp>
    </p:spTree>
    <p:extLst>
      <p:ext uri="{BB962C8B-B14F-4D97-AF65-F5344CB8AC3E}">
        <p14:creationId xmlns:p14="http://schemas.microsoft.com/office/powerpoint/2010/main" val="198802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pPr marL="0" indent="0">
              <a:buNone/>
            </a:pPr>
            <a:r>
              <a:rPr lang="en-US" dirty="0" smtClean="0"/>
              <a:t>Read text note on v. 6-Wilderness hearkens back to Israel’s days in the wilderness after the Exodus.  The church is now the new Israel.  The church experiences her own Exodus.-I Peter 1:1, </a:t>
            </a:r>
          </a:p>
          <a:p>
            <a:pPr marL="0" indent="0">
              <a:buNone/>
            </a:pPr>
            <a:r>
              <a:rPr lang="en-US" dirty="0" smtClean="0"/>
              <a:t>And God provides for her in the same way.  Manna from heaven=the Lord’s Supper.  Water from the Rock=Christ and baptism.  The church is now in exile here on earth.  </a:t>
            </a:r>
          </a:p>
          <a:p>
            <a:pPr marL="0" indent="0">
              <a:buNone/>
            </a:pPr>
            <a:r>
              <a:rPr lang="en-US" dirty="0" smtClean="0"/>
              <a:t>Could be a connection with the church scattering under persecution-Acts 8:1-3.</a:t>
            </a:r>
          </a:p>
          <a:p>
            <a:pPr marL="0" indent="0">
              <a:buNone/>
            </a:pPr>
            <a:r>
              <a:rPr lang="en-US" dirty="0" smtClean="0"/>
              <a:t>A place prepared by God-Could connect with Mary and Joseph’s fleeing to Egypt after Jesus’ birth.  God provided a place for them to be protected.  In the same way, the Lord will provide ways for his church to be protected and sustained through the days of its exile on earth, surrounded by the work of Satan and his demons on the earth.  It could relate to 11:5-6 or Mark 13:20. </a:t>
            </a:r>
          </a:p>
        </p:txBody>
      </p:sp>
    </p:spTree>
    <p:extLst>
      <p:ext uri="{BB962C8B-B14F-4D97-AF65-F5344CB8AC3E}">
        <p14:creationId xmlns:p14="http://schemas.microsoft.com/office/powerpoint/2010/main" val="2993364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Brighton- “So now the new Israel, the church of Christ, enters her wilderness experience after having seen and been the recipient of the great salvation worked by the Lamb of God. As the Israelites of old were cared for by God in the barren desert with manna and food and water and safety, so now the church would be nourished and defended by God in her harsh and dangerous environment.”-p. 332.</a:t>
            </a:r>
            <a:endParaRPr lang="en-US" sz="3600" dirty="0"/>
          </a:p>
        </p:txBody>
      </p:sp>
    </p:spTree>
    <p:extLst>
      <p:ext uri="{BB962C8B-B14F-4D97-AF65-F5344CB8AC3E}">
        <p14:creationId xmlns:p14="http://schemas.microsoft.com/office/powerpoint/2010/main" val="331066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Autofit/>
          </a:bodyPr>
          <a:lstStyle/>
          <a:p>
            <a:pPr marL="0" indent="0">
              <a:buNone/>
            </a:pPr>
            <a:r>
              <a:rPr lang="en-US" sz="2800" dirty="0" smtClean="0"/>
              <a:t>Chapters 12-14-a pause between the second and the third sevenfold visions of events taking place on earth.  </a:t>
            </a:r>
          </a:p>
          <a:p>
            <a:pPr marL="0" indent="0">
              <a:buNone/>
            </a:pPr>
            <a:r>
              <a:rPr lang="en-US" sz="2800" dirty="0" smtClean="0"/>
              <a:t>Whenever the word “sign” shows up in Revelation, it suggests and points to something of importance.  In this respect, it is a great sign.  The word “sign” shows up in Revelation seven times.  Read paragraph Brighton p. 318.  </a:t>
            </a:r>
          </a:p>
          <a:p>
            <a:pPr marL="0" indent="0">
              <a:buNone/>
            </a:pPr>
            <a:r>
              <a:rPr lang="en-US" sz="2800" dirty="0" smtClean="0"/>
              <a:t>Used in John’s gospel as reference to Jesus’ miracles.  In the OT, a sign was a visible sign that confirmed a promise of God or indicates his presence with His people.  It is a way of alerting the reader that they are going to be given a vision of great importance.  </a:t>
            </a:r>
          </a:p>
          <a:p>
            <a:pPr marL="0" indent="0">
              <a:buNone/>
            </a:pPr>
            <a:r>
              <a:rPr lang="en-US" sz="2800" dirty="0" smtClean="0"/>
              <a:t>Same word found in Luke 2:12 with regard to the sign of Jesus. </a:t>
            </a:r>
            <a:endParaRPr lang="en-US" sz="2800" dirty="0"/>
          </a:p>
        </p:txBody>
      </p:sp>
    </p:spTree>
    <p:extLst>
      <p:ext uri="{BB962C8B-B14F-4D97-AF65-F5344CB8AC3E}">
        <p14:creationId xmlns:p14="http://schemas.microsoft.com/office/powerpoint/2010/main" val="1465323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3600" dirty="0" smtClean="0"/>
              <a:t>1,260 days-same number found in 11:3. Some connect this number with the amount of time Mary and Joseph were in Egypt.  Now whether or not this is true, this number does symbolize the length of time that the church will be in exile here on earth.  </a:t>
            </a:r>
          </a:p>
          <a:p>
            <a:pPr marL="0" indent="0">
              <a:buNone/>
            </a:pPr>
            <a:r>
              <a:rPr lang="en-US" sz="3600" dirty="0" smtClean="0"/>
              <a:t>Peter in I Peter refers to us as exiles on the earth as the church- I Peter 1:1, 2:9-12.</a:t>
            </a:r>
          </a:p>
          <a:p>
            <a:pPr marL="0" indent="0">
              <a:buNone/>
            </a:pPr>
            <a:endParaRPr lang="en-US" dirty="0"/>
          </a:p>
        </p:txBody>
      </p:sp>
    </p:spTree>
    <p:extLst>
      <p:ext uri="{BB962C8B-B14F-4D97-AF65-F5344CB8AC3E}">
        <p14:creationId xmlns:p14="http://schemas.microsoft.com/office/powerpoint/2010/main" val="57981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This number is depicted in many ways through Revelation. </a:t>
            </a:r>
          </a:p>
          <a:p>
            <a:pPr marL="0" indent="0">
              <a:buNone/>
            </a:pPr>
            <a:r>
              <a:rPr lang="en-US" dirty="0" smtClean="0"/>
              <a:t>1,260 days-Rev. 11:3, 12:6</a:t>
            </a:r>
          </a:p>
          <a:p>
            <a:pPr marL="0" indent="0">
              <a:buNone/>
            </a:pPr>
            <a:r>
              <a:rPr lang="en-US" dirty="0" smtClean="0"/>
              <a:t>42 months-Rev. 11:2, 13:5</a:t>
            </a:r>
          </a:p>
          <a:p>
            <a:pPr marL="0" indent="0">
              <a:buNone/>
            </a:pPr>
            <a:r>
              <a:rPr lang="en-US" dirty="0" smtClean="0"/>
              <a:t>3 ½-11:9, 11.</a:t>
            </a:r>
          </a:p>
          <a:p>
            <a:pPr marL="0" indent="0">
              <a:buNone/>
            </a:pPr>
            <a:r>
              <a:rPr lang="en-US" dirty="0" smtClean="0"/>
              <a:t>Time, times, and half a time-12:14-Clearly connects back with Daniel 7:15-28, 12:7.</a:t>
            </a:r>
          </a:p>
          <a:p>
            <a:pPr marL="0" indent="0">
              <a:buNone/>
            </a:pPr>
            <a:r>
              <a:rPr lang="en-US" dirty="0" smtClean="0"/>
              <a:t>It seems clear that John’s language in Revelation and his vision was meant to connect to Daniel as Revelation is the fulfillment of </a:t>
            </a:r>
            <a:r>
              <a:rPr lang="en-US" smtClean="0"/>
              <a:t>that prophecy.  </a:t>
            </a:r>
            <a:endParaRPr lang="en-US" dirty="0"/>
          </a:p>
        </p:txBody>
      </p:sp>
    </p:spTree>
    <p:extLst>
      <p:ext uri="{BB962C8B-B14F-4D97-AF65-F5344CB8AC3E}">
        <p14:creationId xmlns:p14="http://schemas.microsoft.com/office/powerpoint/2010/main" val="4149950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“Now war came to be in heaven”</a:t>
            </a:r>
          </a:p>
          <a:p>
            <a:pPr marL="0" indent="0">
              <a:buNone/>
            </a:pPr>
            <a:r>
              <a:rPr lang="en-US" dirty="0" smtClean="0"/>
              <a:t>We might ask the question what?</a:t>
            </a:r>
          </a:p>
          <a:p>
            <a:pPr marL="0" indent="0">
              <a:buNone/>
            </a:pPr>
            <a:r>
              <a:rPr lang="en-US" dirty="0" smtClean="0"/>
              <a:t>Brighton’s understanding-Read paragraph p. 333.</a:t>
            </a:r>
          </a:p>
          <a:p>
            <a:pPr marL="0" indent="0">
              <a:buNone/>
            </a:pPr>
            <a:r>
              <a:rPr lang="en-US" dirty="0" smtClean="0"/>
              <a:t>Satan, it seems, still had the ability to accuse before God’s presence in the Old Testament.  </a:t>
            </a:r>
          </a:p>
          <a:p>
            <a:pPr marL="0" indent="0">
              <a:buNone/>
            </a:pPr>
            <a:r>
              <a:rPr lang="en-US" dirty="0" smtClean="0"/>
              <a:t>Examples:  Job 1:6, 2:1, Zech. 3:1-7.  </a:t>
            </a:r>
          </a:p>
          <a:p>
            <a:pPr marL="0" indent="0">
              <a:buNone/>
            </a:pPr>
            <a:r>
              <a:rPr lang="en-US" dirty="0" smtClean="0"/>
              <a:t>However, now in his defeat through Christ’s death, his accusatory power holds no weight.  He is not permitted to accuse before God anymore.  He is cast out.  Once again, this is a great mystery.  </a:t>
            </a:r>
            <a:endParaRPr lang="en-US" dirty="0"/>
          </a:p>
        </p:txBody>
      </p:sp>
    </p:spTree>
    <p:extLst>
      <p:ext uri="{BB962C8B-B14F-4D97-AF65-F5344CB8AC3E}">
        <p14:creationId xmlns:p14="http://schemas.microsoft.com/office/powerpoint/2010/main" val="423004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smtClean="0"/>
              <a:t>Brighton quotes another Biblical commentator by the name of </a:t>
            </a:r>
            <a:r>
              <a:rPr lang="en-US" dirty="0" err="1" smtClean="0"/>
              <a:t>Mounce</a:t>
            </a:r>
            <a:r>
              <a:rPr lang="en-US" dirty="0" smtClean="0"/>
              <a:t> who put it like this, “this warfare in heaven was an all-out attempt on the part of Satan to regain his position in the presence of God.”-p. 333. Read Brighton-last paragraph.  Also p. 336.</a:t>
            </a:r>
          </a:p>
          <a:p>
            <a:pPr marL="0" indent="0">
              <a:buNone/>
            </a:pPr>
            <a:r>
              <a:rPr lang="en-US" dirty="0" err="1" smtClean="0"/>
              <a:t>Lenski</a:t>
            </a:r>
            <a:r>
              <a:rPr lang="en-US" dirty="0" smtClean="0"/>
              <a:t> interprets it the same way, he says, “The three statements that Satan ‘was thrown’ in the battle are made clear by the statement in the song, ‘there was thrown the accuser of our brethren, the one accusing them before our God by day and by night (12:10)….By his utter defeat, he lost this power of accusing ‘our brethren before God.’  Gone is ‘their place in the heaven’ to bring accusation against the brethren before God.”-p. 372.</a:t>
            </a:r>
          </a:p>
          <a:p>
            <a:pPr marL="0" indent="0">
              <a:buNone/>
            </a:pPr>
            <a:r>
              <a:rPr lang="en-US" dirty="0"/>
              <a:t>A commentator named Mueller has a little different take.  Read p. 126-127.</a:t>
            </a:r>
          </a:p>
          <a:p>
            <a:pPr marL="0" indent="0">
              <a:buNone/>
            </a:pPr>
            <a:endParaRPr lang="en-US" dirty="0"/>
          </a:p>
        </p:txBody>
      </p:sp>
    </p:spTree>
    <p:extLst>
      <p:ext uri="{BB962C8B-B14F-4D97-AF65-F5344CB8AC3E}">
        <p14:creationId xmlns:p14="http://schemas.microsoft.com/office/powerpoint/2010/main" val="3545827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sz="3600" dirty="0" smtClean="0"/>
              <a:t>Any way you look at it, the main thing is Satan is defeated (v. 8) </a:t>
            </a:r>
          </a:p>
          <a:p>
            <a:pPr marL="0" indent="0">
              <a:buNone/>
            </a:pPr>
            <a:r>
              <a:rPr lang="en-US" sz="3600" dirty="0" smtClean="0"/>
              <a:t>Michael-</a:t>
            </a:r>
            <a:r>
              <a:rPr lang="en-US" sz="3600" dirty="0"/>
              <a:t>Read Brighton p.320-321-found in </a:t>
            </a:r>
            <a:r>
              <a:rPr lang="en-US" sz="3600" dirty="0" smtClean="0"/>
              <a:t>Daniel 10:13, 21, 12:1.  He is called the archangel in Jude 9.   </a:t>
            </a:r>
            <a:r>
              <a:rPr lang="en-US" sz="3600" dirty="0"/>
              <a:t>Tradition of 7 archangel’s. Michael being one of them.  </a:t>
            </a:r>
          </a:p>
          <a:p>
            <a:pPr marL="0" indent="0">
              <a:buNone/>
            </a:pPr>
            <a:r>
              <a:rPr lang="en-US" sz="3600" dirty="0" smtClean="0"/>
              <a:t>It is why we believe of course that demons are fallen angels.  Those who joined Satan in his rebellion against God.  </a:t>
            </a:r>
            <a:endParaRPr lang="en-US" sz="3600" dirty="0"/>
          </a:p>
          <a:p>
            <a:pPr marL="0" indent="0">
              <a:buNone/>
            </a:pPr>
            <a:endParaRPr lang="en-US" dirty="0"/>
          </a:p>
        </p:txBody>
      </p:sp>
    </p:spTree>
    <p:extLst>
      <p:ext uri="{BB962C8B-B14F-4D97-AF65-F5344CB8AC3E}">
        <p14:creationId xmlns:p14="http://schemas.microsoft.com/office/powerpoint/2010/main" val="1280938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 v. 8-He was defeated, literally, “He was not strong enough.”</a:t>
            </a:r>
          </a:p>
          <a:p>
            <a:pPr marL="0" indent="0">
              <a:buNone/>
            </a:pPr>
            <a:r>
              <a:rPr lang="en-US" dirty="0" smtClean="0"/>
              <a:t>“Nor a place was found for him still in the heaven.”  </a:t>
            </a:r>
          </a:p>
          <a:p>
            <a:pPr marL="0" indent="0">
              <a:buNone/>
            </a:pPr>
            <a:r>
              <a:rPr lang="en-US" dirty="0" smtClean="0"/>
              <a:t>v. 9- “the great dragon was thrown down”-Like Luke 10:18.  It is why some speculate Jesus’ victory started with his ministry and power over demons.  This was already the throwing down of Satan.  The casting out of him and his hold over earth.  It would connect with John 12:31.</a:t>
            </a:r>
            <a:endParaRPr lang="en-US" dirty="0"/>
          </a:p>
        </p:txBody>
      </p:sp>
    </p:spTree>
    <p:extLst>
      <p:ext uri="{BB962C8B-B14F-4D97-AF65-F5344CB8AC3E}">
        <p14:creationId xmlns:p14="http://schemas.microsoft.com/office/powerpoint/2010/main" val="3664887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4000" dirty="0"/>
              <a:t>Satan-Hebrew word for “Adversary or enemy”  or “accuser”</a:t>
            </a:r>
          </a:p>
          <a:p>
            <a:pPr marL="0" indent="0">
              <a:buNone/>
            </a:pPr>
            <a:r>
              <a:rPr lang="en-US" sz="4000" dirty="0"/>
              <a:t>Devil-Greek word for “deceiver” “slanderer or false accuser”  </a:t>
            </a:r>
            <a:r>
              <a:rPr lang="en-US" sz="4000" dirty="0" err="1" smtClean="0"/>
              <a:t>diabolos</a:t>
            </a:r>
            <a:endParaRPr lang="en-US" sz="4000" dirty="0" smtClean="0"/>
          </a:p>
          <a:p>
            <a:pPr marL="0" indent="0">
              <a:buNone/>
            </a:pPr>
            <a:r>
              <a:rPr lang="en-US" sz="4000" dirty="0" smtClean="0"/>
              <a:t>The mention of the ancient serpent connects him back with Genesis 3.  Also Isaiah 27:1.  </a:t>
            </a:r>
          </a:p>
          <a:p>
            <a:pPr marL="0" indent="0">
              <a:buNone/>
            </a:pPr>
            <a:r>
              <a:rPr lang="en-US" sz="4000" dirty="0" smtClean="0"/>
              <a:t>Satan is also referenced this way in 20:2.  </a:t>
            </a:r>
            <a:endParaRPr lang="en-US" sz="4000" dirty="0"/>
          </a:p>
          <a:p>
            <a:pPr marL="0" indent="0">
              <a:buNone/>
            </a:pPr>
            <a:endParaRPr lang="en-US" dirty="0"/>
          </a:p>
        </p:txBody>
      </p:sp>
    </p:spTree>
    <p:extLst>
      <p:ext uri="{BB962C8B-B14F-4D97-AF65-F5344CB8AC3E}">
        <p14:creationId xmlns:p14="http://schemas.microsoft.com/office/powerpoint/2010/main" val="3316488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buNone/>
            </a:pPr>
            <a:r>
              <a:rPr lang="en-US" dirty="0" smtClean="0"/>
              <a:t>“the deceiver or misleader” of all the inhabited world.</a:t>
            </a:r>
          </a:p>
          <a:p>
            <a:pPr marL="0" indent="0">
              <a:buNone/>
            </a:pPr>
            <a:r>
              <a:rPr lang="en-US" dirty="0"/>
              <a:t>v. 10-Who is this great voice?  The 24 elders and the saints-because it says the accuser of “our brothers.”  </a:t>
            </a:r>
            <a:r>
              <a:rPr lang="en-US" dirty="0" smtClean="0"/>
              <a:t>Christ </a:t>
            </a:r>
            <a:r>
              <a:rPr lang="en-US" dirty="0"/>
              <a:t>now assumes his place as king-no room for an accuser. </a:t>
            </a:r>
          </a:p>
          <a:p>
            <a:pPr marL="0" indent="0">
              <a:buNone/>
            </a:pPr>
            <a:r>
              <a:rPr lang="en-US" dirty="0" smtClean="0"/>
              <a:t>v.11-similar </a:t>
            </a:r>
            <a:r>
              <a:rPr lang="en-US" dirty="0"/>
              <a:t>language found in 11:15.  </a:t>
            </a:r>
          </a:p>
          <a:p>
            <a:pPr marL="0" indent="0">
              <a:buNone/>
            </a:pPr>
            <a:r>
              <a:rPr lang="en-US" dirty="0" smtClean="0"/>
              <a:t>“</a:t>
            </a:r>
            <a:r>
              <a:rPr lang="en-US" dirty="0"/>
              <a:t>The blood of the Lamb”-was the actual cause of their acquittal, and the “word of their witness (</a:t>
            </a:r>
            <a:r>
              <a:rPr lang="en-US" dirty="0" err="1"/>
              <a:t>martus</a:t>
            </a:r>
            <a:r>
              <a:rPr lang="en-US" dirty="0"/>
              <a:t>) was the result that testified to their victory in Christ</a:t>
            </a:r>
            <a:r>
              <a:rPr lang="en-US" dirty="0" smtClean="0"/>
              <a:t>.”  </a:t>
            </a:r>
            <a:endParaRPr lang="en-US" dirty="0"/>
          </a:p>
          <a:p>
            <a:pPr marL="0" indent="0">
              <a:buNone/>
            </a:pPr>
            <a:r>
              <a:rPr lang="en-US" dirty="0" smtClean="0"/>
              <a:t>Willing </a:t>
            </a:r>
            <a:r>
              <a:rPr lang="en-US" dirty="0"/>
              <a:t>to die for such a belief-weren’t willing to </a:t>
            </a:r>
            <a:r>
              <a:rPr lang="en-US" dirty="0" smtClean="0"/>
              <a:t>believe </a:t>
            </a:r>
            <a:r>
              <a:rPr lang="en-US" dirty="0"/>
              <a:t>the lies around them by the deceiver.</a:t>
            </a:r>
          </a:p>
          <a:p>
            <a:pPr marL="0" indent="0">
              <a:buNone/>
            </a:pPr>
            <a:endParaRPr lang="en-US" dirty="0"/>
          </a:p>
        </p:txBody>
      </p:sp>
    </p:spTree>
    <p:extLst>
      <p:ext uri="{BB962C8B-B14F-4D97-AF65-F5344CB8AC3E}">
        <p14:creationId xmlns:p14="http://schemas.microsoft.com/office/powerpoint/2010/main" val="2982219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v.12-Heaven and its residents is told to rejoice because their warfare is over.  </a:t>
            </a:r>
          </a:p>
          <a:p>
            <a:pPr marL="0" indent="0">
              <a:buNone/>
            </a:pPr>
            <a:r>
              <a:rPr lang="en-US" sz="3600" dirty="0" smtClean="0"/>
              <a:t>Those who tabernacle or tent </a:t>
            </a:r>
            <a:r>
              <a:rPr lang="en-US" sz="3600" dirty="0"/>
              <a:t>in heaven-  </a:t>
            </a:r>
            <a:endParaRPr lang="en-US" sz="3600" dirty="0" smtClean="0"/>
          </a:p>
          <a:p>
            <a:pPr marL="0" indent="0">
              <a:buNone/>
            </a:pPr>
            <a:r>
              <a:rPr lang="en-US" sz="3600" dirty="0" smtClean="0"/>
              <a:t>Woe-You don’t want to hear the word woe.  </a:t>
            </a:r>
            <a:endParaRPr lang="en-US" sz="3600" dirty="0"/>
          </a:p>
          <a:p>
            <a:pPr marL="0" indent="0">
              <a:buNone/>
            </a:pPr>
            <a:r>
              <a:rPr lang="en-US" sz="3600" dirty="0" smtClean="0"/>
              <a:t>Having great wrath or fury-Satan is beside himself in anger, bent on spiritual warfare against the saints.  </a:t>
            </a:r>
          </a:p>
          <a:p>
            <a:pPr marL="0" indent="0">
              <a:buNone/>
            </a:pPr>
            <a:r>
              <a:rPr lang="en-US" sz="3600" dirty="0" smtClean="0"/>
              <a:t>Satan is aware that his time is short.  </a:t>
            </a:r>
            <a:endParaRPr lang="en-US" sz="3600" dirty="0"/>
          </a:p>
        </p:txBody>
      </p:sp>
    </p:spTree>
    <p:extLst>
      <p:ext uri="{BB962C8B-B14F-4D97-AF65-F5344CB8AC3E}">
        <p14:creationId xmlns:p14="http://schemas.microsoft.com/office/powerpoint/2010/main" val="1508379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v. 13-When the dragon saw-became aware that he no longer could accuse God’s saints as before, he now has to choose a new attack strategy.  </a:t>
            </a:r>
          </a:p>
          <a:p>
            <a:pPr marL="0" indent="0">
              <a:buNone/>
            </a:pPr>
            <a:r>
              <a:rPr lang="en-US" dirty="0" smtClean="0"/>
              <a:t>Brighton- “No longer able to express his hatred and cunning craft in lies before God concerning God’s saints, he takes out his fury on the human race and life on earth.”-p. 338.</a:t>
            </a:r>
          </a:p>
          <a:p>
            <a:pPr marL="0" indent="0">
              <a:buNone/>
            </a:pPr>
            <a:r>
              <a:rPr lang="en-US" dirty="0" smtClean="0"/>
              <a:t>He is now working with doubled zeal, goaded by his defeat and his knowledge of his limited time to work against God and his work.  </a:t>
            </a:r>
            <a:endParaRPr lang="en-US" dirty="0"/>
          </a:p>
        </p:txBody>
      </p:sp>
    </p:spTree>
    <p:extLst>
      <p:ext uri="{BB962C8B-B14F-4D97-AF65-F5344CB8AC3E}">
        <p14:creationId xmlns:p14="http://schemas.microsoft.com/office/powerpoint/2010/main" val="230157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en-US" dirty="0" smtClean="0"/>
              <a:t>Woman-Represents the church we believe-Read text note on Brighton p. 318.  II Corinthians 11:2 and Ephesians 5.  </a:t>
            </a:r>
          </a:p>
          <a:p>
            <a:pPr marL="0" indent="0">
              <a:buNone/>
            </a:pPr>
            <a:r>
              <a:rPr lang="en-US" dirty="0" smtClean="0"/>
              <a:t>Who was and continues to be clothed as or with the sun.  Like the brilliance of Christ-Ephesians 5:27, Rev. 1:16, 10:1.  Only Christ and the angel representing him in Chapter 10 actually shine like the sun.  Representing the holiness and glory we are already clothed with in Christ anticipating our heavenly glory.  In this case, the woman has been clothed in this glory and honor.  Matt. 17:2</a:t>
            </a:r>
          </a:p>
          <a:p>
            <a:pPr marL="0" indent="0">
              <a:buNone/>
            </a:pPr>
            <a:r>
              <a:rPr lang="en-US" dirty="0" smtClean="0"/>
              <a:t>The idea of us being clothed with Christ can be found many places in the NT-Gal. 4:27, Romans 13:12-14.</a:t>
            </a:r>
          </a:p>
          <a:p>
            <a:pPr marL="0" indent="0">
              <a:buNone/>
            </a:pPr>
            <a:r>
              <a:rPr lang="en-US" dirty="0" smtClean="0"/>
              <a:t>Clothed with Christ already in baptism.  </a:t>
            </a:r>
          </a:p>
          <a:p>
            <a:pPr marL="0" indent="0">
              <a:buNone/>
            </a:pPr>
            <a:r>
              <a:rPr lang="en-US" dirty="0" smtClean="0"/>
              <a:t>Could be connections with Malachi 4:2, Isaiah 60:1,19, Luke 1:78.</a:t>
            </a:r>
          </a:p>
          <a:p>
            <a:pPr marL="0" indent="0">
              <a:buNone/>
            </a:pPr>
            <a:r>
              <a:rPr lang="en-US" dirty="0" smtClean="0"/>
              <a:t>Under one’s feet represents dominion and power.  The moon here represents the dominion and authority the woman exercises as she carries out her mission given by God. </a:t>
            </a:r>
            <a:endParaRPr lang="en-US" dirty="0"/>
          </a:p>
        </p:txBody>
      </p:sp>
    </p:spTree>
    <p:extLst>
      <p:ext uri="{BB962C8B-B14F-4D97-AF65-F5344CB8AC3E}">
        <p14:creationId xmlns:p14="http://schemas.microsoft.com/office/powerpoint/2010/main" val="1979601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He renews his attack against the woman-the church.  Read text note. </a:t>
            </a:r>
          </a:p>
          <a:p>
            <a:pPr marL="0" indent="0">
              <a:buNone/>
            </a:pPr>
            <a:r>
              <a:rPr lang="en-US" sz="3600" dirty="0"/>
              <a:t>Wings of an eagle-hearkens back to the Exodus once again-Ex. 19:4 and Isaiah 40:31, and Psalm 91:4.  We are on a desert pilgrimage on earth. </a:t>
            </a:r>
            <a:r>
              <a:rPr lang="en-US" sz="3600" dirty="0" smtClean="0"/>
              <a:t>Connects back with 2:6.  </a:t>
            </a:r>
          </a:p>
          <a:p>
            <a:pPr marL="0" indent="0">
              <a:buNone/>
            </a:pPr>
            <a:r>
              <a:rPr lang="en-US" sz="3600" dirty="0" smtClean="0"/>
              <a:t>It reveals the times, times, and half a time is equal to the 1,260 days.  </a:t>
            </a:r>
            <a:endParaRPr lang="en-US" sz="3600" dirty="0"/>
          </a:p>
        </p:txBody>
      </p:sp>
    </p:spTree>
    <p:extLst>
      <p:ext uri="{BB962C8B-B14F-4D97-AF65-F5344CB8AC3E}">
        <p14:creationId xmlns:p14="http://schemas.microsoft.com/office/powerpoint/2010/main" val="3933522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What does the imagery of v. 15-16 mean?</a:t>
            </a:r>
          </a:p>
          <a:p>
            <a:pPr marL="0" indent="0">
              <a:buNone/>
            </a:pPr>
            <a:r>
              <a:rPr lang="en-US" dirty="0" smtClean="0"/>
              <a:t>Read Brighton p. 340.  </a:t>
            </a:r>
          </a:p>
          <a:p>
            <a:pPr marL="0" indent="0">
              <a:buNone/>
            </a:pPr>
            <a:r>
              <a:rPr lang="en-US" dirty="0" smtClean="0"/>
              <a:t>It might recall the events of </a:t>
            </a:r>
            <a:r>
              <a:rPr lang="en-US" dirty="0" err="1" smtClean="0"/>
              <a:t>Korah’s</a:t>
            </a:r>
            <a:r>
              <a:rPr lang="en-US" dirty="0" smtClean="0"/>
              <a:t> rebellion and God’s protection over Moses in Numbers 16.  </a:t>
            </a:r>
          </a:p>
          <a:p>
            <a:pPr marL="0" indent="0">
              <a:buNone/>
            </a:pPr>
            <a:r>
              <a:rPr lang="en-US" dirty="0" smtClean="0"/>
              <a:t>Brighton- “Rebels may oppose God and usurp the authority of those properly called to shepherd God’s flock, and such schisms may lead some of the flock astray, but the church will be preserved by grace and ultimately the </a:t>
            </a:r>
            <a:r>
              <a:rPr lang="en-US" dirty="0" err="1" smtClean="0"/>
              <a:t>schismatics</a:t>
            </a:r>
            <a:r>
              <a:rPr lang="en-US" dirty="0" smtClean="0"/>
              <a:t> will be put to shame.”-p. 340</a:t>
            </a:r>
            <a:endParaRPr lang="en-US" dirty="0"/>
          </a:p>
        </p:txBody>
      </p:sp>
    </p:spTree>
    <p:extLst>
      <p:ext uri="{BB962C8B-B14F-4D97-AF65-F5344CB8AC3E}">
        <p14:creationId xmlns:p14="http://schemas.microsoft.com/office/powerpoint/2010/main" val="3129073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marL="0" indent="0">
              <a:buNone/>
            </a:pPr>
            <a:r>
              <a:rPr lang="en-US" dirty="0" smtClean="0"/>
              <a:t>Satan tried to destroy the church right away-We could recall Acts 8:1-3, but the church scattered and continued to grow.  </a:t>
            </a:r>
          </a:p>
          <a:p>
            <a:pPr marL="0" indent="0">
              <a:buNone/>
            </a:pPr>
            <a:r>
              <a:rPr lang="en-US" dirty="0" smtClean="0"/>
              <a:t>Now a new generation of believers would be born out of the Gospel proclamation of the first Church, the first apostles, and Satan now would make war through all avenues against this growing church.  We can think of the Roman empire.  He tried to do it through the Jews first, then he influenced the Roman leaders to make war against the church, those trying to guard or keep the commandments of God and have the testimony of Jesus.  </a:t>
            </a:r>
            <a:endParaRPr lang="en-US" dirty="0"/>
          </a:p>
        </p:txBody>
      </p:sp>
    </p:spTree>
    <p:extLst>
      <p:ext uri="{BB962C8B-B14F-4D97-AF65-F5344CB8AC3E}">
        <p14:creationId xmlns:p14="http://schemas.microsoft.com/office/powerpoint/2010/main" val="1335532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“And he was standing on the sand of the sea.”</a:t>
            </a:r>
          </a:p>
          <a:p>
            <a:pPr marL="0" indent="0">
              <a:buNone/>
            </a:pPr>
            <a:r>
              <a:rPr lang="en-US" dirty="0" smtClean="0"/>
              <a:t>It could be a reference to the Roman empire.  Satan came with the Roman army by way of the sea eventually to attack the church.  </a:t>
            </a:r>
          </a:p>
          <a:p>
            <a:pPr marL="0" indent="0">
              <a:buNone/>
            </a:pPr>
            <a:r>
              <a:rPr lang="en-US" dirty="0" smtClean="0"/>
              <a:t>Although, the reference to the sea is probably symbolic, as the sea represents a place of chaos and evil in Revelation.  In </a:t>
            </a:r>
            <a:r>
              <a:rPr lang="en-US" dirty="0" err="1" smtClean="0"/>
              <a:t>Chapt</a:t>
            </a:r>
            <a:r>
              <a:rPr lang="en-US" dirty="0" smtClean="0"/>
              <a:t>. 13, the beast empowered by Satan rises out of the sea (13:1-2).  We believe the beasts of Rev. 13 represent the Roman empire, but as they are a type for all such government institutions or false religions that can support them which will attack the church throughout </a:t>
            </a:r>
            <a:r>
              <a:rPr lang="en-US" smtClean="0"/>
              <a:t>its time.  </a:t>
            </a:r>
            <a:endParaRPr lang="en-US" dirty="0"/>
          </a:p>
        </p:txBody>
      </p:sp>
    </p:spTree>
    <p:extLst>
      <p:ext uri="{BB962C8B-B14F-4D97-AF65-F5344CB8AC3E}">
        <p14:creationId xmlns:p14="http://schemas.microsoft.com/office/powerpoint/2010/main" val="1461153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marL="0" indent="0">
              <a:buNone/>
            </a:pPr>
            <a:r>
              <a:rPr lang="en-US" dirty="0"/>
              <a:t>Sea-v. 1-always associated with chaos and turmoil.  </a:t>
            </a:r>
            <a:r>
              <a:rPr lang="en-US" dirty="0" smtClean="0"/>
              <a:t>Leviathan </a:t>
            </a:r>
            <a:r>
              <a:rPr lang="en-US" dirty="0"/>
              <a:t>coming out of the sea, and Rahab, which terrorize the human </a:t>
            </a:r>
            <a:r>
              <a:rPr lang="en-US" dirty="0" smtClean="0"/>
              <a:t>race (Job 41 &amp; Ps. 89:9-10).  </a:t>
            </a:r>
            <a:r>
              <a:rPr lang="en-US" dirty="0"/>
              <a:t>In Isaiah 57:20-21, the wicked are likened to “the tossing of the sea”. </a:t>
            </a:r>
            <a:r>
              <a:rPr lang="en-US" dirty="0" smtClean="0"/>
              <a:t>Goes back to 12:17.  Keep in mind John is on an island and the beast lay across the sea-it being Rome.  </a:t>
            </a:r>
          </a:p>
          <a:p>
            <a:pPr marL="0" indent="0">
              <a:buNone/>
            </a:pPr>
            <a:r>
              <a:rPr lang="en-US" dirty="0" smtClean="0"/>
              <a:t>A </a:t>
            </a:r>
            <a:r>
              <a:rPr lang="en-US" dirty="0"/>
              <a:t>great beast-</a:t>
            </a:r>
            <a:r>
              <a:rPr lang="en-US" dirty="0" err="1"/>
              <a:t>thurion</a:t>
            </a:r>
            <a:r>
              <a:rPr lang="en-US" dirty="0"/>
              <a:t> in the </a:t>
            </a:r>
            <a:r>
              <a:rPr lang="en-US" dirty="0" err="1"/>
              <a:t>greek</a:t>
            </a:r>
            <a:r>
              <a:rPr lang="en-US" dirty="0"/>
              <a:t>-usually refers to a wild animal, especially a dangerous, hostile, or evil animal. (Mark 1:13, Acts 28:4-5), or metaphorically as an evil person (Titus 1:12).  In the OT, wild beasts were at times vehicles of God’s </a:t>
            </a:r>
            <a:r>
              <a:rPr lang="en-US" dirty="0" smtClean="0"/>
              <a:t>wrath-2 </a:t>
            </a:r>
            <a:r>
              <a:rPr lang="en-US" dirty="0"/>
              <a:t>Kings 2:24.   The lion, leopard, and the bear show up in Daniel 7:4-6.  In Hosea 13:7-8. these same animals illustrate graphically how God will pounce upon Israel in his anger and judgment.  In Inter-</a:t>
            </a:r>
            <a:r>
              <a:rPr lang="en-US" dirty="0" err="1"/>
              <a:t>testamental</a:t>
            </a:r>
            <a:r>
              <a:rPr lang="en-US" dirty="0"/>
              <a:t> writings, these animals are used to represent evil forces which oppress mankind.  This beast has come.  </a:t>
            </a:r>
          </a:p>
          <a:p>
            <a:pPr marL="0" indent="0">
              <a:buNone/>
            </a:pPr>
            <a:r>
              <a:rPr lang="en-US" dirty="0"/>
              <a:t>Definitely connected with Daniel Chapter 7.  First found in Revelation in Chapter 11:7.</a:t>
            </a:r>
          </a:p>
          <a:p>
            <a:pPr marL="0" indent="0">
              <a:buNone/>
            </a:pPr>
            <a:endParaRPr lang="en-US" dirty="0"/>
          </a:p>
        </p:txBody>
      </p:sp>
    </p:spTree>
    <p:extLst>
      <p:ext uri="{BB962C8B-B14F-4D97-AF65-F5344CB8AC3E}">
        <p14:creationId xmlns:p14="http://schemas.microsoft.com/office/powerpoint/2010/main" val="3576142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600" dirty="0" smtClean="0"/>
              <a:t>Is the beast in 11:7 the same as this beast?</a:t>
            </a:r>
          </a:p>
          <a:p>
            <a:pPr marL="0" indent="0">
              <a:buNone/>
            </a:pPr>
            <a:r>
              <a:rPr lang="en-US" sz="3600" dirty="0" smtClean="0"/>
              <a:t>Brighton doesn’t think so.  The beast in 11:7 comes out of the abyss.  He sees this as a reference to “the angel of the abyss” in 9:11, who in turn is to be identified with the dragon of Rev. 12; all three are Satan.  </a:t>
            </a:r>
          </a:p>
          <a:p>
            <a:pPr marL="0" indent="0">
              <a:buNone/>
            </a:pPr>
            <a:r>
              <a:rPr lang="en-US" sz="3600" dirty="0" smtClean="0"/>
              <a:t>Here in 13:1 the beast is not the dragon, but it is under the control of the dragon (Satan himself).  </a:t>
            </a:r>
            <a:endParaRPr lang="en-US" sz="3600" dirty="0"/>
          </a:p>
        </p:txBody>
      </p:sp>
    </p:spTree>
    <p:extLst>
      <p:ext uri="{BB962C8B-B14F-4D97-AF65-F5344CB8AC3E}">
        <p14:creationId xmlns:p14="http://schemas.microsoft.com/office/powerpoint/2010/main" val="21328865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t>Ten horns, seven heads, and ten diadems-same way the dragon is </a:t>
            </a:r>
            <a:r>
              <a:rPr lang="en-US" dirty="0" smtClean="0"/>
              <a:t>described in 12:3.  </a:t>
            </a:r>
            <a:r>
              <a:rPr lang="en-US" dirty="0"/>
              <a:t>Coming as his representative.  </a:t>
            </a:r>
          </a:p>
          <a:p>
            <a:pPr marL="0" indent="0">
              <a:buNone/>
            </a:pPr>
            <a:r>
              <a:rPr lang="en-US" dirty="0" smtClean="0"/>
              <a:t>On </a:t>
            </a:r>
            <a:r>
              <a:rPr lang="en-US" dirty="0"/>
              <a:t>each head a blasphemous name- blasphemy-is the defaming and abusive speech by which God and all that belongs to him are ridiculed and mocked.  Its purpose is to deny the power and majesty of God and in particular his name and Word.  Greek word (</a:t>
            </a:r>
            <a:r>
              <a:rPr lang="en-US" dirty="0" err="1"/>
              <a:t>blasphemia</a:t>
            </a:r>
            <a:r>
              <a:rPr lang="en-US" dirty="0"/>
              <a:t>).  Trying to blaspheme Christ and he would not be believed in. </a:t>
            </a:r>
          </a:p>
        </p:txBody>
      </p:sp>
    </p:spTree>
    <p:extLst>
      <p:ext uri="{BB962C8B-B14F-4D97-AF65-F5344CB8AC3E}">
        <p14:creationId xmlns:p14="http://schemas.microsoft.com/office/powerpoint/2010/main" val="1225715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20000"/>
          </a:bodyPr>
          <a:lstStyle/>
          <a:p>
            <a:pPr marL="0" indent="0">
              <a:buNone/>
            </a:pPr>
            <a:r>
              <a:rPr lang="en-US" dirty="0"/>
              <a:t>The description of one like a lion, leopard, and bear appears to be a composite of the four beasts of Daniel Chapter 7.   The horns in Daniel represent kings ruling with power.   Therefore, this beast of Revelation is meant to be connected with the fourth beast of Daniel’s vision.  The kingdom of Rome and as you read it, you can see the connections.  As it also carries with it the characteristics of the first three beasts as well. </a:t>
            </a:r>
          </a:p>
          <a:p>
            <a:pPr marL="0" indent="0">
              <a:buNone/>
            </a:pPr>
            <a:endParaRPr lang="en-US" dirty="0" smtClean="0"/>
          </a:p>
          <a:p>
            <a:pPr marL="0" indent="0">
              <a:buNone/>
            </a:pPr>
            <a:r>
              <a:rPr lang="en-US" dirty="0" smtClean="0"/>
              <a:t>Now </a:t>
            </a:r>
            <a:r>
              <a:rPr lang="en-US" dirty="0"/>
              <a:t>the Roman empire has now disbanded, yet what they represent continue on in the “political, governmental, social, economic, philosophical, and educational systems and individuals in them” in our day.  The words of Brighton.  The beast represents the oppression of the church by these entities.  </a:t>
            </a:r>
          </a:p>
          <a:p>
            <a:pPr marL="0" indent="0">
              <a:buNone/>
            </a:pPr>
            <a:r>
              <a:rPr lang="en-US" dirty="0" smtClean="0"/>
              <a:t>Satan </a:t>
            </a:r>
            <a:r>
              <a:rPr lang="en-US" dirty="0"/>
              <a:t>gives this beast authority, like Christ has given his authority to the church, as well as his throne.</a:t>
            </a:r>
          </a:p>
          <a:p>
            <a:pPr marL="0" indent="0">
              <a:buNone/>
            </a:pPr>
            <a:endParaRPr lang="en-US" dirty="0"/>
          </a:p>
        </p:txBody>
      </p:sp>
    </p:spTree>
    <p:extLst>
      <p:ext uri="{BB962C8B-B14F-4D97-AF65-F5344CB8AC3E}">
        <p14:creationId xmlns:p14="http://schemas.microsoft.com/office/powerpoint/2010/main" val="2811257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a:t>v.3-the head fatal wound, but healed-read text note in self-study Bible.  Read Brighton p.353-354.  Literally the Greek word, as “slain unto death”- same word used to refer to the Lamb as slain.  Appeared as dead.  Marveled or astonished at the beast.  </a:t>
            </a:r>
          </a:p>
          <a:p>
            <a:pPr marL="0" indent="0">
              <a:buNone/>
            </a:pPr>
            <a:r>
              <a:rPr lang="en-US" dirty="0"/>
              <a:t>The </a:t>
            </a:r>
            <a:r>
              <a:rPr lang="en-US" dirty="0" err="1"/>
              <a:t>resiliancy</a:t>
            </a:r>
            <a:r>
              <a:rPr lang="en-US" dirty="0"/>
              <a:t> of the beast strikes awe in the minds of people.  </a:t>
            </a:r>
          </a:p>
          <a:p>
            <a:pPr marL="0" indent="0">
              <a:buNone/>
            </a:pPr>
            <a:endParaRPr lang="en-US" dirty="0"/>
          </a:p>
          <a:p>
            <a:pPr marL="0" indent="0">
              <a:buNone/>
            </a:pPr>
            <a:r>
              <a:rPr lang="en-US" dirty="0"/>
              <a:t>v.4-They even worshipped the dragon. People worship it-Read Brighton </a:t>
            </a:r>
            <a:r>
              <a:rPr lang="en-US" dirty="0" smtClean="0"/>
              <a:t>p.355. </a:t>
            </a:r>
            <a:endParaRPr lang="en-US" dirty="0"/>
          </a:p>
        </p:txBody>
      </p:sp>
    </p:spTree>
    <p:extLst>
      <p:ext uri="{BB962C8B-B14F-4D97-AF65-F5344CB8AC3E}">
        <p14:creationId xmlns:p14="http://schemas.microsoft.com/office/powerpoint/2010/main" val="2234476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a:t>v.5-was </a:t>
            </a:r>
            <a:r>
              <a:rPr lang="en-US" dirty="0" smtClean="0"/>
              <a:t>given by Satan.</a:t>
            </a:r>
          </a:p>
          <a:p>
            <a:pPr marL="0" indent="0">
              <a:buNone/>
            </a:pPr>
            <a:r>
              <a:rPr lang="en-US" dirty="0" smtClean="0"/>
              <a:t>A mouth speaking great and blasphemous things </a:t>
            </a:r>
          </a:p>
          <a:p>
            <a:pPr marL="0" indent="0">
              <a:buNone/>
            </a:pPr>
            <a:r>
              <a:rPr lang="en-US" dirty="0" smtClean="0"/>
              <a:t>Authority for 42 months-Goes back to 11:2. </a:t>
            </a:r>
          </a:p>
          <a:p>
            <a:pPr marL="0" indent="0">
              <a:buNone/>
            </a:pPr>
            <a:r>
              <a:rPr lang="en-US" dirty="0" smtClean="0"/>
              <a:t>We have already talked about this time frame.</a:t>
            </a:r>
            <a:endParaRPr lang="en-US" dirty="0"/>
          </a:p>
          <a:p>
            <a:pPr marL="0" indent="0">
              <a:buNone/>
            </a:pPr>
            <a:r>
              <a:rPr lang="en-US" dirty="0" smtClean="0"/>
              <a:t>v.6-This beast is blaspheming God and those saints dwelling in heaven.  We know some of the Roman emperors were very bold in blaspheming the church.  Emperor worship- “The History of Christianity” book p. 82-83.  </a:t>
            </a:r>
          </a:p>
          <a:p>
            <a:pPr marL="0" indent="0">
              <a:buNone/>
            </a:pPr>
            <a:r>
              <a:rPr lang="en-US" dirty="0" smtClean="0"/>
              <a:t>Also F.F. Bruce- “New Testament History”-p. 410-412.</a:t>
            </a:r>
          </a:p>
          <a:p>
            <a:pPr marL="0" indent="0">
              <a:buNone/>
            </a:pPr>
            <a:r>
              <a:rPr lang="en-US" dirty="0" smtClean="0"/>
              <a:t>Read “The Early Church” p. 26.</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2398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Mueller- “Identifying the woman as the church fits with the description of her in v. 1.  She is “clothed with the sun.”  through faith, she shares the perfection of the Savior, whose face shone like the sun at his transfiguration.  The moon under the feet remind us that believers share in Christ’s reign…The crown of 12 stars on her head convincingly marks this woman as the church.  In Revelation, the number 12 and its multiples represent the church.  Her crown is the crown of victory that all the faithful receive (2:10, 3:11).  The stars also may signify the spiritual leaders of the church (1:20).”-p. 123</a:t>
            </a:r>
            <a:endParaRPr lang="en-US" dirty="0"/>
          </a:p>
        </p:txBody>
      </p:sp>
    </p:spTree>
    <p:extLst>
      <p:ext uri="{BB962C8B-B14F-4D97-AF65-F5344CB8AC3E}">
        <p14:creationId xmlns:p14="http://schemas.microsoft.com/office/powerpoint/2010/main" val="2430192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pPr marL="0" indent="0">
              <a:buNone/>
            </a:pPr>
            <a:r>
              <a:rPr lang="en-US" dirty="0" smtClean="0"/>
              <a:t>v.7- “he is permitted by him to make war with the saints and to conquer them.”</a:t>
            </a:r>
          </a:p>
          <a:p>
            <a:pPr marL="0" indent="0">
              <a:buNone/>
            </a:pPr>
            <a:r>
              <a:rPr lang="en-US" dirty="0" smtClean="0"/>
              <a:t>This might rattle us, but we have to trust in God’s purposes and plans and the final victory in Christ.  It is a testing period.  I Peter 1.  </a:t>
            </a:r>
            <a:endParaRPr lang="en-US" dirty="0"/>
          </a:p>
          <a:p>
            <a:pPr marL="0" indent="0">
              <a:buNone/>
            </a:pPr>
            <a:r>
              <a:rPr lang="en-US" dirty="0" smtClean="0"/>
              <a:t>his </a:t>
            </a:r>
            <a:r>
              <a:rPr lang="en-US" dirty="0"/>
              <a:t>intent is to conquer us-be victorious over us-same Greek word used frequently in Revelation in describing our victory in Christ.  </a:t>
            </a:r>
            <a:endParaRPr lang="en-US" dirty="0" smtClean="0"/>
          </a:p>
          <a:p>
            <a:pPr marL="0" indent="0">
              <a:buNone/>
            </a:pPr>
            <a:r>
              <a:rPr lang="en-US" dirty="0" smtClean="0"/>
              <a:t>v.7-This beasts influence will be expansive.  It is why some see this being fulfilled in the future in a one-world order or government.  </a:t>
            </a:r>
          </a:p>
          <a:p>
            <a:pPr marL="0" indent="0">
              <a:buNone/>
            </a:pPr>
            <a:r>
              <a:rPr lang="en-US" dirty="0" smtClean="0"/>
              <a:t>The power was given it….by the work of the dragon-v.2-4.  Notice how many times it says the beast “was given” this authority or power.  Its source of power and authority is not itself, but Satan propping it up and giving it power and authority.  </a:t>
            </a:r>
            <a:endParaRPr lang="en-US" dirty="0"/>
          </a:p>
          <a:p>
            <a:pPr marL="0" indent="0">
              <a:buNone/>
            </a:pPr>
            <a:endParaRPr lang="en-US" dirty="0"/>
          </a:p>
        </p:txBody>
      </p:sp>
    </p:spTree>
    <p:extLst>
      <p:ext uri="{BB962C8B-B14F-4D97-AF65-F5344CB8AC3E}">
        <p14:creationId xmlns:p14="http://schemas.microsoft.com/office/powerpoint/2010/main" val="2059132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v.8-  “All the ones dwelling on the earth”-expansive.  The worship of the beast is the worship of the dragon-v. 4 &amp; v. 8</a:t>
            </a:r>
          </a:p>
          <a:p>
            <a:pPr marL="0" indent="0">
              <a:buNone/>
            </a:pPr>
            <a:r>
              <a:rPr lang="en-US" dirty="0"/>
              <a:t>Book of </a:t>
            </a:r>
            <a:r>
              <a:rPr lang="en-US" dirty="0" smtClean="0"/>
              <a:t>life-All </a:t>
            </a:r>
            <a:r>
              <a:rPr lang="en-US" dirty="0"/>
              <a:t>over the place in Scripture actually-Ex. 32:32, Deut. 29:20, Psalm 69:28, Isaiah 4:4, Daniel 12:1, Malachi 3:16-18, Luke 10:20, Phil. 4:3, and other places in </a:t>
            </a:r>
            <a:r>
              <a:rPr lang="en-US" dirty="0" smtClean="0"/>
              <a:t>Revelation-</a:t>
            </a:r>
            <a:r>
              <a:rPr lang="en-US" dirty="0"/>
              <a:t> 3:5, </a:t>
            </a:r>
            <a:r>
              <a:rPr lang="en-US" dirty="0" smtClean="0"/>
              <a:t>17:8, 20:11-15</a:t>
            </a:r>
            <a:r>
              <a:rPr lang="en-US" dirty="0"/>
              <a:t>, </a:t>
            </a:r>
            <a:r>
              <a:rPr lang="en-US" dirty="0" smtClean="0"/>
              <a:t>21:27</a:t>
            </a:r>
            <a:r>
              <a:rPr lang="en-US" dirty="0"/>
              <a:t>. </a:t>
            </a:r>
            <a:endParaRPr lang="en-US" dirty="0" smtClean="0"/>
          </a:p>
          <a:p>
            <a:pPr marL="0" indent="0">
              <a:buNone/>
            </a:pPr>
            <a:r>
              <a:rPr lang="en-US" dirty="0" smtClean="0"/>
              <a:t>Now it is called “the Lamb’s book of life” because Jesus now has the authority to judge the living and the dead.  He knows who are His and who are not.  </a:t>
            </a:r>
          </a:p>
          <a:p>
            <a:pPr marL="0" indent="0">
              <a:buNone/>
            </a:pPr>
            <a:r>
              <a:rPr lang="en-US" dirty="0" smtClean="0"/>
              <a:t>John 10:3, 14, 27.  Goes to Matthew 25:31-34.</a:t>
            </a:r>
          </a:p>
          <a:p>
            <a:pPr marL="0" indent="0">
              <a:buNone/>
            </a:pPr>
            <a:r>
              <a:rPr lang="en-US" dirty="0" smtClean="0"/>
              <a:t>Also Ephesians 1:4ff</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91940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a:bodyPr>
          <a:lstStyle/>
          <a:p>
            <a:pPr marL="0" indent="0">
              <a:buNone/>
            </a:pPr>
            <a:r>
              <a:rPr lang="en-US" dirty="0" smtClean="0"/>
              <a:t>v. 9-Phrase used in each of the letters-2:7, 11, 17, 29, 3:6, 13, 22. </a:t>
            </a:r>
          </a:p>
          <a:p>
            <a:pPr marL="0" indent="0">
              <a:buNone/>
            </a:pPr>
            <a:r>
              <a:rPr lang="en-US" dirty="0" smtClean="0"/>
              <a:t>Used in OT-Ezek. 3:27.  </a:t>
            </a:r>
          </a:p>
          <a:p>
            <a:pPr marL="0" indent="0">
              <a:buNone/>
            </a:pPr>
            <a:r>
              <a:rPr lang="en-US" dirty="0" smtClean="0"/>
              <a:t>Used by Jesus-Luke 8:8, 14:35, Mark 4:9, 23, Matt. 11:15.</a:t>
            </a:r>
          </a:p>
          <a:p>
            <a:pPr marL="0" indent="0">
              <a:buNone/>
            </a:pPr>
            <a:r>
              <a:rPr lang="en-US" dirty="0"/>
              <a:t>v. 10-we are not to resist or try to make war against this beast.  It will win the individual battles, but the overall battle has already been won, or at least, the final outcome has been secured.  </a:t>
            </a:r>
          </a:p>
          <a:p>
            <a:pPr marL="0" indent="0">
              <a:buNone/>
            </a:pPr>
            <a:r>
              <a:rPr lang="en-US" dirty="0"/>
              <a:t>Captive-as in a prisoner of war.</a:t>
            </a:r>
          </a:p>
          <a:p>
            <a:pPr marL="0" indent="0">
              <a:buNone/>
            </a:pPr>
            <a:r>
              <a:rPr lang="en-US" dirty="0"/>
              <a:t>Examples from history-Russia, Germany, and others.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64691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smtClean="0"/>
              <a:t>v.10-</a:t>
            </a:r>
            <a:r>
              <a:rPr lang="en-US" dirty="0"/>
              <a:t>Patient endurance-a word used a lot in Revelation, which is a theme of sorts.  </a:t>
            </a:r>
          </a:p>
          <a:p>
            <a:pPr marL="0" indent="0">
              <a:buNone/>
            </a:pPr>
            <a:r>
              <a:rPr lang="en-US" dirty="0"/>
              <a:t>Used only twice in the Gospels-Luke 8:15, 21:19.</a:t>
            </a:r>
          </a:p>
          <a:p>
            <a:pPr marL="0" indent="0">
              <a:buNone/>
            </a:pPr>
            <a:r>
              <a:rPr lang="en-US" dirty="0"/>
              <a:t>Look at Luke 21:19, Matt. 10:22</a:t>
            </a:r>
            <a:r>
              <a:rPr lang="en-US" dirty="0" smtClean="0"/>
              <a:t>.</a:t>
            </a:r>
            <a:endParaRPr lang="en-US" dirty="0"/>
          </a:p>
          <a:p>
            <a:pPr marL="0" indent="0">
              <a:buNone/>
            </a:pPr>
            <a:r>
              <a:rPr lang="en-US" dirty="0"/>
              <a:t>Paul uses it frequently-Romans 5:3-4, 8:25, 2 Corinth. 1:6.</a:t>
            </a:r>
          </a:p>
          <a:p>
            <a:pPr marL="0" indent="0">
              <a:buNone/>
            </a:pPr>
            <a:r>
              <a:rPr lang="en-US" dirty="0"/>
              <a:t>Can be translated “patience, perseverance endurance, steadfastness.”</a:t>
            </a:r>
          </a:p>
          <a:p>
            <a:pPr marL="0" indent="0">
              <a:buNone/>
            </a:pPr>
            <a:r>
              <a:rPr lang="en-US" dirty="0"/>
              <a:t>BDAG- “the capacity to hold out or bear up in the face of difficulty”.</a:t>
            </a:r>
          </a:p>
          <a:p>
            <a:pPr marL="0" indent="0">
              <a:buNone/>
            </a:pPr>
            <a:r>
              <a:rPr lang="en-US" dirty="0"/>
              <a:t>Used 7 times in Revelation.</a:t>
            </a:r>
          </a:p>
          <a:p>
            <a:pPr marL="0" indent="0">
              <a:buNone/>
            </a:pPr>
            <a:r>
              <a:rPr lang="en-US" dirty="0" smtClean="0"/>
              <a:t>Called to endure by faith through these times.  “The righteous shall live by his faith.”</a:t>
            </a:r>
            <a:endParaRPr lang="en-US" dirty="0"/>
          </a:p>
        </p:txBody>
      </p:sp>
    </p:spTree>
    <p:extLst>
      <p:ext uri="{BB962C8B-B14F-4D97-AF65-F5344CB8AC3E}">
        <p14:creationId xmlns:p14="http://schemas.microsoft.com/office/powerpoint/2010/main" val="1453072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a:t>v.11-comes out of the earth this time. Read Brighton </a:t>
            </a:r>
            <a:r>
              <a:rPr lang="en-US" dirty="0" smtClean="0"/>
              <a:t>p.357</a:t>
            </a:r>
            <a:endParaRPr lang="en-US" dirty="0"/>
          </a:p>
          <a:p>
            <a:pPr marL="0" indent="0">
              <a:buNone/>
            </a:pPr>
            <a:r>
              <a:rPr lang="en-US" dirty="0"/>
              <a:t>Once again, a picture of deception-this beast will look like the real deal- someone to be trusted.  But his words will reveal him.  Represents religious tyranny.  The Religious beast.  </a:t>
            </a:r>
            <a:r>
              <a:rPr lang="en-US" dirty="0" smtClean="0"/>
              <a:t>Antichrist-appear to be the lamb</a:t>
            </a:r>
            <a:endParaRPr lang="en-US" dirty="0"/>
          </a:p>
          <a:p>
            <a:pPr marL="0" indent="0">
              <a:buNone/>
            </a:pPr>
            <a:r>
              <a:rPr lang="en-US" dirty="0"/>
              <a:t>Two horns like a lamb, but speaks like a dragon-They will appear innocent and meek.  Similar to the vision in Daniel 8:2-4.  But by his words, he will be revealed as coming from the </a:t>
            </a:r>
            <a:r>
              <a:rPr lang="en-US" dirty="0" smtClean="0"/>
              <a:t>dragon or serpent-Satan.</a:t>
            </a:r>
          </a:p>
          <a:p>
            <a:pPr marL="0" indent="0">
              <a:buNone/>
            </a:pPr>
            <a:r>
              <a:rPr lang="en-US" dirty="0" smtClean="0"/>
              <a:t>Jesus warned about false prophets &amp; </a:t>
            </a:r>
            <a:r>
              <a:rPr lang="en-US" dirty="0" err="1"/>
              <a:t>c</a:t>
            </a:r>
            <a:r>
              <a:rPr lang="en-US" dirty="0" err="1" smtClean="0"/>
              <a:t>hrists</a:t>
            </a:r>
            <a:r>
              <a:rPr lang="en-US" dirty="0" smtClean="0"/>
              <a:t>-Matt. 7:15, 24:24-26.  2 Thess. 2:9-11.</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7372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This beast supports the 1</a:t>
            </a:r>
            <a:r>
              <a:rPr lang="en-US" baseline="30000" dirty="0" smtClean="0"/>
              <a:t>st</a:t>
            </a:r>
            <a:r>
              <a:rPr lang="en-US" dirty="0" smtClean="0"/>
              <a:t> beast and draws its authority from the 1</a:t>
            </a:r>
            <a:r>
              <a:rPr lang="en-US" baseline="30000" dirty="0" smtClean="0"/>
              <a:t>st</a:t>
            </a:r>
            <a:r>
              <a:rPr lang="en-US" dirty="0" smtClean="0"/>
              <a:t> beast.  It works to lead people to worship the 1</a:t>
            </a:r>
            <a:r>
              <a:rPr lang="en-US" baseline="30000" dirty="0" smtClean="0"/>
              <a:t>st</a:t>
            </a:r>
            <a:r>
              <a:rPr lang="en-US" dirty="0" smtClean="0"/>
              <a:t> beast. We could think of the clerics of the Roman empire that supported and called for emperor worship and worship of their gods.  </a:t>
            </a:r>
          </a:p>
          <a:p>
            <a:pPr marL="0" indent="0">
              <a:buNone/>
            </a:pPr>
            <a:r>
              <a:rPr lang="en-US" dirty="0" smtClean="0"/>
              <a:t>From Wikipedia- “State </a:t>
            </a:r>
            <a:r>
              <a:rPr lang="en-US" dirty="0"/>
              <a:t>cult rituals were almost always performed in daylight and in full public view, by priests who acted on behalf of the Roman state and the Roman people. </a:t>
            </a:r>
            <a:r>
              <a:rPr lang="en-US" dirty="0" smtClean="0"/>
              <a:t>Congregations </a:t>
            </a:r>
            <a:r>
              <a:rPr lang="en-US" dirty="0"/>
              <a:t>were expected to respectfully observe the proceedings. Participation in public rites showed a personal commitment to the community and its values.[70</a:t>
            </a:r>
            <a:r>
              <a:rPr lang="en-US" dirty="0" smtClean="0"/>
              <a:t>]”</a:t>
            </a:r>
            <a:endParaRPr lang="en-US" dirty="0"/>
          </a:p>
        </p:txBody>
      </p:sp>
    </p:spTree>
    <p:extLst>
      <p:ext uri="{BB962C8B-B14F-4D97-AF65-F5344CB8AC3E}">
        <p14:creationId xmlns:p14="http://schemas.microsoft.com/office/powerpoint/2010/main" val="1344156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buNone/>
            </a:pPr>
            <a:r>
              <a:rPr lang="en-US" dirty="0" smtClean="0"/>
              <a:t>“There </a:t>
            </a:r>
            <a:r>
              <a:rPr lang="en-US" dirty="0"/>
              <a:t>were four chief colleges, or boards, of priests: the pontifices, </a:t>
            </a:r>
            <a:r>
              <a:rPr lang="en-US" dirty="0" err="1"/>
              <a:t>augures</a:t>
            </a:r>
            <a:r>
              <a:rPr lang="en-US" dirty="0"/>
              <a:t>, </a:t>
            </a:r>
            <a:r>
              <a:rPr lang="en-US" dirty="0" err="1"/>
              <a:t>quindecimviri</a:t>
            </a:r>
            <a:r>
              <a:rPr lang="en-US" dirty="0"/>
              <a:t> </a:t>
            </a:r>
            <a:r>
              <a:rPr lang="en-US" dirty="0" err="1"/>
              <a:t>sacris</a:t>
            </a:r>
            <a:r>
              <a:rPr lang="en-US" dirty="0"/>
              <a:t> </a:t>
            </a:r>
            <a:r>
              <a:rPr lang="en-US" dirty="0" err="1"/>
              <a:t>faciundis</a:t>
            </a:r>
            <a:r>
              <a:rPr lang="en-US" dirty="0"/>
              <a:t>, and </a:t>
            </a:r>
            <a:r>
              <a:rPr lang="en-US" dirty="0" err="1"/>
              <a:t>epulones</a:t>
            </a:r>
            <a:r>
              <a:rPr lang="en-US" dirty="0"/>
              <a:t>. Originally three, and finally 16 in number, the pontifices (whose name may recall antique tasks and magic rites in connection with bridges) had assumed control of the religious system by the 3rd century BC. The chief priest, the pontifex maximus (the head of the state clergy), was an elected official and not chosen from the existing pontifices. The </a:t>
            </a:r>
            <a:r>
              <a:rPr lang="en-US" dirty="0" err="1"/>
              <a:t>augures</a:t>
            </a:r>
            <a:r>
              <a:rPr lang="en-US" dirty="0"/>
              <a:t>, whose name may have been derived from the practice of magic in fertility rites and perhaps meant “increasers,” had the task of discovering whether or not the gods approved of an action. This they performed mainly by interpreting divine signs in the movements of birds (</a:t>
            </a:r>
            <a:r>
              <a:rPr lang="en-US" dirty="0" err="1"/>
              <a:t>auspicia</a:t>
            </a:r>
            <a:r>
              <a:rPr lang="en-US" dirty="0"/>
              <a:t>). Such divination was elevated, perhaps under Etruscan influence, into an indispensable preliminary to state acts, though the responsibility for the decision rested not with the priests but with the presiding state officials, who were said to “possess the auspices</a:t>
            </a:r>
            <a:r>
              <a:rPr lang="en-US" dirty="0" smtClean="0"/>
              <a:t>.”-Britannica.com website.</a:t>
            </a:r>
            <a:endParaRPr lang="en-US" dirty="0"/>
          </a:p>
        </p:txBody>
      </p:sp>
    </p:spTree>
    <p:extLst>
      <p:ext uri="{BB962C8B-B14F-4D97-AF65-F5344CB8AC3E}">
        <p14:creationId xmlns:p14="http://schemas.microsoft.com/office/powerpoint/2010/main" val="40943694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lstStyle/>
          <a:p>
            <a:pPr marL="0" indent="0">
              <a:buNone/>
            </a:pPr>
            <a:r>
              <a:rPr lang="en-US" dirty="0" smtClean="0"/>
              <a:t>This beast is the false prophet mentioned in Rev. 16:13, 19:20, and 20:10.  Also, the harlot of Rev. 17-18.  Morphs from the false prophet in Chapter 16, to the harlot (</a:t>
            </a:r>
            <a:r>
              <a:rPr lang="en-US" dirty="0" err="1" smtClean="0"/>
              <a:t>pornei</a:t>
            </a:r>
            <a:r>
              <a:rPr lang="en-US" dirty="0" smtClean="0"/>
              <a:t>) in Chapters 17-18.  This suggests that while the religious beast first represents all false religions and spiritual movements, including gross idolatry and pseudo-Christianity, as time goes on it develops and evolves into its more deadly form, that of the apostate </a:t>
            </a:r>
            <a:r>
              <a:rPr lang="en-US" dirty="0" err="1" smtClean="0"/>
              <a:t>Christiainity</a:t>
            </a:r>
            <a:r>
              <a:rPr lang="en-US" dirty="0" smtClean="0"/>
              <a:t> of the pseudo-church, the </a:t>
            </a:r>
            <a:r>
              <a:rPr lang="en-US" dirty="0" err="1" smtClean="0"/>
              <a:t>AntiChrist</a:t>
            </a:r>
            <a:r>
              <a:rPr lang="en-US" dirty="0" smtClean="0"/>
              <a:t>.  (I John 4:1-3)</a:t>
            </a:r>
          </a:p>
          <a:p>
            <a:pPr marL="0" indent="0">
              <a:buNone/>
            </a:pPr>
            <a:r>
              <a:rPr lang="en-US" dirty="0"/>
              <a:t>Read Brighton p. 358.</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64535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v. 13-It performed great signs, like the prophets of old to deceive the people.  Like Elijah-I Kings 18, 2 Kings 2:10ff.</a:t>
            </a:r>
          </a:p>
          <a:p>
            <a:pPr marL="0" indent="0">
              <a:buNone/>
            </a:pPr>
            <a:r>
              <a:rPr lang="en-US" dirty="0" smtClean="0"/>
              <a:t>Jesus said the false prophets and </a:t>
            </a:r>
            <a:r>
              <a:rPr lang="en-US" dirty="0" err="1" smtClean="0"/>
              <a:t>christs</a:t>
            </a:r>
            <a:r>
              <a:rPr lang="en-US" dirty="0" smtClean="0"/>
              <a:t> would do those things-Matt. 24:24, 2 Thess. 2:9-11.</a:t>
            </a:r>
            <a:r>
              <a:rPr lang="en-US" dirty="0"/>
              <a:t> </a:t>
            </a:r>
            <a:r>
              <a:rPr lang="en-US" dirty="0" smtClean="0"/>
              <a:t>    2 </a:t>
            </a:r>
            <a:r>
              <a:rPr lang="en-US" dirty="0"/>
              <a:t>Corinthians 11:13-15, Deut. 13:1-4, </a:t>
            </a:r>
            <a:endParaRPr lang="en-US" dirty="0" smtClean="0"/>
          </a:p>
          <a:p>
            <a:pPr marL="0" indent="0">
              <a:buNone/>
            </a:pPr>
            <a:r>
              <a:rPr lang="en-US" dirty="0" smtClean="0"/>
              <a:t>It could be those rituals they performed that made it seem as though fire came from heaven.  Like the false miracles of Pharaoh’s wise men in Egypt-1</a:t>
            </a:r>
            <a:r>
              <a:rPr lang="en-US" baseline="30000" dirty="0" smtClean="0"/>
              <a:t>st</a:t>
            </a:r>
            <a:r>
              <a:rPr lang="en-US" dirty="0" smtClean="0"/>
              <a:t> plagues.-Exodus </a:t>
            </a:r>
            <a:r>
              <a:rPr lang="en-US" dirty="0"/>
              <a:t>7:10-13  </a:t>
            </a:r>
            <a:endParaRPr lang="en-US" dirty="0" smtClean="0"/>
          </a:p>
          <a:p>
            <a:pPr marL="0" indent="0">
              <a:buNone/>
            </a:pPr>
            <a:r>
              <a:rPr lang="en-US" dirty="0" smtClean="0"/>
              <a:t>Examples in Acts-Acts 8:9-11, 13:6-12, 16:16-18, 19:19</a:t>
            </a:r>
            <a:endParaRPr lang="en-US" dirty="0"/>
          </a:p>
        </p:txBody>
      </p:sp>
    </p:spTree>
    <p:extLst>
      <p:ext uri="{BB962C8B-B14F-4D97-AF65-F5344CB8AC3E}">
        <p14:creationId xmlns:p14="http://schemas.microsoft.com/office/powerpoint/2010/main" val="26540330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3600" dirty="0" smtClean="0"/>
              <a:t>v. 14-This beasts signs or “miraculous works”  support and give reason for the people to worship the first beast.  </a:t>
            </a:r>
          </a:p>
          <a:p>
            <a:pPr marL="0" indent="0">
              <a:buNone/>
            </a:pPr>
            <a:r>
              <a:rPr lang="en-US" sz="3600" dirty="0" smtClean="0"/>
              <a:t>“the signs it was given it to make before the (first) beast.”  Satan was working through this beast to lead people to worship the 1</a:t>
            </a:r>
            <a:r>
              <a:rPr lang="en-US" sz="3600" baseline="30000" dirty="0" smtClean="0"/>
              <a:t>st</a:t>
            </a:r>
            <a:r>
              <a:rPr lang="en-US" sz="3600" dirty="0" smtClean="0"/>
              <a:t> beast.  Satan’s deception.  </a:t>
            </a:r>
          </a:p>
          <a:p>
            <a:pPr marL="0" indent="0">
              <a:buNone/>
            </a:pPr>
            <a:r>
              <a:rPr lang="en-US" sz="3600" dirty="0" smtClean="0"/>
              <a:t>Telling them to make an “icon” or image of the beast.-Read Brighton p. 359-360</a:t>
            </a:r>
          </a:p>
          <a:p>
            <a:pPr marL="0" indent="0">
              <a:buNone/>
            </a:pPr>
            <a:endParaRPr lang="en-US" dirty="0"/>
          </a:p>
        </p:txBody>
      </p:sp>
    </p:spTree>
    <p:extLst>
      <p:ext uri="{BB962C8B-B14F-4D97-AF65-F5344CB8AC3E}">
        <p14:creationId xmlns:p14="http://schemas.microsoft.com/office/powerpoint/2010/main" val="395299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err="1" smtClean="0"/>
              <a:t>Lenski</a:t>
            </a:r>
            <a:r>
              <a:rPr lang="en-US" sz="3600" dirty="0" smtClean="0"/>
              <a:t> summarizes what we will see in Chapter 12 regarding the meaning of the woman, he says, “In chapter 12, we traverse the same ground once more.  Beginning with the incarnation, chapter 12 shows us the efforts of Satan to destroy Christ while he was on earth, and failing in this, to destroy the church as such and, as failing also in this, to battle against many of the saints.”-p. 361.</a:t>
            </a:r>
            <a:endParaRPr lang="en-US" sz="3600" dirty="0"/>
          </a:p>
        </p:txBody>
      </p:sp>
    </p:spTree>
    <p:extLst>
      <p:ext uri="{BB962C8B-B14F-4D97-AF65-F5344CB8AC3E}">
        <p14:creationId xmlns:p14="http://schemas.microsoft.com/office/powerpoint/2010/main" val="2681089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marL="0" indent="0">
              <a:buNone/>
            </a:pPr>
            <a:r>
              <a:rPr lang="en-US" dirty="0" smtClean="0"/>
              <a:t>This could recall Daniel’s time in Babylon and Nebuchadnezzar erected an image or statue of himself for all to worship-Daniel 3.  Shadrach, Meshach and Abednego are examples of patience endurance and faith in the face of such a decree.  </a:t>
            </a:r>
          </a:p>
          <a:p>
            <a:pPr marL="0" indent="0">
              <a:buNone/>
            </a:pPr>
            <a:r>
              <a:rPr lang="en-US" dirty="0" smtClean="0"/>
              <a:t>We know Nebuchadnezzar had “magicians, enchanters, sorcerers”-2:2</a:t>
            </a:r>
          </a:p>
          <a:p>
            <a:pPr marL="0" indent="0">
              <a:buNone/>
            </a:pPr>
            <a:r>
              <a:rPr lang="en-US" dirty="0" smtClean="0"/>
              <a:t>We know it was the officials under King Darius in Daniel 6 who convinces him to make the decree that no one should worship another god except him.  One of the groups mentioned that did this was the counselors-Daniel 6:7.  </a:t>
            </a:r>
            <a:endParaRPr lang="en-US" dirty="0"/>
          </a:p>
        </p:txBody>
      </p:sp>
    </p:spTree>
    <p:extLst>
      <p:ext uri="{BB962C8B-B14F-4D97-AF65-F5344CB8AC3E}">
        <p14:creationId xmlns:p14="http://schemas.microsoft.com/office/powerpoint/2010/main" val="3198053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We know John has drawn on the images of Daniel a lot in his revelation and so it is probably John saying, situations like Daniel and his friends faced will arise during the time of the church.  False religions or clerics performing false and misleading signs to convince people to worship or support those in power.  This happened during the Roman empire and it will manifest itself again in history.  </a:t>
            </a:r>
            <a:endParaRPr lang="en-US" sz="3600" dirty="0"/>
          </a:p>
        </p:txBody>
      </p:sp>
    </p:spTree>
    <p:extLst>
      <p:ext uri="{BB962C8B-B14F-4D97-AF65-F5344CB8AC3E}">
        <p14:creationId xmlns:p14="http://schemas.microsoft.com/office/powerpoint/2010/main" val="28251525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20000"/>
          </a:bodyPr>
          <a:lstStyle/>
          <a:p>
            <a:pPr marL="0" indent="0">
              <a:buNone/>
            </a:pPr>
            <a:r>
              <a:rPr lang="en-US" dirty="0" smtClean="0"/>
              <a:t>Now we move on the mark of the beast-v. 16ff.</a:t>
            </a:r>
          </a:p>
          <a:p>
            <a:pPr marL="0" indent="0">
              <a:buNone/>
            </a:pPr>
            <a:r>
              <a:rPr lang="en-US" dirty="0" smtClean="0"/>
              <a:t>The </a:t>
            </a:r>
            <a:r>
              <a:rPr lang="en-US" dirty="0"/>
              <a:t>mark of the beast-the word for “mark” can mean any mark, stamp, brand, tattoo, or image by which a person in his or her manner of dress or conduct declares that he or she belongs to a specific influence or cult.</a:t>
            </a:r>
          </a:p>
          <a:p>
            <a:pPr marL="0" indent="0">
              <a:buNone/>
            </a:pPr>
            <a:endParaRPr lang="en-US" dirty="0"/>
          </a:p>
          <a:p>
            <a:pPr marL="0" indent="0">
              <a:buNone/>
            </a:pPr>
            <a:r>
              <a:rPr lang="en-US" dirty="0"/>
              <a:t>Comes from the idea of slaves being marked by their masters and the wearing of religious tattoos was a common practice in the </a:t>
            </a:r>
            <a:r>
              <a:rPr lang="en-US" dirty="0" err="1"/>
              <a:t>Graeco</a:t>
            </a:r>
            <a:r>
              <a:rPr lang="en-US" dirty="0"/>
              <a:t>-Roman world.  Often branded by the mark of their God.  </a:t>
            </a:r>
          </a:p>
          <a:p>
            <a:pPr marL="0" indent="0">
              <a:buNone/>
            </a:pPr>
            <a:r>
              <a:rPr lang="en-US" dirty="0"/>
              <a:t>(Can we think of ways people are marked today as unbelievers?)  John probably had this in mind when he wrote those words, but it does not imply that the marks are necessarily visible.  </a:t>
            </a:r>
          </a:p>
          <a:p>
            <a:pPr marL="0" indent="0">
              <a:buNone/>
            </a:pPr>
            <a:r>
              <a:rPr lang="en-US" dirty="0"/>
              <a:t>Like the seal the saints were given in Chapter 7.  The counterpart to the sealing of the </a:t>
            </a:r>
            <a:r>
              <a:rPr lang="en-US" dirty="0" smtClean="0"/>
              <a:t>saints (7:3, 9:4).</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708281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Notice however this mark will not just be on slaves or the poor, but people from all levels of society will receive this “mark” on their right hand or forehead.  </a:t>
            </a:r>
          </a:p>
          <a:p>
            <a:pPr marL="0" indent="0">
              <a:buNone/>
            </a:pPr>
            <a:r>
              <a:rPr lang="en-US" dirty="0" smtClean="0"/>
              <a:t>Brighton, “They are marked so as to be identified as people who belong to the beast, for they are its property, its slaves.”-p. 361.</a:t>
            </a:r>
          </a:p>
          <a:p>
            <a:pPr marL="0" indent="0">
              <a:buNone/>
            </a:pPr>
            <a:r>
              <a:rPr lang="en-US" dirty="0" smtClean="0"/>
              <a:t>Brighton- “To wear a ‘seal’ on the forehead means that the person’s mind and intelligence belong to the one who is represented by the seal….forehead was considered the seat of knowledge.”-p. 361</a:t>
            </a:r>
            <a:endParaRPr lang="en-US" dirty="0"/>
          </a:p>
        </p:txBody>
      </p:sp>
    </p:spTree>
    <p:extLst>
      <p:ext uri="{BB962C8B-B14F-4D97-AF65-F5344CB8AC3E}">
        <p14:creationId xmlns:p14="http://schemas.microsoft.com/office/powerpoint/2010/main" val="17933916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marL="0" indent="0">
              <a:buNone/>
            </a:pPr>
            <a:r>
              <a:rPr lang="en-US" dirty="0" smtClean="0"/>
              <a:t>The seal on the right hand- “Such as seal would signify that the activities of the person are done with the sanction of the beast and at his direction.”-p. 361</a:t>
            </a:r>
          </a:p>
          <a:p>
            <a:pPr marL="0" indent="0">
              <a:buNone/>
            </a:pPr>
            <a:r>
              <a:rPr lang="en-US" dirty="0" smtClean="0"/>
              <a:t>Of course, some in recent times think of chips being embedded in us as a mark of the beast or vaccines.  However, I think it will be something more obvious.  I think we will recognize this happening when it does.  However, I could be wrong.  </a:t>
            </a:r>
          </a:p>
          <a:p>
            <a:pPr marL="0" indent="0">
              <a:buNone/>
            </a:pPr>
            <a:r>
              <a:rPr lang="en-US" dirty="0" smtClean="0"/>
              <a:t>John makes it clear though that whether you have this mark or not will affect your ability to carry out basic earthly affairs of buying and selling.  The mark will be name of the beast or the number of its name. </a:t>
            </a:r>
            <a:endParaRPr lang="en-US" dirty="0"/>
          </a:p>
        </p:txBody>
      </p:sp>
    </p:spTree>
    <p:extLst>
      <p:ext uri="{BB962C8B-B14F-4D97-AF65-F5344CB8AC3E}">
        <p14:creationId xmlns:p14="http://schemas.microsoft.com/office/powerpoint/2010/main" val="11437967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000" dirty="0"/>
              <a:t>This calls for wisdom or “here is the wisdom”-the Greek word Sophia-Christian wisdom-discernment, as is the wisdom given through the Spirit.  </a:t>
            </a:r>
          </a:p>
          <a:p>
            <a:pPr marL="0" indent="0">
              <a:buNone/>
            </a:pPr>
            <a:r>
              <a:rPr lang="en-US" sz="4000" dirty="0" smtClean="0"/>
              <a:t>What is meant by the number of his name?</a:t>
            </a:r>
          </a:p>
          <a:p>
            <a:pPr marL="0" indent="0">
              <a:buNone/>
            </a:pPr>
            <a:r>
              <a:rPr lang="en-US" sz="4000" dirty="0" smtClean="0"/>
              <a:t>Read Brighton p. 362.</a:t>
            </a:r>
            <a:endParaRPr lang="en-US" sz="4000" dirty="0"/>
          </a:p>
        </p:txBody>
      </p:sp>
    </p:spTree>
    <p:extLst>
      <p:ext uri="{BB962C8B-B14F-4D97-AF65-F5344CB8AC3E}">
        <p14:creationId xmlns:p14="http://schemas.microsoft.com/office/powerpoint/2010/main" val="3705248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marL="0" indent="0">
              <a:buNone/>
            </a:pPr>
            <a:r>
              <a:rPr lang="en-US" dirty="0" err="1" smtClean="0"/>
              <a:t>Gematria</a:t>
            </a:r>
            <a:r>
              <a:rPr lang="en-US" dirty="0" smtClean="0"/>
              <a:t>-</a:t>
            </a:r>
          </a:p>
          <a:p>
            <a:pPr marL="0" indent="0">
              <a:buNone/>
            </a:pPr>
            <a:r>
              <a:rPr lang="en-US" dirty="0" smtClean="0"/>
              <a:t>“While </a:t>
            </a:r>
            <a:r>
              <a:rPr lang="en-US" dirty="0" err="1"/>
              <a:t>gematria</a:t>
            </a:r>
            <a:r>
              <a:rPr lang="en-US" dirty="0"/>
              <a:t> was used periodically in the </a:t>
            </a:r>
            <a:r>
              <a:rPr lang="en-US" dirty="0">
                <a:hlinkClick r:id="rId2"/>
              </a:rPr>
              <a:t>Talmud</a:t>
            </a:r>
            <a:r>
              <a:rPr lang="en-US" dirty="0"/>
              <a:t> and </a:t>
            </a:r>
            <a:r>
              <a:rPr lang="en-US" dirty="0">
                <a:hlinkClick r:id="rId3"/>
              </a:rPr>
              <a:t>Midrash</a:t>
            </a:r>
            <a:r>
              <a:rPr lang="en-US" dirty="0"/>
              <a:t>, it was not central to rabbinic literature. The rabbis occasionally employed </a:t>
            </a:r>
            <a:r>
              <a:rPr lang="en-US" dirty="0" err="1"/>
              <a:t>gematria</a:t>
            </a:r>
            <a:r>
              <a:rPr lang="en-US" dirty="0"/>
              <a:t> to help support biblical exegesis, but did not rely on it heavily. They were much more invested in the use of logical reasoning and argumentation to support their positions.</a:t>
            </a:r>
          </a:p>
          <a:p>
            <a:pPr marL="0" indent="0">
              <a:buNone/>
            </a:pPr>
            <a:r>
              <a:rPr lang="en-US" dirty="0"/>
              <a:t>However, </a:t>
            </a:r>
            <a:r>
              <a:rPr lang="en-US" dirty="0" err="1"/>
              <a:t>gematria</a:t>
            </a:r>
            <a:r>
              <a:rPr lang="en-US" dirty="0"/>
              <a:t> is essential to Kabbalah, the Jewish mystical tradition. The very basis of the </a:t>
            </a:r>
            <a:r>
              <a:rPr lang="en-US" dirty="0" err="1"/>
              <a:t>kabbalistic</a:t>
            </a:r>
            <a:r>
              <a:rPr lang="en-US" dirty="0"/>
              <a:t> cosmological system rests on the belief that God created the universe through the power of the Hebrew letters along with their numerical values. Indeed the many names of God and their permutations in Kabbalah have numerical values that are believed to contain potent power</a:t>
            </a:r>
            <a:r>
              <a:rPr lang="en-US" dirty="0" smtClean="0"/>
              <a:t>.”-From the website myjewishlearning.com</a:t>
            </a:r>
            <a:endParaRPr lang="en-US" dirty="0"/>
          </a:p>
          <a:p>
            <a:pPr marL="0" indent="0">
              <a:buNone/>
            </a:pPr>
            <a:endParaRPr lang="en-US" dirty="0"/>
          </a:p>
        </p:txBody>
      </p:sp>
    </p:spTree>
    <p:extLst>
      <p:ext uri="{BB962C8B-B14F-4D97-AF65-F5344CB8AC3E}">
        <p14:creationId xmlns:p14="http://schemas.microsoft.com/office/powerpoint/2010/main" val="3072353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213" y="304800"/>
            <a:ext cx="864108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8690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40000" lnSpcReduction="20000"/>
          </a:bodyPr>
          <a:lstStyle/>
          <a:p>
            <a:pPr marL="0" indent="0">
              <a:buNone/>
            </a:pPr>
            <a:r>
              <a:rPr lang="en-US" dirty="0" err="1"/>
              <a:t>Gematria</a:t>
            </a:r>
            <a:endParaRPr lang="en-US" dirty="0"/>
          </a:p>
          <a:p>
            <a:pPr marL="0" indent="0">
              <a:buNone/>
            </a:pPr>
            <a:r>
              <a:rPr lang="en-US" dirty="0"/>
              <a:t>by Ian </a:t>
            </a:r>
            <a:r>
              <a:rPr lang="en-US" dirty="0" smtClean="0"/>
              <a:t>Boxall-Website-Bibleodyssey.org</a:t>
            </a:r>
            <a:endParaRPr lang="en-US" dirty="0"/>
          </a:p>
          <a:p>
            <a:pPr marL="0" indent="0">
              <a:buNone/>
            </a:pPr>
            <a:r>
              <a:rPr lang="en-US" dirty="0"/>
              <a:t>“I love the woman whose number is 545.” So reads a piece of Greek graffiti found on a wall in the Roman city of Pompeii. This graffito is a vivid example of what the Jews called </a:t>
            </a:r>
            <a:r>
              <a:rPr lang="en-US" dirty="0" err="1"/>
              <a:t>gematria</a:t>
            </a:r>
            <a:r>
              <a:rPr lang="en-US" dirty="0"/>
              <a:t> (a Hebrew term probably borrowed from the Greek </a:t>
            </a:r>
            <a:r>
              <a:rPr lang="en-US" dirty="0" err="1"/>
              <a:t>geōmetria</a:t>
            </a:r>
            <a:r>
              <a:rPr lang="en-US" dirty="0"/>
              <a:t>, “geometry”). In both Greek and Hebrew alphabets, letters were used in place of numerals (A = 1, B = 2, etc.). Thus, by adding together the numerical value of each letter in a word, one arrived at that word’s number. The Pompeii graffito offers the answer to the puzzle, but working back to the name required some ingenuity. Presumably, the woman in question knew her own number</a:t>
            </a:r>
            <a:r>
              <a:rPr lang="en-US" dirty="0" smtClean="0"/>
              <a:t>.</a:t>
            </a:r>
          </a:p>
          <a:p>
            <a:pPr marL="0" indent="0">
              <a:buNone/>
            </a:pPr>
            <a:endParaRPr lang="en-US" dirty="0" smtClean="0"/>
          </a:p>
          <a:p>
            <a:pPr marL="0" indent="0">
              <a:buNone/>
            </a:pPr>
            <a:r>
              <a:rPr lang="en-US" dirty="0" smtClean="0"/>
              <a:t>Examples </a:t>
            </a:r>
            <a:r>
              <a:rPr lang="en-US" dirty="0"/>
              <a:t>of </a:t>
            </a:r>
            <a:r>
              <a:rPr lang="en-US" dirty="0" err="1"/>
              <a:t>gematria</a:t>
            </a:r>
            <a:r>
              <a:rPr lang="en-US" dirty="0"/>
              <a:t> can be found in several Jewish and early Christian texts. The author of Matt 1:17 probably used it to make connections between the genealogy of Jesus, the “Son of David” (Matt 1:1) and David’s name in Hebrew (D + W + D = 4 + 6 + 4 = 14). Thus Jesus’ genealogy is divided into three sets of fourteen generations, reflecting the importance of David’s number. The Bible’s most famous example, however, is in its final book. Rev 13:18 reads: “This calls for wisdom: let anyone with understanding calculate the number of the beast, for it is the number of a person [or it is a human number]. Its number is six hundred sixty-six</a:t>
            </a:r>
            <a:r>
              <a:rPr lang="en-US" dirty="0" smtClean="0"/>
              <a:t>.”</a:t>
            </a:r>
          </a:p>
          <a:p>
            <a:pPr marL="0" indent="0">
              <a:buNone/>
            </a:pPr>
            <a:endParaRPr lang="en-US" dirty="0" smtClean="0"/>
          </a:p>
          <a:p>
            <a:pPr marL="0" indent="0">
              <a:buNone/>
            </a:pPr>
            <a:r>
              <a:rPr lang="en-US" dirty="0" smtClean="0"/>
              <a:t>Almost </a:t>
            </a:r>
            <a:r>
              <a:rPr lang="en-US" dirty="0"/>
              <a:t>all ancient manuscripts of Revelation attest the reading of 666, and this passage is probably original. But it does have its rivals. The second-century C.E. Christian writer Irenaeus knew the alternative 616. This reading is also found in an early papyrus fragment from the Egyptian city of </a:t>
            </a:r>
            <a:r>
              <a:rPr lang="en-US" dirty="0" err="1"/>
              <a:t>Oxyrhynchus</a:t>
            </a:r>
            <a:r>
              <a:rPr lang="en-US" dirty="0"/>
              <a:t>. Less plausible alternatives, attested in a small number of Latin manuscripts, are 617, 646, and 690</a:t>
            </a:r>
            <a:r>
              <a:rPr lang="en-US" dirty="0" smtClean="0"/>
              <a:t>.</a:t>
            </a:r>
          </a:p>
          <a:p>
            <a:pPr marL="0" indent="0">
              <a:buNone/>
            </a:pPr>
            <a:endParaRPr lang="en-US" dirty="0" smtClean="0"/>
          </a:p>
          <a:p>
            <a:pPr marL="0" indent="0">
              <a:buNone/>
            </a:pPr>
            <a:r>
              <a:rPr lang="en-US" dirty="0" smtClean="0"/>
              <a:t>The </a:t>
            </a:r>
            <a:r>
              <a:rPr lang="en-US" dirty="0"/>
              <a:t>problem for interpreters of Revelation, as for readers of the Pompeii graffito, is to work back from the number (whether 666 or 616) to the name. History is littered with attempts to make a correct identification. One of Irenaeus’s solutions for 666 was the Greek word </a:t>
            </a:r>
            <a:r>
              <a:rPr lang="en-US" dirty="0" err="1"/>
              <a:t>Lateinos</a:t>
            </a:r>
            <a:r>
              <a:rPr lang="en-US" dirty="0"/>
              <a:t> (“the Latin one”). Thus, he made a link with imperial Rome, although he was reluctant to identify a specific emperor as the beast. Subsequent interpreters have been less hesitant about identifying a particular individual, often of their own day. Candidates have ranged from specific emperors, popes, and other rulers to modern political leaders, including Adolf Hitler and Saddam Hussein</a:t>
            </a:r>
            <a:r>
              <a:rPr lang="en-US" dirty="0" smtClean="0"/>
              <a:t>.</a:t>
            </a:r>
          </a:p>
          <a:p>
            <a:pPr marL="0" indent="0">
              <a:buNone/>
            </a:pPr>
            <a:endParaRPr lang="en-US" dirty="0" smtClean="0"/>
          </a:p>
          <a:p>
            <a:pPr marL="0" indent="0">
              <a:buNone/>
            </a:pPr>
            <a:r>
              <a:rPr lang="en-US" dirty="0" smtClean="0"/>
              <a:t>The </a:t>
            </a:r>
            <a:r>
              <a:rPr lang="en-US" dirty="0"/>
              <a:t>preferred solution of many scholars, however, takes seriously the allusions throughout Revelation to the imperial politics of John’s own day. It identifies 666 as the number of Nero Caesar (emperor 54-68 C.E.). This presumes that John, although writing in Greek, worked out the puzzle in Hebrew. Transliterated into the Hebrew alphabet, the Greek </a:t>
            </a:r>
            <a:r>
              <a:rPr lang="en-US" dirty="0" err="1"/>
              <a:t>Nerōn</a:t>
            </a:r>
            <a:r>
              <a:rPr lang="en-US" dirty="0"/>
              <a:t> </a:t>
            </a:r>
            <a:r>
              <a:rPr lang="en-US" dirty="0" err="1"/>
              <a:t>Kaisar</a:t>
            </a:r>
            <a:r>
              <a:rPr lang="en-US" dirty="0"/>
              <a:t> has the number 666. Such a solution also explains the variant 616: this is the number in Hebrew of the shortened form </a:t>
            </a:r>
            <a:r>
              <a:rPr lang="en-US" dirty="0" err="1"/>
              <a:t>Nerō</a:t>
            </a:r>
            <a:r>
              <a:rPr lang="en-US" dirty="0"/>
              <a:t> </a:t>
            </a:r>
            <a:r>
              <a:rPr lang="en-US" dirty="0" err="1"/>
              <a:t>Kaisar</a:t>
            </a:r>
            <a:r>
              <a:rPr lang="en-US" dirty="0"/>
              <a:t>. A minority of scholars interpret 616 differently: as the number of the Greek for Gaius Caesar (the Emperor Caligula, 37-41 C.E.). The Nero explanation, accounting for both 666 and 616, has the edge over this alternative.</a:t>
            </a:r>
          </a:p>
        </p:txBody>
      </p:sp>
    </p:spTree>
    <p:extLst>
      <p:ext uri="{BB962C8B-B14F-4D97-AF65-F5344CB8AC3E}">
        <p14:creationId xmlns:p14="http://schemas.microsoft.com/office/powerpoint/2010/main" val="16824971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“For it is a number of a man”-it seems to imply that John had a particular man in mind when he wrote this number 666.  -Read Brighton p. </a:t>
            </a:r>
            <a:r>
              <a:rPr lang="en-US" smtClean="0"/>
              <a:t>362-363.</a:t>
            </a:r>
            <a:endParaRPr lang="en-US" dirty="0" smtClean="0"/>
          </a:p>
          <a:p>
            <a:pPr marL="0" indent="0">
              <a:buNone/>
            </a:pPr>
            <a:r>
              <a:rPr lang="en-US" dirty="0" smtClean="0"/>
              <a:t>However, as Brighton speculates, given how numbers are used symbolically in Revelation, that it could represent the unholy Trinity-1.  the dragon.  2.  the beast  from the sea.  3.  The beast from the earth or later the false prophet.</a:t>
            </a:r>
          </a:p>
          <a:p>
            <a:pPr marL="0" indent="0">
              <a:buNone/>
            </a:pPr>
            <a:r>
              <a:rPr lang="en-US" dirty="0" smtClean="0"/>
              <a:t>Satan wants to be God and act as him through his influences, his beasts, but he will always fall short.   </a:t>
            </a:r>
            <a:endParaRPr lang="en-US" dirty="0"/>
          </a:p>
        </p:txBody>
      </p:sp>
    </p:spTree>
    <p:extLst>
      <p:ext uri="{BB962C8B-B14F-4D97-AF65-F5344CB8AC3E}">
        <p14:creationId xmlns:p14="http://schemas.microsoft.com/office/powerpoint/2010/main" val="371222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Crown or wreath-given in victory-12 stars-possibly representing the 12 apostles as representatives of the church.  Possibly the 12 stars before the child’s birth represents the 12 tribes of Israel or half of the elders around the throne.  Once the child is born, they then can represent the church.   So they in the end represent the whole people of God.  </a:t>
            </a:r>
          </a:p>
          <a:p>
            <a:pPr marL="0" indent="0">
              <a:buNone/>
            </a:pPr>
            <a:r>
              <a:rPr lang="en-US" dirty="0" smtClean="0"/>
              <a:t>With the exception of Christ, no woman is so described as this woman with such brilliance and honor. </a:t>
            </a:r>
            <a:endParaRPr lang="en-US" dirty="0"/>
          </a:p>
        </p:txBody>
      </p:sp>
    </p:spTree>
    <p:extLst>
      <p:ext uri="{BB962C8B-B14F-4D97-AF65-F5344CB8AC3E}">
        <p14:creationId xmlns:p14="http://schemas.microsoft.com/office/powerpoint/2010/main" val="2365232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It is why another commentator named </a:t>
            </a:r>
            <a:r>
              <a:rPr lang="en-US" dirty="0" err="1" smtClean="0"/>
              <a:t>Lenski</a:t>
            </a:r>
            <a:r>
              <a:rPr lang="en-US" dirty="0" smtClean="0"/>
              <a:t> writes in conclusion to this chapter, “The beast=the whole antichristian world power in the whole world of the New Testament Era which operates through the second beast, the whole antichristian world propaganda during the New Testament Era.  Hence the number of this beast is not a mere 6 or 66, but the full 666, in opposition to 777.  By means of common Christian wisdom, every Christian is to understand the number for his own safety.”-p. 417</a:t>
            </a:r>
            <a:endParaRPr lang="en-US" dirty="0"/>
          </a:p>
        </p:txBody>
      </p:sp>
    </p:spTree>
    <p:extLst>
      <p:ext uri="{BB962C8B-B14F-4D97-AF65-F5344CB8AC3E}">
        <p14:creationId xmlns:p14="http://schemas.microsoft.com/office/powerpoint/2010/main" val="16227623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marL="0" indent="0">
              <a:buNone/>
            </a:pPr>
            <a:r>
              <a:rPr lang="en-US" dirty="0"/>
              <a:t>After the horrible visions of Chapters 12-13, you now have another vision of the church militant and victorious.  In perfect marching order.  They have not been conquered, but continue on following the Lamb and singing praises to Him.  </a:t>
            </a:r>
            <a:endParaRPr lang="en-US" dirty="0" smtClean="0"/>
          </a:p>
          <a:p>
            <a:pPr marL="0" indent="0">
              <a:buNone/>
            </a:pPr>
            <a:endParaRPr lang="en-US" dirty="0"/>
          </a:p>
          <a:p>
            <a:pPr marL="0" indent="0">
              <a:buNone/>
            </a:pPr>
            <a:r>
              <a:rPr lang="en-US" dirty="0"/>
              <a:t>v. 1-text note-Brighton p.364-Mt. Zion a place of deliverance.  The place where forgiveness is found.  Talk about Mt. Moriah </a:t>
            </a:r>
            <a:endParaRPr lang="en-US" dirty="0" smtClean="0"/>
          </a:p>
          <a:p>
            <a:pPr marL="0" indent="0">
              <a:buNone/>
            </a:pPr>
            <a:r>
              <a:rPr lang="en-US" dirty="0" smtClean="0"/>
              <a:t>Genesis 22:2; 2 Chronicles 3:1</a:t>
            </a:r>
            <a:endParaRPr lang="en-US" dirty="0"/>
          </a:p>
          <a:p>
            <a:pPr marL="0" indent="0">
              <a:buNone/>
            </a:pPr>
            <a:r>
              <a:rPr lang="en-US" dirty="0" smtClean="0"/>
              <a:t>Read </a:t>
            </a:r>
            <a:r>
              <a:rPr lang="en-US" dirty="0"/>
              <a:t>paragraph at the bottom of p. 367-goes with it.  Describing heaven.  The 144,000 now in heaven.  </a:t>
            </a:r>
          </a:p>
          <a:p>
            <a:pPr marL="0" indent="0">
              <a:buNone/>
            </a:pPr>
            <a:r>
              <a:rPr lang="en-US" dirty="0"/>
              <a:t>Zion-A Hebrew name that could be derived from a Semitic term for defend (as in a fortress) or “to be bald” (as in a defendable rocky place).  Zion is the defensive hill before the temple mount.  It was captured by David from the </a:t>
            </a:r>
            <a:r>
              <a:rPr lang="en-US" dirty="0" err="1"/>
              <a:t>Jebusites</a:t>
            </a:r>
            <a:r>
              <a:rPr lang="en-US" dirty="0"/>
              <a:t> (2 Sam. 5:6-7).  In the Psalms, Zion often describes the Temple Mount, where God dwelt among His people and where they sought Him; by extension, it can include Jerusalem, Israel, and God’s people here and in eternity (Hebrews 12:22). </a:t>
            </a:r>
          </a:p>
        </p:txBody>
      </p:sp>
    </p:spTree>
    <p:extLst>
      <p:ext uri="{BB962C8B-B14F-4D97-AF65-F5344CB8AC3E}">
        <p14:creationId xmlns:p14="http://schemas.microsoft.com/office/powerpoint/2010/main" val="2731635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dirty="0"/>
              <a:t>Second and final time the 144,000 are mentioned in Revelation.  </a:t>
            </a:r>
          </a:p>
          <a:p>
            <a:pPr marL="0" indent="0">
              <a:buNone/>
            </a:pPr>
            <a:r>
              <a:rPr lang="en-US" dirty="0" smtClean="0"/>
              <a:t>The </a:t>
            </a:r>
            <a:r>
              <a:rPr lang="en-US" dirty="0"/>
              <a:t>seal they bore in chapter </a:t>
            </a:r>
            <a:r>
              <a:rPr lang="en-US" dirty="0" smtClean="0"/>
              <a:t>7 (7:4) </a:t>
            </a:r>
            <a:r>
              <a:rPr lang="en-US" dirty="0"/>
              <a:t>is now revealed here in Chapter 14. It is the </a:t>
            </a:r>
            <a:r>
              <a:rPr lang="en-US" dirty="0" smtClean="0"/>
              <a:t>Lamb and the Father’s </a:t>
            </a:r>
            <a:r>
              <a:rPr lang="en-US" dirty="0"/>
              <a:t>name.   A picture of God preserving his church through the warfare of the beasts.  </a:t>
            </a:r>
          </a:p>
          <a:p>
            <a:pPr marL="0" indent="0">
              <a:buNone/>
            </a:pPr>
            <a:r>
              <a:rPr lang="en-US" dirty="0"/>
              <a:t>Read Brighton p. 368.  They are, for the moment, still the church militant on earth (on Mt. Zion-the church), but now their warfare is over and they are about to join the church triumphant in heaven.  </a:t>
            </a:r>
          </a:p>
          <a:p>
            <a:pPr marL="0" indent="0">
              <a:buNone/>
            </a:pPr>
            <a:endParaRPr lang="en-US" dirty="0"/>
          </a:p>
          <a:p>
            <a:pPr marL="0" indent="0">
              <a:buNone/>
            </a:pPr>
            <a:r>
              <a:rPr lang="en-US" dirty="0"/>
              <a:t>Important note about the names:  John uses a perfect in the Greek indicating that the name had been and continued to be written on their foreheads.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25482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a:t>v.2-read text note on v. </a:t>
            </a:r>
            <a:r>
              <a:rPr lang="en-US" dirty="0" smtClean="0"/>
              <a:t>2. We have seen this imagery for the voice of God or Christ before in Revelation-1:15, 6:1, 10:3, </a:t>
            </a:r>
            <a:endParaRPr lang="en-US" dirty="0"/>
          </a:p>
          <a:p>
            <a:pPr marL="0" indent="0">
              <a:buNone/>
            </a:pPr>
            <a:r>
              <a:rPr lang="en-US" dirty="0" smtClean="0"/>
              <a:t>A </a:t>
            </a:r>
            <a:r>
              <a:rPr lang="en-US" dirty="0"/>
              <a:t>new song-Read Brighton p. 368-369.   Song of victory because of the Lamb-Shows up frequently in the Psalms: Psalm 96:1-2, </a:t>
            </a:r>
            <a:r>
              <a:rPr lang="en-US" dirty="0" smtClean="0"/>
              <a:t>98:1, 33:2-3</a:t>
            </a:r>
            <a:r>
              <a:rPr lang="en-US" dirty="0"/>
              <a:t>, 40:3.  All the saints in heaven, and the 144,000 on earth sing this song together.  </a:t>
            </a:r>
            <a:endParaRPr lang="en-US" dirty="0" smtClean="0"/>
          </a:p>
          <a:p>
            <a:pPr marL="0" indent="0">
              <a:buNone/>
            </a:pPr>
            <a:r>
              <a:rPr lang="en-US" dirty="0" smtClean="0"/>
              <a:t>In the OT, it was a song to celebrate God’s new work of salvation.-Note on p. 843 in </a:t>
            </a:r>
            <a:r>
              <a:rPr lang="en-US" dirty="0" err="1" smtClean="0"/>
              <a:t>Luth</a:t>
            </a:r>
            <a:r>
              <a:rPr lang="en-US" dirty="0" smtClean="0"/>
              <a:t>. Study Bible. </a:t>
            </a:r>
            <a:endParaRPr lang="en-US" dirty="0"/>
          </a:p>
          <a:p>
            <a:pPr marL="0" indent="0">
              <a:buNone/>
            </a:pPr>
            <a:endParaRPr lang="en-US" dirty="0"/>
          </a:p>
          <a:p>
            <a:pPr marL="0" indent="0">
              <a:buNone/>
            </a:pPr>
            <a:r>
              <a:rPr lang="en-US" dirty="0"/>
              <a:t>v.3-The ones who cannot learn the song-Greek word meaning “is not able”-Imperfect tense used, implying continuing action.  </a:t>
            </a:r>
          </a:p>
          <a:p>
            <a:pPr marL="0" indent="0">
              <a:buNone/>
            </a:pPr>
            <a:r>
              <a:rPr lang="en-US" dirty="0" smtClean="0"/>
              <a:t>another </a:t>
            </a:r>
            <a:r>
              <a:rPr lang="en-US" dirty="0"/>
              <a:t>perfect participle used-The ones who have been and continue to be redeemed or bought or purchased from the earth. </a:t>
            </a:r>
          </a:p>
        </p:txBody>
      </p:sp>
    </p:spTree>
    <p:extLst>
      <p:ext uri="{BB962C8B-B14F-4D97-AF65-F5344CB8AC3E}">
        <p14:creationId xmlns:p14="http://schemas.microsoft.com/office/powerpoint/2010/main" val="25936315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pPr marL="0" indent="0">
              <a:buNone/>
            </a:pPr>
            <a:r>
              <a:rPr lang="en-US" dirty="0"/>
              <a:t>v.4-  defiled-to soil or stain-with sin.  Read text note in Lutheran Study Bible.  Also read Brighton p. 370-371</a:t>
            </a:r>
            <a:r>
              <a:rPr lang="en-US" dirty="0" smtClean="0"/>
              <a:t>. Used in Rev. 3:4</a:t>
            </a:r>
          </a:p>
          <a:p>
            <a:pPr marL="0" indent="0">
              <a:buNone/>
            </a:pPr>
            <a:r>
              <a:rPr lang="en-US" dirty="0" smtClean="0"/>
              <a:t>Ephesians </a:t>
            </a:r>
            <a:r>
              <a:rPr lang="en-US" dirty="0"/>
              <a:t>5:25-27 definitely the background.  What lies in the background is those who have kept themselves from binding themselves or perverting themselves with the pagan practices and beliefs.  As Rogers puts, “They have resisted the seduction of the great harlot, Rome, with whom the kings of the earth have committed fornication.”  Harlot of Chapter 17.   Look at v. 8</a:t>
            </a:r>
            <a:r>
              <a:rPr lang="en-US" dirty="0" smtClean="0"/>
              <a:t>.</a:t>
            </a:r>
          </a:p>
          <a:p>
            <a:pPr marL="0" indent="0">
              <a:buNone/>
            </a:pPr>
            <a:r>
              <a:rPr lang="en-US" dirty="0" smtClean="0"/>
              <a:t>The downfall of many </a:t>
            </a:r>
            <a:r>
              <a:rPr lang="en-US" smtClean="0"/>
              <a:t>in Israel-Numbers  </a:t>
            </a:r>
            <a:endParaRPr lang="en-US" dirty="0"/>
          </a:p>
          <a:p>
            <a:pPr marL="0" indent="0">
              <a:buNone/>
            </a:pPr>
            <a:endParaRPr lang="en-US" dirty="0"/>
          </a:p>
          <a:p>
            <a:pPr marL="0" indent="0">
              <a:buNone/>
            </a:pPr>
            <a:r>
              <a:rPr lang="en-US" dirty="0"/>
              <a:t>The Church as a pure virgin bride-John 3:29, 2 Corinth. 11:2, Ephesians 5:21-33.  </a:t>
            </a:r>
          </a:p>
          <a:p>
            <a:pPr marL="0" indent="0">
              <a:buNone/>
            </a:pPr>
            <a:r>
              <a:rPr lang="en-US" dirty="0" smtClean="0"/>
              <a:t>In </a:t>
            </a:r>
            <a:r>
              <a:rPr lang="en-US" dirty="0"/>
              <a:t>the OT, God’s people referred to as a pure virgin bride-2 Kings 19:21, Isaiah 61:10; 62:5, Jer. 18:13, 31:4. </a:t>
            </a:r>
          </a:p>
        </p:txBody>
      </p:sp>
    </p:spTree>
    <p:extLst>
      <p:ext uri="{BB962C8B-B14F-4D97-AF65-F5344CB8AC3E}">
        <p14:creationId xmlns:p14="http://schemas.microsoft.com/office/powerpoint/2010/main" val="39967686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Male virgins-Not sure exactly why, but it could be “Because the 144,000 both in Revelation 7:1-8 and here in Chapter 14 is used to depict the church militant as God’s army in warfare, the male gender is appropriate, for in the ancient world armies were almost always composed of men.  Virgin men would be men wholly consecrated to the battle.”  Brighton p. 371.  Not uncommon in the OT for men to consecrate themselves to the Lord before battle.  (Deut. 20:7, 24:5, I Samuel 21:5-6, 2 Samuel 11:9-13.)</a:t>
            </a:r>
          </a:p>
        </p:txBody>
      </p:sp>
    </p:spTree>
    <p:extLst>
      <p:ext uri="{BB962C8B-B14F-4D97-AF65-F5344CB8AC3E}">
        <p14:creationId xmlns:p14="http://schemas.microsoft.com/office/powerpoint/2010/main" val="27246757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85000" lnSpcReduction="20000"/>
          </a:bodyPr>
          <a:lstStyle/>
          <a:p>
            <a:pPr marL="0" indent="0">
              <a:buNone/>
            </a:pPr>
            <a:r>
              <a:rPr lang="en-US" dirty="0" err="1"/>
              <a:t>Firstfruits</a:t>
            </a:r>
            <a:r>
              <a:rPr lang="en-US" dirty="0"/>
              <a:t>-Greek word means, “that which is from the first or the beginning”  In the OT, </a:t>
            </a:r>
            <a:r>
              <a:rPr lang="en-US" dirty="0" err="1"/>
              <a:t>firstfruits</a:t>
            </a:r>
            <a:r>
              <a:rPr lang="en-US" dirty="0"/>
              <a:t> were the first of the harvest.  </a:t>
            </a:r>
          </a:p>
          <a:p>
            <a:pPr marL="0" indent="0">
              <a:buNone/>
            </a:pPr>
            <a:r>
              <a:rPr lang="en-US" dirty="0" err="1"/>
              <a:t>Firstfruits</a:t>
            </a:r>
            <a:r>
              <a:rPr lang="en-US" dirty="0"/>
              <a:t> suggest they are an offering to God for the sake of the mission of Christ.  Romans 12:1.</a:t>
            </a:r>
          </a:p>
          <a:p>
            <a:pPr marL="0" indent="0">
              <a:buNone/>
            </a:pPr>
            <a:r>
              <a:rPr lang="en-US" dirty="0"/>
              <a:t>Found in other passages:  Romans 8:23, I Corinth. 15:20, 2 Thess. 2:13, James 1:18.  </a:t>
            </a:r>
          </a:p>
          <a:p>
            <a:pPr marL="0" indent="0">
              <a:buNone/>
            </a:pPr>
            <a:endParaRPr lang="en-US" dirty="0"/>
          </a:p>
          <a:p>
            <a:pPr marL="0" indent="0">
              <a:buNone/>
            </a:pPr>
            <a:r>
              <a:rPr lang="en-US" dirty="0"/>
              <a:t>Do not lie-read text note-but generally-as lying from the devil.  Lying is not in their mouth (stoma).  Read Brighton p. 372. </a:t>
            </a:r>
          </a:p>
          <a:p>
            <a:pPr marL="0" indent="0">
              <a:buNone/>
            </a:pPr>
            <a:r>
              <a:rPr lang="en-US" dirty="0"/>
              <a:t>Blameless or unblemished ones-the Levitical sacrificial terms means unspoiled by any flaw.  As Christ was the unblemished Lamb of God, who was our once and for all sacrifice.  We share in his holy status through His blood and baptism.  I Peter </a:t>
            </a:r>
            <a:r>
              <a:rPr lang="en-US" dirty="0" smtClean="0"/>
              <a:t>1:19, Ephesians 5:25-27.</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1057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7500" lnSpcReduction="20000"/>
          </a:bodyPr>
          <a:lstStyle/>
          <a:p>
            <a:pPr marL="0" indent="0">
              <a:buNone/>
            </a:pPr>
            <a:r>
              <a:rPr lang="en-US" dirty="0"/>
              <a:t>v.6-New section- “And I saw”-marks a new vision.  John had seen a lot of angels at this point. (The last angel mentioned was blowing the seventh trumpet, 11:15). </a:t>
            </a:r>
          </a:p>
          <a:p>
            <a:pPr marL="0" indent="0">
              <a:buNone/>
            </a:pPr>
            <a:endParaRPr lang="en-US" dirty="0"/>
          </a:p>
          <a:p>
            <a:pPr marL="0" indent="0">
              <a:buNone/>
            </a:pPr>
            <a:r>
              <a:rPr lang="en-US" dirty="0"/>
              <a:t>Flying in mid-air or directly overhead-Brighton p. 376.</a:t>
            </a:r>
          </a:p>
          <a:p>
            <a:pPr marL="0" indent="0">
              <a:buNone/>
            </a:pPr>
            <a:r>
              <a:rPr lang="en-US" dirty="0" err="1" smtClean="0"/>
              <a:t>mesoura,nhma</a:t>
            </a:r>
            <a:r>
              <a:rPr lang="en-US" dirty="0"/>
              <a:t>, </a:t>
            </a:r>
            <a:r>
              <a:rPr lang="en-US" dirty="0" err="1"/>
              <a:t>atoj</a:t>
            </a:r>
            <a:r>
              <a:rPr lang="en-US" dirty="0"/>
              <a:t>, </a:t>
            </a:r>
            <a:r>
              <a:rPr lang="en-US" dirty="0" smtClean="0"/>
              <a:t>to,-zenith</a:t>
            </a:r>
            <a:r>
              <a:rPr lang="en-US" dirty="0"/>
              <a:t>, </a:t>
            </a:r>
            <a:r>
              <a:rPr lang="en-US" dirty="0" err="1"/>
              <a:t>midheaven</a:t>
            </a:r>
            <a:r>
              <a:rPr lang="en-US" dirty="0"/>
              <a:t> </a:t>
            </a:r>
            <a:r>
              <a:rPr lang="en-US" dirty="0" err="1"/>
              <a:t>Rv</a:t>
            </a:r>
            <a:r>
              <a:rPr lang="en-US" dirty="0"/>
              <a:t> 8:13; 14:6; 19:17.* [</a:t>
            </a:r>
            <a:r>
              <a:rPr lang="en-US" dirty="0" err="1"/>
              <a:t>pg</a:t>
            </a:r>
            <a:r>
              <a:rPr lang="en-US" dirty="0"/>
              <a:t> 126] </a:t>
            </a:r>
          </a:p>
          <a:p>
            <a:pPr marL="0" indent="0">
              <a:buNone/>
            </a:pPr>
            <a:r>
              <a:rPr lang="en-US" dirty="0"/>
              <a:t>“having the eternal gospel to proclaimed or to be preached to those who dwell on earth, to every nation and tribe and language and people</a:t>
            </a:r>
            <a:r>
              <a:rPr lang="en-US" dirty="0" smtClean="0"/>
              <a:t>.”</a:t>
            </a:r>
            <a:endParaRPr lang="en-US" dirty="0"/>
          </a:p>
          <a:p>
            <a:pPr marL="0" indent="0">
              <a:buNone/>
            </a:pPr>
            <a:r>
              <a:rPr lang="en-US" dirty="0"/>
              <a:t>If the 144,000 represents the church on earth, marching like an army as faithful soldiers.  Look at note on v. 4.  They follow the Lamb wherever he goes.  They have been redeemed and were resisting the lies of Satan through the beasts.  They were blameless through Christ.  Their robes have been washed.  They have been sealed for Him (7:4) from every tribe of Israel.  It is the true church of Christ.</a:t>
            </a:r>
          </a:p>
          <a:p>
            <a:pPr marL="0" indent="0">
              <a:buNone/>
            </a:pPr>
            <a:endParaRPr lang="en-US" dirty="0"/>
          </a:p>
        </p:txBody>
      </p:sp>
    </p:spTree>
    <p:extLst>
      <p:ext uri="{BB962C8B-B14F-4D97-AF65-F5344CB8AC3E}">
        <p14:creationId xmlns:p14="http://schemas.microsoft.com/office/powerpoint/2010/main" val="31747928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7500" lnSpcReduction="20000"/>
          </a:bodyPr>
          <a:lstStyle/>
          <a:p>
            <a:pPr marL="0" indent="0">
              <a:buNone/>
            </a:pPr>
            <a:r>
              <a:rPr lang="en-US" dirty="0"/>
              <a:t>Usually we think of “Gospel/Good News” as just the proclamation of the good news of Christ’s work to save us and the peace and joy given to all who receive it as the gift that it is.  </a:t>
            </a:r>
            <a:r>
              <a:rPr lang="en-US" dirty="0" smtClean="0"/>
              <a:t> However</a:t>
            </a:r>
            <a:r>
              <a:rPr lang="en-US" dirty="0"/>
              <a:t>, this Gospel would seem like Law-“Fear God”-imperative, Give to him glory-imperative, and worship him…imperative.</a:t>
            </a:r>
          </a:p>
          <a:p>
            <a:pPr marL="0" indent="0">
              <a:buNone/>
            </a:pPr>
            <a:endParaRPr lang="en-US" dirty="0"/>
          </a:p>
          <a:p>
            <a:pPr marL="0" indent="0">
              <a:buNone/>
            </a:pPr>
            <a:r>
              <a:rPr lang="en-US" dirty="0"/>
              <a:t>However, Brighton says that, “since this eternal Gospel includes also the purpose of moving people to ‘worship’ God as the creator of all life, this eternal news includes then not only the announcement of judgment (Law), but also the gracious call of the Gospel….In particular, John most likely had in mind the concluding content of the ‘eternal gospel’: the announcement of the judgment in view of the Lord Christ’s second coming at the End.  For this return of the Lord would also be the final deliverance of God’s people from the dragon, his two beasts, and their hosts.”-p. 380-381.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688565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buNone/>
            </a:pPr>
            <a:r>
              <a:rPr lang="en-US" dirty="0"/>
              <a:t>Several prominent Lutherans in the past have seen this angel as a messenger fulfilled in Martin Luther. </a:t>
            </a:r>
            <a:endParaRPr lang="en-US" dirty="0" smtClean="0"/>
          </a:p>
          <a:p>
            <a:pPr marL="0" indent="0">
              <a:buNone/>
            </a:pPr>
            <a:r>
              <a:rPr lang="en-US" dirty="0" smtClean="0"/>
              <a:t>“In </a:t>
            </a:r>
            <a:r>
              <a:rPr lang="en-US" dirty="0"/>
              <a:t>1522, the monk (later pastor and mathematician)Michael </a:t>
            </a:r>
            <a:r>
              <a:rPr lang="en-US" dirty="0" err="1"/>
              <a:t>Stifel</a:t>
            </a:r>
            <a:r>
              <a:rPr lang="en-US" dirty="0"/>
              <a:t> was first to see the angel of Rev 14:6 as a prophecy fulfilled in Luther. Johannes </a:t>
            </a:r>
            <a:r>
              <a:rPr lang="en-US" dirty="0" err="1"/>
              <a:t>Bugenhagen</a:t>
            </a:r>
            <a:r>
              <a:rPr lang="en-US" dirty="0"/>
              <a:t> did likewise in Luther’s funeral sermon in 1546, and it has been a staple of Lutheran exegesis since. Walther: “Luther is the only theologian who is prophesied in the Holy Scriptures. He is without any doubt the angel of whom Revelation 14:6 spoke” (C. F. W. Walther, “The Fruitful Reading of the Writings of Luther,” trans. Matthew C. Harrison in At Home in the House of My Fathers [St. Louis: CPH, 2011], 333). Nevertheless, the preacher is certainly not obliged to follow this identification.”-Concordia Pulpit Resources Sermon-23.4.H10 by Roland </a:t>
            </a:r>
            <a:r>
              <a:rPr lang="en-US" dirty="0" smtClean="0"/>
              <a:t>Ziegler”</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9514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buNone/>
            </a:pPr>
            <a:r>
              <a:rPr lang="en-US" dirty="0" smtClean="0"/>
              <a:t>3 women appear in Revelation:  1.  this woman-</a:t>
            </a:r>
            <a:r>
              <a:rPr lang="en-US" dirty="0" err="1" smtClean="0"/>
              <a:t>Chapt</a:t>
            </a:r>
            <a:r>
              <a:rPr lang="en-US" dirty="0" smtClean="0"/>
              <a:t>. 12, 2.  the harlot of </a:t>
            </a:r>
            <a:r>
              <a:rPr lang="en-US" dirty="0" err="1" smtClean="0"/>
              <a:t>Chapt</a:t>
            </a:r>
            <a:r>
              <a:rPr lang="en-US" dirty="0" smtClean="0"/>
              <a:t>. 17-representing the anti-church with her deceptive beauty.  Representing the archrival of the woman-the church.  3.  The bride of the Lamb found in Chapter 19.  The woman finally meeting her husband Christ, at the End.  </a:t>
            </a:r>
          </a:p>
          <a:p>
            <a:pPr marL="0" indent="0">
              <a:buNone/>
            </a:pPr>
            <a:endParaRPr lang="en-US" dirty="0" smtClean="0"/>
          </a:p>
          <a:p>
            <a:pPr marL="0" indent="0">
              <a:buNone/>
            </a:pPr>
            <a:r>
              <a:rPr lang="en-US" dirty="0" smtClean="0"/>
              <a:t>v.2-cried out in pain-read Self-study text note.  This word, which actually means torture or torment, occurs 5 times in Revelation.  Usually refers to God’s punishment of evildoers or the agony they feel at the preaching of the Gospel like back in Chapter 11:10.  Only time this word is used in reference to childbirth.  Connects back to Genesis 3:15. </a:t>
            </a:r>
            <a:endParaRPr lang="en-US" dirty="0"/>
          </a:p>
        </p:txBody>
      </p:sp>
    </p:spTree>
    <p:extLst>
      <p:ext uri="{BB962C8B-B14F-4D97-AF65-F5344CB8AC3E}">
        <p14:creationId xmlns:p14="http://schemas.microsoft.com/office/powerpoint/2010/main" val="2802020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a:p>
        </p:txBody>
      </p:sp>
    </p:spTree>
    <p:extLst>
      <p:ext uri="{BB962C8B-B14F-4D97-AF65-F5344CB8AC3E}">
        <p14:creationId xmlns:p14="http://schemas.microsoft.com/office/powerpoint/2010/main" val="78623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0" indent="0">
              <a:buNone/>
            </a:pPr>
            <a:r>
              <a:rPr lang="en-US" dirty="0" smtClean="0"/>
              <a:t>In many ways, this woman points to Mary, who is a type for the church.</a:t>
            </a:r>
          </a:p>
          <a:p>
            <a:pPr marL="0" indent="0">
              <a:buNone/>
            </a:pPr>
            <a:r>
              <a:rPr lang="en-US" dirty="0" smtClean="0"/>
              <a:t>Brighton- “Mary, the mother of the Christ, is the model for the woman here in 12:1-2, for the woman, as does Mary, symbolizes and represents the church. The woman thus represents the faithful people of God who longed for the Messiah to come, and who by their faith can be said metaphorically to be the mother of the Child and thus to have given birth to him. After the birth and ascension of the Child, the woman becomes and represents the church of the apostles.”-p. 327</a:t>
            </a:r>
            <a:endParaRPr lang="en-US" dirty="0"/>
          </a:p>
        </p:txBody>
      </p:sp>
    </p:spTree>
    <p:extLst>
      <p:ext uri="{BB962C8B-B14F-4D97-AF65-F5344CB8AC3E}">
        <p14:creationId xmlns:p14="http://schemas.microsoft.com/office/powerpoint/2010/main" val="3358473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v.3-dragon-Greek word </a:t>
            </a:r>
            <a:r>
              <a:rPr lang="en-US" sz="3600" dirty="0" err="1" smtClean="0"/>
              <a:t>drakwn</a:t>
            </a:r>
            <a:r>
              <a:rPr lang="en-US" sz="3600" dirty="0" smtClean="0"/>
              <a:t>-where we get the English word dragon from.  If you remember the oldest reference to the devil is of him being a serpent.  Read Brighton p.319-320.  Identified as Satan in v. 9.  Look at Job 3:8 and Chapter 41.  Look at the whole of Isaiah 27. </a:t>
            </a:r>
          </a:p>
          <a:p>
            <a:pPr marL="0" indent="0">
              <a:buNone/>
            </a:pPr>
            <a:r>
              <a:rPr lang="en-US" sz="3600" dirty="0" smtClean="0"/>
              <a:t>“and behold, a great red dragon”-It is where you get the modern-day depictions of Satan.  </a:t>
            </a:r>
            <a:endParaRPr lang="en-US" sz="3600" dirty="0"/>
          </a:p>
        </p:txBody>
      </p:sp>
    </p:spTree>
    <p:extLst>
      <p:ext uri="{BB962C8B-B14F-4D97-AF65-F5344CB8AC3E}">
        <p14:creationId xmlns:p14="http://schemas.microsoft.com/office/powerpoint/2010/main" val="2151445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4820</TotalTime>
  <Words>7960</Words>
  <Application>Microsoft Office PowerPoint</Application>
  <PresentationFormat>On-screen Show (4:3)</PresentationFormat>
  <Paragraphs>249</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Revelation 12-14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12-13</dc:title>
  <dc:creator>Church</dc:creator>
  <cp:lastModifiedBy>Church</cp:lastModifiedBy>
  <cp:revision>56</cp:revision>
  <dcterms:created xsi:type="dcterms:W3CDTF">2022-07-16T18:05:30Z</dcterms:created>
  <dcterms:modified xsi:type="dcterms:W3CDTF">2022-10-16T13:28:00Z</dcterms:modified>
</cp:coreProperties>
</file>