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3" r:id="rId24"/>
    <p:sldId id="278" r:id="rId25"/>
    <p:sldId id="279" r:id="rId26"/>
    <p:sldId id="280" r:id="rId27"/>
    <p:sldId id="289" r:id="rId28"/>
    <p:sldId id="290" r:id="rId29"/>
    <p:sldId id="291" r:id="rId30"/>
    <p:sldId id="292" r:id="rId31"/>
    <p:sldId id="281" r:id="rId32"/>
    <p:sldId id="282" r:id="rId33"/>
    <p:sldId id="283" r:id="rId34"/>
    <p:sldId id="284" r:id="rId35"/>
    <p:sldId id="294" r:id="rId36"/>
    <p:sldId id="285" r:id="rId37"/>
    <p:sldId id="286" r:id="rId38"/>
    <p:sldId id="287" r:id="rId39"/>
    <p:sldId id="2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44E433B-2B5B-424C-A572-536A07F86319}">
          <p14:sldIdLst>
            <p14:sldId id="256"/>
            <p14:sldId id="257"/>
            <p14:sldId id="258"/>
            <p14:sldId id="259"/>
            <p14:sldId id="260"/>
            <p14:sldId id="261"/>
            <p14:sldId id="262"/>
            <p14:sldId id="263"/>
            <p14:sldId id="264"/>
            <p14:sldId id="265"/>
            <p14:sldId id="266"/>
            <p14:sldId id="267"/>
            <p14:sldId id="268"/>
          </p14:sldIdLst>
        </p14:section>
        <p14:section name="Untitled Section" id="{4983481B-6891-45C8-88AD-D606607B6947}">
          <p14:sldIdLst>
            <p14:sldId id="269"/>
            <p14:sldId id="270"/>
            <p14:sldId id="271"/>
            <p14:sldId id="272"/>
            <p14:sldId id="273"/>
            <p14:sldId id="274"/>
            <p14:sldId id="275"/>
            <p14:sldId id="276"/>
            <p14:sldId id="277"/>
            <p14:sldId id="293"/>
            <p14:sldId id="278"/>
            <p14:sldId id="279"/>
            <p14:sldId id="280"/>
            <p14:sldId id="289"/>
            <p14:sldId id="290"/>
            <p14:sldId id="291"/>
            <p14:sldId id="292"/>
            <p14:sldId id="281"/>
            <p14:sldId id="282"/>
            <p14:sldId id="283"/>
            <p14:sldId id="284"/>
            <p14:sldId id="294"/>
            <p14:sldId id="285"/>
            <p14:sldId id="286"/>
            <p14:sldId id="287"/>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371BD-FBA1-4C43-9819-064402F0F502}"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1203189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371BD-FBA1-4C43-9819-064402F0F502}"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226753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371BD-FBA1-4C43-9819-064402F0F502}"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250980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371BD-FBA1-4C43-9819-064402F0F502}"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363232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371BD-FBA1-4C43-9819-064402F0F502}"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155713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371BD-FBA1-4C43-9819-064402F0F502}"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4163331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371BD-FBA1-4C43-9819-064402F0F502}" type="datetimeFigureOut">
              <a:rPr lang="en-US" smtClean="0"/>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2541904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371BD-FBA1-4C43-9819-064402F0F502}" type="datetimeFigureOut">
              <a:rPr lang="en-US" smtClean="0"/>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253847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371BD-FBA1-4C43-9819-064402F0F502}" type="datetimeFigureOut">
              <a:rPr lang="en-US" smtClean="0"/>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392055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371BD-FBA1-4C43-9819-064402F0F502}"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6054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371BD-FBA1-4C43-9819-064402F0F502}"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4173-317E-499C-996C-5DE5284E1385}" type="slidenum">
              <a:rPr lang="en-US" smtClean="0"/>
              <a:t>‹#›</a:t>
            </a:fld>
            <a:endParaRPr lang="en-US"/>
          </a:p>
        </p:txBody>
      </p:sp>
    </p:spTree>
    <p:extLst>
      <p:ext uri="{BB962C8B-B14F-4D97-AF65-F5344CB8AC3E}">
        <p14:creationId xmlns:p14="http://schemas.microsoft.com/office/powerpoint/2010/main" val="42059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371BD-FBA1-4C43-9819-064402F0F502}" type="datetimeFigureOut">
              <a:rPr lang="en-US" smtClean="0"/>
              <a:t>1/29/2023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F4173-317E-499C-996C-5DE5284E1385}" type="slidenum">
              <a:rPr lang="en-US" smtClean="0"/>
              <a:t>‹#›</a:t>
            </a:fld>
            <a:endParaRPr lang="en-US"/>
          </a:p>
        </p:txBody>
      </p:sp>
    </p:spTree>
    <p:extLst>
      <p:ext uri="{BB962C8B-B14F-4D97-AF65-F5344CB8AC3E}">
        <p14:creationId xmlns:p14="http://schemas.microsoft.com/office/powerpoint/2010/main" val="219997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15 &amp; 16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524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smtClean="0"/>
              <a:t>v. 3-great and marvelous-same words used to describe the sign in v. 1.  </a:t>
            </a:r>
          </a:p>
          <a:p>
            <a:pPr marL="0" indent="0">
              <a:buNone/>
            </a:pPr>
            <a:r>
              <a:rPr lang="en-US" dirty="0" smtClean="0"/>
              <a:t>The word almighty-denotes God’s power to save.  Used before in Revelation 1:8.  Compound word in the Greek- first word meaning “all”, next word meaning “power”.  It occurs 10 times in the NT, 9 of them coming in Revelation.  </a:t>
            </a:r>
          </a:p>
          <a:p>
            <a:pPr marL="0" indent="0">
              <a:buNone/>
            </a:pPr>
            <a:endParaRPr lang="en-US" dirty="0" smtClean="0"/>
          </a:p>
          <a:p>
            <a:pPr marL="0" indent="0">
              <a:buNone/>
            </a:pPr>
            <a:r>
              <a:rPr lang="en-US" dirty="0" smtClean="0"/>
              <a:t>Righteous and truthful are his ways-just and true.  </a:t>
            </a:r>
          </a:p>
          <a:p>
            <a:pPr marL="0" indent="0">
              <a:buNone/>
            </a:pPr>
            <a:r>
              <a:rPr lang="en-US" dirty="0" smtClean="0"/>
              <a:t>The King or ruler of the nations-He is the ultimate ruler of all things.  Earthly kings may set themselves up as all-powerful, but only God reserves that title.  </a:t>
            </a:r>
          </a:p>
          <a:p>
            <a:pPr marL="0" indent="0">
              <a:buNone/>
            </a:pPr>
            <a:endParaRPr lang="en-US" dirty="0" smtClean="0"/>
          </a:p>
          <a:p>
            <a:pPr marL="0" indent="0">
              <a:buNone/>
            </a:pPr>
            <a:r>
              <a:rPr lang="en-US" dirty="0" smtClean="0"/>
              <a:t>To summarize v. 3-4-Read Brighton p. 404 top paragraph. </a:t>
            </a:r>
          </a:p>
          <a:p>
            <a:pPr marL="0" indent="0">
              <a:buNone/>
            </a:pPr>
            <a:endParaRPr lang="en-US" dirty="0"/>
          </a:p>
        </p:txBody>
      </p:sp>
    </p:spTree>
    <p:extLst>
      <p:ext uri="{BB962C8B-B14F-4D97-AF65-F5344CB8AC3E}">
        <p14:creationId xmlns:p14="http://schemas.microsoft.com/office/powerpoint/2010/main" val="935646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en-US" dirty="0" smtClean="0"/>
              <a:t>John now gets to see the Holy of Holies- he gets to see opened the sanctuary of the tabernacle of the testimony-  It refers to the tent of witness that goes clear back to the desert, before Solomon’s temple.  Continues the Moses theme.  As the tent of meeting was where God resided with his people during their time in the desert after the Exodus, now John is getting a glimpse of the heavenly equivalent.  (Exodus 25:8-9, 40:34-38).  </a:t>
            </a:r>
          </a:p>
          <a:p>
            <a:pPr marL="0" indent="0">
              <a:buNone/>
            </a:pPr>
            <a:endParaRPr lang="en-US" dirty="0" smtClean="0"/>
          </a:p>
          <a:p>
            <a:pPr marL="0" indent="0">
              <a:buNone/>
            </a:pPr>
            <a:r>
              <a:rPr lang="en-US" dirty="0" smtClean="0"/>
              <a:t>Read Brighton p. 404-405-bottom of page into next page. </a:t>
            </a:r>
            <a:endParaRPr lang="en-US" dirty="0"/>
          </a:p>
        </p:txBody>
      </p:sp>
    </p:spTree>
    <p:extLst>
      <p:ext uri="{BB962C8B-B14F-4D97-AF65-F5344CB8AC3E}">
        <p14:creationId xmlns:p14="http://schemas.microsoft.com/office/powerpoint/2010/main" val="407815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85000" lnSpcReduction="10000"/>
          </a:bodyPr>
          <a:lstStyle/>
          <a:p>
            <a:pPr marL="0" indent="0">
              <a:buNone/>
            </a:pPr>
            <a:r>
              <a:rPr lang="en-US" dirty="0" smtClean="0"/>
              <a:t>The angels then are coming from the presence of God.  </a:t>
            </a:r>
          </a:p>
          <a:p>
            <a:pPr marL="0" indent="0">
              <a:buNone/>
            </a:pPr>
            <a:r>
              <a:rPr lang="en-US" dirty="0" smtClean="0"/>
              <a:t>Wearing bright, shining linens-like the angels at Jesus’ tomb.  Coming with the brilliance and holiness of the Lord.  </a:t>
            </a:r>
          </a:p>
          <a:p>
            <a:pPr marL="0" indent="0">
              <a:buNone/>
            </a:pPr>
            <a:endParaRPr lang="en-US" dirty="0" smtClean="0"/>
          </a:p>
          <a:p>
            <a:pPr marL="0" indent="0">
              <a:buNone/>
            </a:pPr>
            <a:r>
              <a:rPr lang="en-US" dirty="0" smtClean="0"/>
              <a:t>The golden belts or sashes-indicate royalty-in Rev. 1:13 is adorned with this same golden sash or belt-cincture.  Acting on behalf of the Lord and of Christ and his victorious judgment.  Coming from the king of the nations-v. 3.  Same description of Christ found in Daniel 10:5-6.</a:t>
            </a:r>
          </a:p>
          <a:p>
            <a:pPr marL="0" indent="0">
              <a:buNone/>
            </a:pPr>
            <a:r>
              <a:rPr lang="en-US" dirty="0" smtClean="0"/>
              <a:t>One of the four living creatures gives the 7 angels seven golden censers filled with the fury or anger of God.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4669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20000"/>
          </a:bodyPr>
          <a:lstStyle/>
          <a:p>
            <a:pPr marL="0" indent="0">
              <a:buNone/>
            </a:pPr>
            <a:r>
              <a:rPr lang="en-US" dirty="0" smtClean="0"/>
              <a:t>The elders also held censers or bowls-in Rev. 5:8.  Representing the prayers of the saints.  The prayers are answered in 8:1-11:19, now again in 16:1-21.  The prayers to avenge their blood-6:9-10.   It shows this is a repeat vision, just with different details from Chapters 8-11.  </a:t>
            </a:r>
          </a:p>
          <a:p>
            <a:pPr marL="0" indent="0">
              <a:buNone/>
            </a:pPr>
            <a:endParaRPr lang="en-US" dirty="0" smtClean="0"/>
          </a:p>
          <a:p>
            <a:pPr marL="0" indent="0">
              <a:buNone/>
            </a:pPr>
            <a:r>
              <a:rPr lang="en-US" dirty="0" smtClean="0"/>
              <a:t>v.8-the sanctuary or the holy of holies is now filled up with the smoke from the glory of God and from His power.  </a:t>
            </a:r>
          </a:p>
          <a:p>
            <a:pPr marL="0" indent="0">
              <a:buNone/>
            </a:pPr>
            <a:r>
              <a:rPr lang="en-US" dirty="0" smtClean="0"/>
              <a:t>No one was able to enter into the sanctuary until the seven plagues of the seven angels was completed or accomplished or finished.  </a:t>
            </a:r>
          </a:p>
          <a:p>
            <a:pPr marL="0" indent="0">
              <a:buNone/>
            </a:pPr>
            <a:r>
              <a:rPr lang="en-US" dirty="0" smtClean="0"/>
              <a:t>Read Brighton p. 406 last paragraph as conclusion. </a:t>
            </a:r>
            <a:endParaRPr lang="en-US" dirty="0"/>
          </a:p>
        </p:txBody>
      </p:sp>
    </p:spTree>
    <p:extLst>
      <p:ext uri="{BB962C8B-B14F-4D97-AF65-F5344CB8AC3E}">
        <p14:creationId xmlns:p14="http://schemas.microsoft.com/office/powerpoint/2010/main" val="2552884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Chapter 16</a:t>
            </a:r>
            <a:endParaRPr lang="en-US" dirty="0"/>
          </a:p>
        </p:txBody>
      </p:sp>
      <p:sp>
        <p:nvSpPr>
          <p:cNvPr id="3" name="Content Placeholder 2"/>
          <p:cNvSpPr>
            <a:spLocks noGrp="1"/>
          </p:cNvSpPr>
          <p:nvPr>
            <p:ph idx="1"/>
          </p:nvPr>
        </p:nvSpPr>
        <p:spPr>
          <a:xfrm>
            <a:off x="457200" y="1143000"/>
            <a:ext cx="8305800" cy="5410200"/>
          </a:xfrm>
        </p:spPr>
        <p:txBody>
          <a:bodyPr>
            <a:normAutofit fontScale="70000" lnSpcReduction="20000"/>
          </a:bodyPr>
          <a:lstStyle/>
          <a:p>
            <a:pPr marL="0" indent="0">
              <a:buNone/>
            </a:pPr>
            <a:r>
              <a:rPr lang="en-US" dirty="0"/>
              <a:t>16:1- </a:t>
            </a:r>
            <a:r>
              <a:rPr lang="en-US" dirty="0" smtClean="0"/>
              <a:t>“Then I heard a </a:t>
            </a:r>
            <a:r>
              <a:rPr lang="en-US" dirty="0"/>
              <a:t>great or mega </a:t>
            </a:r>
            <a:r>
              <a:rPr lang="en-US" dirty="0" smtClean="0"/>
              <a:t>voice-Brighton believes this is the voice of God commanding the angels-could connect with Isaiah 66:5-6.</a:t>
            </a:r>
          </a:p>
          <a:p>
            <a:pPr marL="0" indent="0">
              <a:buNone/>
            </a:pPr>
            <a:r>
              <a:rPr lang="en-US" dirty="0" smtClean="0"/>
              <a:t>Temple or sanctuary-Goes back to </a:t>
            </a:r>
            <a:r>
              <a:rPr lang="en-US" dirty="0" err="1" smtClean="0"/>
              <a:t>Chapt</a:t>
            </a:r>
            <a:r>
              <a:rPr lang="en-US" dirty="0" smtClean="0"/>
              <a:t>. 15:5ff</a:t>
            </a:r>
            <a:endParaRPr lang="en-US" dirty="0"/>
          </a:p>
          <a:p>
            <a:pPr marL="0" indent="0">
              <a:buNone/>
            </a:pPr>
            <a:r>
              <a:rPr lang="en-US" dirty="0" smtClean="0"/>
              <a:t>Two </a:t>
            </a:r>
            <a:r>
              <a:rPr lang="en-US" dirty="0"/>
              <a:t>commands from God-Go forth-verb of motion, and pour out.  </a:t>
            </a:r>
          </a:p>
          <a:p>
            <a:pPr marL="0" indent="0">
              <a:buNone/>
            </a:pPr>
            <a:endParaRPr lang="en-US" dirty="0"/>
          </a:p>
          <a:p>
            <a:pPr marL="0" indent="0">
              <a:buNone/>
            </a:pPr>
            <a:r>
              <a:rPr lang="en-US" dirty="0"/>
              <a:t>Bowl-bowl used in offerings-Only found mentioned here in Revelation.  First mention in 5:8, then 15:7, and here in Chapter 16.  It is a flat, shallow bowl or cup for drinking or libations.  </a:t>
            </a:r>
            <a:r>
              <a:rPr lang="en-US" dirty="0" smtClean="0"/>
              <a:t>Similar to Old Testament passages that speak of the cup of God’s wrath being poured out-Isaiah 51:17, 22, Psalm 75</a:t>
            </a:r>
            <a:r>
              <a:rPr lang="en-US" dirty="0"/>
              <a:t>, Jeremiah </a:t>
            </a:r>
            <a:r>
              <a:rPr lang="en-US" dirty="0" smtClean="0"/>
              <a:t>25:15ff, Ezekiel 22:22, 31, </a:t>
            </a:r>
          </a:p>
          <a:p>
            <a:pPr marL="0" indent="0">
              <a:buNone/>
            </a:pPr>
            <a:r>
              <a:rPr lang="en-US" dirty="0" smtClean="0"/>
              <a:t>Once </a:t>
            </a:r>
            <a:r>
              <a:rPr lang="en-US" dirty="0"/>
              <a:t>again, not God’s wrath, but his fury or </a:t>
            </a:r>
            <a:r>
              <a:rPr lang="en-US" dirty="0" smtClean="0"/>
              <a:t>anger-15:1.  </a:t>
            </a:r>
            <a:endParaRPr lang="en-US" dirty="0"/>
          </a:p>
          <a:p>
            <a:pPr marL="0" indent="0">
              <a:buNone/>
            </a:pPr>
            <a:endParaRPr lang="en-US" dirty="0"/>
          </a:p>
          <a:p>
            <a:pPr marL="0" indent="0">
              <a:buNone/>
            </a:pPr>
            <a:r>
              <a:rPr lang="en-US" dirty="0"/>
              <a:t>Similar plagues to the plagues on Egypt-OT, and found in the trumpet-angels of Chapters 8-9</a:t>
            </a:r>
            <a:r>
              <a:rPr lang="en-US" dirty="0" smtClean="0"/>
              <a:t>.-9:20</a:t>
            </a:r>
            <a:endParaRPr lang="en-US" dirty="0"/>
          </a:p>
        </p:txBody>
      </p:sp>
    </p:spTree>
    <p:extLst>
      <p:ext uri="{BB962C8B-B14F-4D97-AF65-F5344CB8AC3E}">
        <p14:creationId xmlns:p14="http://schemas.microsoft.com/office/powerpoint/2010/main" val="392017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3600" dirty="0"/>
              <a:t>Notice how the severity of the plagues intensifies here in this vision from the 2nd vision.  As we near closer to Christ’s return, things amp up.  As Brighton puts it, </a:t>
            </a:r>
            <a:r>
              <a:rPr lang="en-US" sz="3600" b="1" dirty="0"/>
              <a:t>“while some of the events presented in this third vision repeat those in the second, in the third vision they are all intensified in order to portray God’s final warning of the seriousness of his judgment at the End.”</a:t>
            </a:r>
          </a:p>
        </p:txBody>
      </p:sp>
    </p:spTree>
    <p:extLst>
      <p:ext uri="{BB962C8B-B14F-4D97-AF65-F5344CB8AC3E}">
        <p14:creationId xmlns:p14="http://schemas.microsoft.com/office/powerpoint/2010/main" val="1632911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dirty="0"/>
              <a:t>v.2-gave them sores or boils- same word used to describe the boils God sent on the Egyptians at the time of the Exodus.  It was the sixth plague-Exodus 9:8-12.  Read Brighton on this on p. 409-410</a:t>
            </a:r>
            <a:r>
              <a:rPr lang="en-US" dirty="0" smtClean="0"/>
              <a:t>.</a:t>
            </a:r>
            <a:endParaRPr lang="en-US" dirty="0"/>
          </a:p>
          <a:p>
            <a:pPr marL="0" indent="0">
              <a:buNone/>
            </a:pPr>
            <a:r>
              <a:rPr lang="en-US" dirty="0"/>
              <a:t>The mark of the beast goes back to Chapter 13:16.  Remember the 2nd vision described more how God’s creation was going to be affected, and in turn God’s people.  Now it specifically addresses humanity being directly affected. </a:t>
            </a:r>
          </a:p>
        </p:txBody>
      </p:sp>
    </p:spTree>
    <p:extLst>
      <p:ext uri="{BB962C8B-B14F-4D97-AF65-F5344CB8AC3E}">
        <p14:creationId xmlns:p14="http://schemas.microsoft.com/office/powerpoint/2010/main" val="3077094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a:t>v.3-corresponds with the plague of blood-the first plague to strike Egypt (Exodus 7:14-25).  Except this time it is all encompassing.  Like the second trumpet blow-8:8-9</a:t>
            </a:r>
          </a:p>
          <a:p>
            <a:pPr marL="0" indent="0">
              <a:buNone/>
            </a:pPr>
            <a:endParaRPr lang="en-US" dirty="0"/>
          </a:p>
          <a:p>
            <a:pPr marL="0" indent="0">
              <a:buNone/>
            </a:pPr>
            <a:r>
              <a:rPr lang="en-US" dirty="0"/>
              <a:t>As Brighton says, “Whatever is involved, it certainly suggests that increasingly the seas, the bodies of salt water, will be made unfit for people or beasts, and that some of the basic requirements for sustaining life will be severely hindered.”  All life in the seas will die in this plague indicating that as the time of judgment at the End draws nearer, more and more of the seas of the earth will be so plagued.  </a:t>
            </a:r>
            <a:r>
              <a:rPr lang="en-US" dirty="0" smtClean="0"/>
              <a:t>Beyond the plague upon Egypt, this is widespread.  Affects the sea.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24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v.4-the fresh water of our world is affected.  Corresponds to 8:10-11.  This time all the fresh water springs are affected, just a third before.  Seems to imply all water will become undrinkable.  </a:t>
            </a:r>
          </a:p>
          <a:p>
            <a:pPr marL="0" indent="0">
              <a:buNone/>
            </a:pPr>
            <a:endParaRPr lang="en-US" dirty="0"/>
          </a:p>
          <a:p>
            <a:pPr marL="0" indent="0">
              <a:buNone/>
            </a:pPr>
            <a:r>
              <a:rPr lang="en-US" dirty="0"/>
              <a:t>Like all these, it represents that at any given time from the time of Christ to his return, water will be so affected it will become undrinkable.  People will then die.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20847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dirty="0"/>
              <a:t>v. 5-6-There was a Jewish belief that angels were put in charge of the elements of nature by God.  Look at text footnote #21 page 392 in Brighton.</a:t>
            </a:r>
          </a:p>
          <a:p>
            <a:pPr marL="0" indent="0">
              <a:buNone/>
            </a:pPr>
            <a:endParaRPr lang="en-US" dirty="0"/>
          </a:p>
          <a:p>
            <a:pPr marL="0" indent="0">
              <a:buNone/>
            </a:pPr>
            <a:r>
              <a:rPr lang="en-US" dirty="0"/>
              <a:t>The one who is and who was- explanatory form of the name of Yahweh- 5 time that it has occurred in Revelation (1:4, 8; 4:8, 11:17, and 16:5</a:t>
            </a:r>
            <a:r>
              <a:rPr lang="en-US" dirty="0" smtClean="0"/>
              <a:t>.).</a:t>
            </a:r>
            <a:endParaRPr lang="en-US" dirty="0"/>
          </a:p>
          <a:p>
            <a:pPr marL="0" indent="0">
              <a:buNone/>
            </a:pPr>
            <a:r>
              <a:rPr lang="en-US" dirty="0"/>
              <a:t>Could be considered like an antiphon for the hymn of praise in Chapter 15:3-4.  </a:t>
            </a:r>
          </a:p>
          <a:p>
            <a:pPr marL="0" indent="0">
              <a:buNone/>
            </a:pPr>
            <a:endParaRPr lang="en-US" dirty="0"/>
          </a:p>
          <a:p>
            <a:pPr marL="0" indent="0">
              <a:buNone/>
            </a:pPr>
            <a:r>
              <a:rPr lang="en-US" dirty="0"/>
              <a:t>A voice from the incense altar speaks the amen to the antiphon of this angel.  Probably the angel that comes from the incense altar-found in 14:18 carrying the prayers of the saints.  Also, Chapter 8:1-5. </a:t>
            </a:r>
          </a:p>
        </p:txBody>
      </p:sp>
    </p:spTree>
    <p:extLst>
      <p:ext uri="{BB962C8B-B14F-4D97-AF65-F5344CB8AC3E}">
        <p14:creationId xmlns:p14="http://schemas.microsoft.com/office/powerpoint/2010/main" val="117494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pPr marL="0" indent="0">
              <a:buNone/>
            </a:pPr>
            <a:r>
              <a:rPr lang="en-US" dirty="0" smtClean="0"/>
              <a:t>v.1- And I saw-starts a new vision and a new section in Revelation-Read Brighton p. 398.</a:t>
            </a:r>
          </a:p>
          <a:p>
            <a:pPr marL="0" indent="0">
              <a:buNone/>
            </a:pPr>
            <a:endParaRPr lang="en-US" dirty="0" smtClean="0"/>
          </a:p>
          <a:p>
            <a:pPr marL="0" indent="0">
              <a:buNone/>
            </a:pPr>
            <a:r>
              <a:rPr lang="en-US" dirty="0" smtClean="0"/>
              <a:t>Another sign-two other ones before in Revelation-Chapter 12-a woman clothed with the sun, and the dragon-v.1 &amp; 3.  </a:t>
            </a:r>
          </a:p>
          <a:p>
            <a:pPr marL="0" indent="0">
              <a:buNone/>
            </a:pPr>
            <a:r>
              <a:rPr lang="en-US" dirty="0" smtClean="0"/>
              <a:t>Now the third-a great or mega one-Greek word </a:t>
            </a:r>
            <a:r>
              <a:rPr lang="en-US" dirty="0" err="1" smtClean="0"/>
              <a:t>megei</a:t>
            </a:r>
            <a:r>
              <a:rPr lang="en-US" dirty="0" smtClean="0"/>
              <a:t>, and a marvelous or amazing one-</a:t>
            </a:r>
          </a:p>
          <a:p>
            <a:pPr marL="0" indent="0">
              <a:buNone/>
            </a:pPr>
            <a:endParaRPr lang="en-US" dirty="0" smtClean="0"/>
          </a:p>
          <a:p>
            <a:pPr marL="0" indent="0">
              <a:buNone/>
            </a:pPr>
            <a:r>
              <a:rPr lang="en-US" dirty="0" smtClean="0"/>
              <a:t>This sign-represents the 7 angels with the 7 plagues, but really the whole vision through Chapter 16 would be this great and marvelous sign because it is the third and last vision of its kind in Revelation.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434001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It is the answer to the prayers of the saints in Revelation 6:10-11.  They were told their deaths would be avenged.  Now it is taking place.  It is similar to the warning God gave Israel in Ezekiel 22.  They were a city that was shedding blood (Ezek. 22:1-6).  Therefore, the Lord promises judgment for their shedding of blood (22:13-22, 31).  Also Ezekiel 35:1-9, esp. 35:6.  It goes back to the rule of justice the Lord established in Genesis 9:4-6.  Also, the Lord warns about this future justice in Isaiah 49:26.  </a:t>
            </a:r>
            <a:endParaRPr lang="en-US" dirty="0"/>
          </a:p>
        </p:txBody>
      </p:sp>
    </p:spTree>
    <p:extLst>
      <p:ext uri="{BB962C8B-B14F-4D97-AF65-F5344CB8AC3E}">
        <p14:creationId xmlns:p14="http://schemas.microsoft.com/office/powerpoint/2010/main" val="2042035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The chilling statement is: “it is what they deserve!”  Or literally, “worthy they are.”  It is a Greek word meaning, “Pertaining to being correspondingly fitting or appropriate.”-Worthy, fit, deserving.  </a:t>
            </a:r>
          </a:p>
          <a:p>
            <a:pPr marL="0" indent="0">
              <a:buNone/>
            </a:pPr>
            <a:r>
              <a:rPr lang="en-US" dirty="0" smtClean="0"/>
              <a:t>Used in Matt. 10:37ff, Luke 15:19-the word the prodigal son uses- “No longer worthy to be called your son.”</a:t>
            </a:r>
          </a:p>
          <a:p>
            <a:pPr marL="0" indent="0">
              <a:buNone/>
            </a:pPr>
            <a:r>
              <a:rPr lang="en-US" dirty="0" smtClean="0"/>
              <a:t>Used early in Revelation for the Lord being worthy of glory, honor, etc.  </a:t>
            </a:r>
          </a:p>
          <a:p>
            <a:pPr marL="0" indent="0">
              <a:buNone/>
            </a:pPr>
            <a:r>
              <a:rPr lang="en-US" dirty="0" smtClean="0"/>
              <a:t>It was asked, “Who is worthy to open the scroll and break its seals?”-Rev. 5:2.  </a:t>
            </a:r>
            <a:endParaRPr lang="en-US" dirty="0"/>
          </a:p>
        </p:txBody>
      </p:sp>
    </p:spTree>
    <p:extLst>
      <p:ext uri="{BB962C8B-B14F-4D97-AF65-F5344CB8AC3E}">
        <p14:creationId xmlns:p14="http://schemas.microsoft.com/office/powerpoint/2010/main" val="2216756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85000" lnSpcReduction="10000"/>
          </a:bodyPr>
          <a:lstStyle/>
          <a:p>
            <a:pPr marL="0" indent="0">
              <a:buNone/>
            </a:pPr>
            <a:r>
              <a:rPr lang="en-US" dirty="0" smtClean="0"/>
              <a:t>It is similar to the cry of heaven in Revelation 11:15-18.</a:t>
            </a:r>
          </a:p>
          <a:p>
            <a:pPr marL="0" indent="0">
              <a:buNone/>
            </a:pPr>
            <a:r>
              <a:rPr lang="en-US" dirty="0"/>
              <a:t>v.8-plague of the sun.  Corresponds to the 4th trumpet angel in which a third of the sun was struck-8:12.  Different from the plague in Chapter 8 however.  Chapter 8 it caused darkness.  Now the opposite happens.  The sun is allowed to shine brighter and hotter to make humanity suffer.  Think of it as this time.  People will suffer because of the heat.  It won’t kill us, but will be made to suffer.  </a:t>
            </a:r>
          </a:p>
          <a:p>
            <a:pPr marL="0" indent="0">
              <a:buNone/>
            </a:pPr>
            <a:endParaRPr lang="en-US" dirty="0"/>
          </a:p>
          <a:p>
            <a:pPr marL="0" indent="0">
              <a:buNone/>
            </a:pPr>
            <a:r>
              <a:rPr lang="en-US" dirty="0"/>
              <a:t>The result:  Instead of people turning to the Lord in repentance, they will rather curse God for it.  </a:t>
            </a:r>
          </a:p>
          <a:p>
            <a:pPr marL="0" indent="0">
              <a:buNone/>
            </a:pPr>
            <a:r>
              <a:rPr lang="en-US" dirty="0"/>
              <a:t>Not the first time in Revelation refusal to repent is found- 9:20-21, 16:9, 11.  Same as in the Exodus in Egypt. </a:t>
            </a:r>
            <a:endParaRPr lang="en-US" dirty="0" smtClean="0"/>
          </a:p>
        </p:txBody>
      </p:sp>
    </p:spTree>
    <p:extLst>
      <p:ext uri="{BB962C8B-B14F-4D97-AF65-F5344CB8AC3E}">
        <p14:creationId xmlns:p14="http://schemas.microsoft.com/office/powerpoint/2010/main" val="1416358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Sounds a little like what people are predicting with global warming.  Interesting?</a:t>
            </a:r>
          </a:p>
          <a:p>
            <a:pPr marL="0" indent="0">
              <a:buNone/>
            </a:pPr>
            <a:r>
              <a:rPr lang="en-US" dirty="0"/>
              <a:t>Brighton- “the plagues and calamities come from God with the purpose of moving hardened hearts to repentance.”-p. </a:t>
            </a:r>
            <a:r>
              <a:rPr lang="en-US" dirty="0" smtClean="0"/>
              <a:t>408</a:t>
            </a:r>
          </a:p>
          <a:p>
            <a:pPr marL="0" indent="0">
              <a:buNone/>
            </a:pPr>
            <a:r>
              <a:rPr lang="en-US" dirty="0" smtClean="0"/>
              <a:t>Mueller- “Gradual and sudden declines in the earth’s environment are not merely natural phenomena.  They are purposeful reminders of God’s wrath against a world headed for final judgment.”-p. 155-156.</a:t>
            </a:r>
          </a:p>
          <a:p>
            <a:pPr marL="0" indent="0">
              <a:buNone/>
            </a:pPr>
            <a:r>
              <a:rPr lang="en-US" dirty="0" smtClean="0"/>
              <a:t>Read Mueller p. </a:t>
            </a:r>
            <a:r>
              <a:rPr lang="en-US" smtClean="0"/>
              <a:t>156.</a:t>
            </a:r>
            <a:endParaRPr lang="en-US" dirty="0"/>
          </a:p>
          <a:p>
            <a:endParaRPr lang="en-US" dirty="0"/>
          </a:p>
        </p:txBody>
      </p:sp>
    </p:spTree>
    <p:extLst>
      <p:ext uri="{BB962C8B-B14F-4D97-AF65-F5344CB8AC3E}">
        <p14:creationId xmlns:p14="http://schemas.microsoft.com/office/powerpoint/2010/main" val="1028733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marL="0" indent="0">
              <a:buNone/>
            </a:pPr>
            <a:r>
              <a:rPr lang="en-US" dirty="0"/>
              <a:t>v.10- plague of darkness-Exodus 10:21-29.  Similar to 8:12.  God strikes the beast </a:t>
            </a:r>
            <a:r>
              <a:rPr lang="en-US" dirty="0" smtClean="0"/>
              <a:t>himself-Graphically </a:t>
            </a:r>
            <a:r>
              <a:rPr lang="en-US" dirty="0"/>
              <a:t>depicted in Chapter 18 of Revelation.  Read Brighton on this one-p414 last two paragraphs.  </a:t>
            </a:r>
          </a:p>
          <a:p>
            <a:pPr marL="0" indent="0">
              <a:buNone/>
            </a:pPr>
            <a:r>
              <a:rPr lang="en-US" dirty="0"/>
              <a:t>Gnawed their tongues- sign of intense and intolerable pain. </a:t>
            </a:r>
            <a:r>
              <a:rPr lang="en-US" dirty="0" smtClean="0"/>
              <a:t>It could connect with Ezekiel 23.  The Lord is describing Samaria and Jerusalem as playing the whore with other nations.  The Lord promises judgment-Look at Ezekiel 23:28-35.  </a:t>
            </a:r>
          </a:p>
          <a:p>
            <a:pPr marL="0" indent="0">
              <a:buNone/>
            </a:pPr>
            <a:r>
              <a:rPr lang="en-US" dirty="0" smtClean="0"/>
              <a:t>Once again, they were not moved to repentance.  </a:t>
            </a:r>
          </a:p>
          <a:p>
            <a:pPr marL="0" indent="0">
              <a:buNone/>
            </a:pPr>
            <a:r>
              <a:rPr lang="en-US" dirty="0" smtClean="0"/>
              <a:t>Also, Ezekiel 32-God’s judgment over Egypt and its king-Read Ezekiel 32:1-8.  Notice the mention of the dragon.</a:t>
            </a:r>
            <a:endParaRPr lang="en-US" dirty="0"/>
          </a:p>
        </p:txBody>
      </p:sp>
    </p:spTree>
    <p:extLst>
      <p:ext uri="{BB962C8B-B14F-4D97-AF65-F5344CB8AC3E}">
        <p14:creationId xmlns:p14="http://schemas.microsoft.com/office/powerpoint/2010/main" val="652815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buNone/>
            </a:pPr>
            <a:r>
              <a:rPr lang="en-US" sz="3800" dirty="0"/>
              <a:t>6th angel-introduces a scene that is parallel to the scene introduced by the sixth trumpet-angel:  the last battle between the forces of evil and the </a:t>
            </a:r>
            <a:r>
              <a:rPr lang="en-US" sz="3800" dirty="0" smtClean="0"/>
              <a:t>church (9:13ff).  </a:t>
            </a:r>
            <a:endParaRPr lang="en-US" sz="3800" dirty="0"/>
          </a:p>
          <a:p>
            <a:pPr marL="0" indent="0">
              <a:buNone/>
            </a:pPr>
            <a:r>
              <a:rPr lang="en-US" sz="3800" dirty="0"/>
              <a:t>The war between Satan and the Church goes on throughout the entire NT era, but culminates in one final, great battle in the end right before Christ’s return.  In 9:13-21 John received his first view of this battle.  </a:t>
            </a:r>
          </a:p>
          <a:p>
            <a:pPr marL="0" indent="0">
              <a:buNone/>
            </a:pPr>
            <a:endParaRPr lang="en-US" sz="3800" dirty="0"/>
          </a:p>
          <a:p>
            <a:pPr marL="0" indent="0">
              <a:buNone/>
            </a:pPr>
            <a:r>
              <a:rPr lang="en-US" sz="3800" dirty="0"/>
              <a:t>This vision has </a:t>
            </a:r>
            <a:r>
              <a:rPr lang="en-US" sz="3800" dirty="0" smtClean="0"/>
              <a:t>greater </a:t>
            </a:r>
            <a:r>
              <a:rPr lang="en-US" sz="3800" dirty="0"/>
              <a:t>detail than the one before.  The great river Euphrates-is the same as that in 9:14.  This will be the final defeat of the church’s enemies on earth, before their final judgment in heaven.  </a:t>
            </a:r>
          </a:p>
          <a:p>
            <a:pPr marL="0" indent="0">
              <a:buNone/>
            </a:pPr>
            <a:endParaRPr lang="en-US" dirty="0"/>
          </a:p>
        </p:txBody>
      </p:sp>
    </p:spTree>
    <p:extLst>
      <p:ext uri="{BB962C8B-B14F-4D97-AF65-F5344CB8AC3E}">
        <p14:creationId xmlns:p14="http://schemas.microsoft.com/office/powerpoint/2010/main" val="3694216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a:t>The river Euphrates-this river in Mesopotamia, together with the Tigris River, ran through the territories of Assyria and Babylon, Israel’s ancient enemies.  God had promised Abraham the land from the Nile in Egypt to the river Euphrates-Gen. 15:18.  From the northeast, across the Euphrates, the enemies of Israel often came to afflict her, and if possible, to destroy her.  This also became a eschatological symbol for where the future enemies of the church would come from, in the last days.  Goes back to Ezekiel 38:15-16.  </a:t>
            </a:r>
          </a:p>
          <a:p>
            <a:pPr marL="0" indent="0">
              <a:buNone/>
            </a:pPr>
            <a:r>
              <a:rPr lang="en-US" dirty="0"/>
              <a:t>It is why it says the water was dried up to prepare the way for the kings from the east.  Reminiscent of the Lord drying up the Red Sea for his people to cross and then </a:t>
            </a:r>
            <a:r>
              <a:rPr lang="en-US" dirty="0" smtClean="0"/>
              <a:t>destroy </a:t>
            </a:r>
            <a:r>
              <a:rPr lang="en-US" dirty="0"/>
              <a:t>their enemies </a:t>
            </a:r>
            <a:r>
              <a:rPr lang="en-US" dirty="0" smtClean="0"/>
              <a:t>by it.</a:t>
            </a:r>
            <a:endParaRPr lang="en-US" dirty="0"/>
          </a:p>
        </p:txBody>
      </p:sp>
    </p:spTree>
    <p:extLst>
      <p:ext uri="{BB962C8B-B14F-4D97-AF65-F5344CB8AC3E}">
        <p14:creationId xmlns:p14="http://schemas.microsoft.com/office/powerpoint/2010/main" val="3448994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3243"/>
            <a:ext cx="7543800" cy="6433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998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If you think about it today, who are the biggest threats to democracy, peace, and Christianity today?  </a:t>
            </a:r>
          </a:p>
          <a:p>
            <a:pPr marL="0" indent="0">
              <a:buNone/>
            </a:pPr>
            <a:r>
              <a:rPr lang="en-US" dirty="0" smtClean="0"/>
              <a:t>Nations to the East-Middle East, Russia, China.  All East of Jerusalem.  </a:t>
            </a:r>
          </a:p>
          <a:p>
            <a:pPr marL="0" indent="0">
              <a:buNone/>
            </a:pPr>
            <a:r>
              <a:rPr lang="en-US" dirty="0" smtClean="0"/>
              <a:t>Depicted also in Revelation 20:7-10.</a:t>
            </a:r>
          </a:p>
          <a:p>
            <a:pPr marL="0" indent="0">
              <a:buNone/>
            </a:pPr>
            <a:r>
              <a:rPr lang="en-US" dirty="0" smtClean="0"/>
              <a:t>Prophetically foreshadowed in Ezekiel 38-39.  </a:t>
            </a:r>
          </a:p>
          <a:p>
            <a:pPr marL="0" indent="0">
              <a:buNone/>
            </a:pPr>
            <a:r>
              <a:rPr lang="en-US" dirty="0" smtClean="0"/>
              <a:t>Gog and Magog-Magog was a descendent of Japheth.  Here is a picture of the land that was his. </a:t>
            </a:r>
            <a:endParaRPr lang="en-US" dirty="0"/>
          </a:p>
        </p:txBody>
      </p:sp>
    </p:spTree>
    <p:extLst>
      <p:ext uri="{BB962C8B-B14F-4D97-AF65-F5344CB8AC3E}">
        <p14:creationId xmlns:p14="http://schemas.microsoft.com/office/powerpoint/2010/main" val="3945546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2178" y="410305"/>
            <a:ext cx="8719422" cy="5609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94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Who are these 7 angels?  Are they the same as the 7 angels to the churches or the 7 angels who blew the trumpets?   Could very well be, but no way to know for sure.  If these 7 plagues represent the same time period as the 7 trumpets, then it could be just a retelling of the same events involving the same angels.  </a:t>
            </a:r>
          </a:p>
          <a:p>
            <a:pPr marL="0" indent="0">
              <a:buNone/>
            </a:pPr>
            <a:r>
              <a:rPr lang="en-US" dirty="0" smtClean="0"/>
              <a:t>Read Brighton p. 399-400.  Very bottom of the page. </a:t>
            </a:r>
            <a:endParaRPr lang="en-US" dirty="0"/>
          </a:p>
        </p:txBody>
      </p:sp>
    </p:spTree>
    <p:extLst>
      <p:ext uri="{BB962C8B-B14F-4D97-AF65-F5344CB8AC3E}">
        <p14:creationId xmlns:p14="http://schemas.microsoft.com/office/powerpoint/2010/main" val="566499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10000"/>
          </a:bodyPr>
          <a:lstStyle/>
          <a:p>
            <a:pPr marL="0" indent="0">
              <a:buNone/>
            </a:pPr>
            <a:r>
              <a:rPr lang="en-US" dirty="0" smtClean="0"/>
              <a:t>Of course, it brings things full circle.  </a:t>
            </a:r>
          </a:p>
          <a:p>
            <a:pPr marL="0" indent="0">
              <a:buNone/>
            </a:pPr>
            <a:r>
              <a:rPr lang="en-US" dirty="0" smtClean="0"/>
              <a:t>In the Garden of Eden was the river running through it.  Part of it was the Euphrates (Genesis 3:10-14).  It is where God intended paradise for His people, however His enemy struck his first blow there.  Satan’s temptation of Adam and Eve was the first shot in the spiritual war that has raged on the earth ever since.  It would make sense that Satan would seek to strike his final blow from that place, from the wilderness, that used to be paradise.  However, it will be His final defeat.  Because the 2</a:t>
            </a:r>
            <a:r>
              <a:rPr lang="en-US" baseline="30000" dirty="0" smtClean="0"/>
              <a:t>nd</a:t>
            </a:r>
            <a:r>
              <a:rPr lang="en-US" dirty="0" smtClean="0"/>
              <a:t> Adam, the perfect Adam, Jesus, will defeat him again just as He did in the wilderness and upon the cross.  Hebrews 2:14, I John 3:8.</a:t>
            </a:r>
          </a:p>
          <a:p>
            <a:pPr marL="0" indent="0">
              <a:buNone/>
            </a:pPr>
            <a:r>
              <a:rPr lang="en-US" dirty="0" smtClean="0"/>
              <a:t>Ironically, it is where present day Iraq and Iran are.  Of course, it is the part of the world that is primarily Muslim.</a:t>
            </a:r>
            <a:endParaRPr lang="en-US" dirty="0"/>
          </a:p>
        </p:txBody>
      </p:sp>
    </p:spTree>
    <p:extLst>
      <p:ext uri="{BB962C8B-B14F-4D97-AF65-F5344CB8AC3E}">
        <p14:creationId xmlns:p14="http://schemas.microsoft.com/office/powerpoint/2010/main" val="2595656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7500" lnSpcReduction="20000"/>
          </a:bodyPr>
          <a:lstStyle/>
          <a:p>
            <a:pPr marL="0" indent="0">
              <a:buNone/>
            </a:pPr>
            <a:r>
              <a:rPr lang="en-US" dirty="0"/>
              <a:t>v.13-false prophet-reappearance of the second beast, especially v. 13-14.  Unholy Trinity.  What is found in Chapters 12-13 of Revelation.  The dragon, Satan, and the two beasts.  </a:t>
            </a:r>
          </a:p>
          <a:p>
            <a:pPr marL="0" indent="0">
              <a:buNone/>
            </a:pPr>
            <a:endParaRPr lang="en-US" dirty="0"/>
          </a:p>
          <a:p>
            <a:pPr marL="0" indent="0">
              <a:buNone/>
            </a:pPr>
            <a:r>
              <a:rPr lang="en-US" dirty="0"/>
              <a:t>The second beast described here as a false prophet-first time mentioned like this in Revelation. The beast of the earth, numbered 666.  This becomes a certainty when one compares 13:13-14 with Rev. 19:20.  Other mention in Rev. 20:10-with Satan when cast into the fire. It is who will be called a harlot in Chapters 17 and 19.  Shows this beast will take on different forms for the deception of the nations.  </a:t>
            </a:r>
          </a:p>
          <a:p>
            <a:pPr marL="0" indent="0">
              <a:buNone/>
            </a:pPr>
            <a:endParaRPr lang="en-US" dirty="0"/>
          </a:p>
          <a:p>
            <a:pPr marL="0" indent="0">
              <a:buNone/>
            </a:pPr>
            <a:r>
              <a:rPr lang="en-US" dirty="0"/>
              <a:t>Remember 1st beast represents:  all political, social, and economic power influenced by the devil against the church</a:t>
            </a:r>
          </a:p>
          <a:p>
            <a:pPr marL="0" indent="0">
              <a:buNone/>
            </a:pPr>
            <a:r>
              <a:rPr lang="en-US" dirty="0"/>
              <a:t>2nd beast represents-spiritual deceptions.  Religious beast-properly called here a false prophet.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77914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a:t>Read Brighton p.420-421 to conclude v. 13 about the unclean spirits and frogs.  Their deceptive teachings and the plague of their deception will cover the earth like a plague of frogs.  As </a:t>
            </a:r>
            <a:r>
              <a:rPr lang="en-US" dirty="0" err="1"/>
              <a:t>Mounce</a:t>
            </a:r>
            <a:r>
              <a:rPr lang="en-US" dirty="0"/>
              <a:t> says, “the unclean spirits proceed from the mouths of the unholy trinity, suggesting the persuasive and deceptive propaganda that in the last days will lead men to commit unconditionally to the cause of evil.”</a:t>
            </a:r>
          </a:p>
          <a:p>
            <a:pPr marL="0" indent="0">
              <a:buNone/>
            </a:pPr>
            <a:endParaRPr lang="en-US" dirty="0"/>
          </a:p>
          <a:p>
            <a:pPr marL="0" indent="0">
              <a:buNone/>
            </a:pPr>
            <a:r>
              <a:rPr lang="en-US" dirty="0"/>
              <a:t>Places where Scripture warns us about false prophets-2 Timothy 2:14-26, 3, 4:3, Romans 16:17-18, 2 John 7, I John 2, 4:1, Matthew </a:t>
            </a:r>
            <a:r>
              <a:rPr lang="en-US" dirty="0" smtClean="0"/>
              <a:t>7:15ff, 24:6</a:t>
            </a:r>
            <a:r>
              <a:rPr lang="en-US" dirty="0"/>
              <a:t>, 24, Titus 1:10-16, 2 Peter 2. </a:t>
            </a:r>
          </a:p>
        </p:txBody>
      </p:sp>
    </p:spTree>
    <p:extLst>
      <p:ext uri="{BB962C8B-B14F-4D97-AF65-F5344CB8AC3E}">
        <p14:creationId xmlns:p14="http://schemas.microsoft.com/office/powerpoint/2010/main" val="1847293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a:t>v.14-AntiChrist-2 Thessalonians 2:  Producing signs.  To deceive the nations.  The harlot-that which offsets and stands in opposite to the church of Jesus Christ and opposes her.  The </a:t>
            </a:r>
            <a:r>
              <a:rPr lang="en-US" dirty="0" err="1"/>
              <a:t>AntiChrist</a:t>
            </a:r>
            <a:r>
              <a:rPr lang="en-US" dirty="0"/>
              <a:t> is illustrated in the harlot.  Read Brighton p.482.  </a:t>
            </a:r>
          </a:p>
          <a:p>
            <a:pPr marL="0" indent="0">
              <a:buNone/>
            </a:pPr>
            <a:endParaRPr lang="en-US" dirty="0"/>
          </a:p>
          <a:p>
            <a:pPr marL="0" indent="0">
              <a:buNone/>
            </a:pPr>
            <a:r>
              <a:rPr lang="en-US" dirty="0"/>
              <a:t>This war-the same one depicted in Revelation 20:7-9.  The war clearly against the saints of Christ.  </a:t>
            </a:r>
          </a:p>
          <a:p>
            <a:pPr marL="0" indent="0">
              <a:buNone/>
            </a:pPr>
            <a:r>
              <a:rPr lang="en-US" dirty="0"/>
              <a:t>Connects back to Ezekiel 38-39.  Joel 3:2</a:t>
            </a:r>
          </a:p>
          <a:p>
            <a:pPr marL="0" indent="0">
              <a:buNone/>
            </a:pPr>
            <a:endParaRPr lang="en-US" dirty="0"/>
          </a:p>
          <a:p>
            <a:pPr marL="0" indent="0">
              <a:buNone/>
            </a:pPr>
            <a:r>
              <a:rPr lang="en-US" dirty="0"/>
              <a:t>The great battle before Judgment Day.  Not going to be good, but…Read Brighton p. 421-422 (last sentence into 422). </a:t>
            </a:r>
          </a:p>
        </p:txBody>
      </p:sp>
    </p:spTree>
    <p:extLst>
      <p:ext uri="{BB962C8B-B14F-4D97-AF65-F5344CB8AC3E}">
        <p14:creationId xmlns:p14="http://schemas.microsoft.com/office/powerpoint/2010/main" val="2524244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marL="0" indent="0">
              <a:buNone/>
            </a:pPr>
            <a:r>
              <a:rPr lang="en-US" dirty="0"/>
              <a:t>v.15-Read Brighton p. 422 </a:t>
            </a:r>
            <a:r>
              <a:rPr lang="en-US" dirty="0" smtClean="0"/>
              <a:t>about </a:t>
            </a:r>
            <a:r>
              <a:rPr lang="en-US" dirty="0"/>
              <a:t>a word from the Lord Christ.  </a:t>
            </a:r>
          </a:p>
          <a:p>
            <a:pPr marL="0" indent="0">
              <a:buNone/>
            </a:pPr>
            <a:r>
              <a:rPr lang="en-US" dirty="0"/>
              <a:t>This </a:t>
            </a:r>
            <a:r>
              <a:rPr lang="en-US" dirty="0" smtClean="0"/>
              <a:t>is echoed </a:t>
            </a:r>
            <a:r>
              <a:rPr lang="en-US" dirty="0"/>
              <a:t>at the end of John’s revelation:  22:20</a:t>
            </a:r>
            <a:r>
              <a:rPr lang="en-US" dirty="0" smtClean="0"/>
              <a:t>.</a:t>
            </a:r>
            <a:endParaRPr lang="en-US" dirty="0"/>
          </a:p>
          <a:p>
            <a:pPr marL="0" indent="0">
              <a:buNone/>
            </a:pPr>
            <a:r>
              <a:rPr lang="en-US" dirty="0"/>
              <a:t>3rd of 7 beatitudes in Revelation.  </a:t>
            </a:r>
          </a:p>
          <a:p>
            <a:pPr marL="0" indent="0">
              <a:buNone/>
            </a:pPr>
            <a:r>
              <a:rPr lang="en-US" dirty="0"/>
              <a:t>This idea found in the letter to Sardis-being awake and alert.  Chapter 3  </a:t>
            </a:r>
          </a:p>
          <a:p>
            <a:pPr marL="0" indent="0">
              <a:buNone/>
            </a:pPr>
            <a:r>
              <a:rPr lang="en-US" dirty="0"/>
              <a:t>Found in the letter to Laodicea-not being found naked.  </a:t>
            </a:r>
          </a:p>
          <a:p>
            <a:pPr marL="0" indent="0">
              <a:buNone/>
            </a:pPr>
            <a:r>
              <a:rPr lang="en-US" dirty="0"/>
              <a:t>Also, 6:11 and Chapter 7.  </a:t>
            </a:r>
          </a:p>
          <a:p>
            <a:pPr marL="0" indent="0">
              <a:buNone/>
            </a:pPr>
            <a:r>
              <a:rPr lang="en-US" dirty="0"/>
              <a:t>Also, the same exact idea found in the accounts of Matthew 25.  </a:t>
            </a:r>
          </a:p>
          <a:p>
            <a:pPr marL="0" indent="0">
              <a:buNone/>
            </a:pPr>
            <a:endParaRPr lang="en-US" dirty="0"/>
          </a:p>
        </p:txBody>
      </p:sp>
    </p:spTree>
    <p:extLst>
      <p:ext uri="{BB962C8B-B14F-4D97-AF65-F5344CB8AC3E}">
        <p14:creationId xmlns:p14="http://schemas.microsoft.com/office/powerpoint/2010/main" val="449491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marL="0" indent="0">
              <a:buNone/>
            </a:pPr>
            <a:r>
              <a:rPr lang="en-US" dirty="0"/>
              <a:t>v.16- Armageddon-Read text note in Brighton p. 416, and then Brighton p. 423.  Compare with </a:t>
            </a:r>
            <a:r>
              <a:rPr lang="en-US" dirty="0" smtClean="0"/>
              <a:t>9:13-19.</a:t>
            </a:r>
          </a:p>
          <a:p>
            <a:pPr marL="0" indent="0">
              <a:buNone/>
            </a:pPr>
            <a:r>
              <a:rPr lang="en-US" dirty="0" smtClean="0"/>
              <a:t>This place name appears nowhere else in Biblical literature.  </a:t>
            </a:r>
          </a:p>
          <a:p>
            <a:pPr marL="0" indent="0">
              <a:buNone/>
            </a:pPr>
            <a:r>
              <a:rPr lang="en-US" dirty="0" smtClean="0"/>
              <a:t>Brighton- “Thus Armageddon is used here not as the designation of a particular geographic place, but as a terrifying metaphor of a war that will cover the expanse of the entire earth, since the whole human race will be caught up in it (20:9).”p. 423.</a:t>
            </a:r>
          </a:p>
          <a:p>
            <a:pPr marL="0" indent="0">
              <a:buNone/>
            </a:pPr>
            <a:r>
              <a:rPr lang="en-US" dirty="0" smtClean="0"/>
              <a:t>“And the enemy’s intent in this last battle before the End will be the destruction of the people of God, the church of Jesus Christ.”-p. 423</a:t>
            </a:r>
            <a:endParaRPr lang="en-US" dirty="0"/>
          </a:p>
          <a:p>
            <a:pPr marL="0" indent="0">
              <a:buNone/>
            </a:pPr>
            <a:r>
              <a:rPr lang="en-US" dirty="0" err="1"/>
              <a:t>AntiChrist</a:t>
            </a:r>
            <a:r>
              <a:rPr lang="en-US" dirty="0"/>
              <a:t>-Already at work in our world, I John 2:18-22, 2 John 7.  Only time the term antichrist or antichrists is used is in these letters of John. </a:t>
            </a:r>
          </a:p>
          <a:p>
            <a:pPr marL="0" indent="0">
              <a:buNone/>
            </a:pPr>
            <a:endParaRPr lang="en-US" dirty="0"/>
          </a:p>
        </p:txBody>
      </p:sp>
    </p:spTree>
    <p:extLst>
      <p:ext uri="{BB962C8B-B14F-4D97-AF65-F5344CB8AC3E}">
        <p14:creationId xmlns:p14="http://schemas.microsoft.com/office/powerpoint/2010/main" val="3438135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dirty="0"/>
              <a:t>v.17-Upon the air-Read Brighton p. 426-middle paragraph.  </a:t>
            </a:r>
          </a:p>
          <a:p>
            <a:pPr marL="0" indent="0">
              <a:buNone/>
            </a:pPr>
            <a:endParaRPr lang="en-US" dirty="0"/>
          </a:p>
          <a:p>
            <a:pPr marL="0" indent="0">
              <a:buNone/>
            </a:pPr>
            <a:r>
              <a:rPr lang="en-US" dirty="0"/>
              <a:t>Great voice also in 16:1, 11:15, -This time from the throne itself</a:t>
            </a:r>
          </a:p>
          <a:p>
            <a:pPr marL="0" indent="0">
              <a:buNone/>
            </a:pPr>
            <a:endParaRPr lang="en-US" dirty="0"/>
          </a:p>
          <a:p>
            <a:pPr marL="0" indent="0">
              <a:buNone/>
            </a:pPr>
            <a:r>
              <a:rPr lang="en-US" dirty="0"/>
              <a:t>The word that is spoken-</a:t>
            </a:r>
            <a:r>
              <a:rPr lang="en-US" dirty="0" err="1"/>
              <a:t>gegovan</a:t>
            </a:r>
            <a:r>
              <a:rPr lang="en-US" dirty="0"/>
              <a:t>-literally it has and continues to come into being.  Or in other words, it has happened or completed.  Different than the word Jesus spoke from the cross, but has the same kind of meaning.  Essentially, it is now time for all that history and God’s prophetic word was leading up to, the final judgment.  Same idea as in 10:7.</a:t>
            </a:r>
          </a:p>
          <a:p>
            <a:pPr marL="0" indent="0">
              <a:buNone/>
            </a:pPr>
            <a:endParaRPr lang="en-US" dirty="0"/>
          </a:p>
        </p:txBody>
      </p:sp>
    </p:spTree>
    <p:extLst>
      <p:ext uri="{BB962C8B-B14F-4D97-AF65-F5344CB8AC3E}">
        <p14:creationId xmlns:p14="http://schemas.microsoft.com/office/powerpoint/2010/main" val="948529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pPr marL="0" indent="0">
              <a:buNone/>
            </a:pPr>
            <a:r>
              <a:rPr lang="en-US" dirty="0"/>
              <a:t>Lightning and thunder and an earthquake-Compare with 11:19, 11:1-13, 8:1-5, 6:12-17.  The same kinds of things described when God descended on the mountain to give Moses the commandments-Exodus 19:16-20.   Also, Jesus’ death. </a:t>
            </a:r>
            <a:endParaRPr lang="en-US" dirty="0" smtClean="0"/>
          </a:p>
          <a:p>
            <a:pPr marL="0" indent="0">
              <a:buNone/>
            </a:pPr>
            <a:r>
              <a:rPr lang="en-US" dirty="0" smtClean="0"/>
              <a:t>Also found in Ezekiel 38:19-23.  Connects with Rev. </a:t>
            </a:r>
            <a:r>
              <a:rPr lang="en-US" smtClean="0"/>
              <a:t>20:7-10.</a:t>
            </a:r>
            <a:endParaRPr lang="en-US" dirty="0"/>
          </a:p>
          <a:p>
            <a:pPr marL="0" indent="0">
              <a:buNone/>
            </a:pPr>
            <a:r>
              <a:rPr lang="en-US" dirty="0"/>
              <a:t>Describes now the earthquake coming on the earth-  The quake the result of Christ coming in judgment.  Like none other.  </a:t>
            </a:r>
          </a:p>
          <a:p>
            <a:pPr marL="0" indent="0">
              <a:buNone/>
            </a:pPr>
            <a:r>
              <a:rPr lang="en-US" dirty="0"/>
              <a:t>Mentions the cities of the nations fell-Babylon the great singled out in particular later on-Read Brighton p. 428-429.  </a:t>
            </a:r>
          </a:p>
          <a:p>
            <a:pPr marL="0" indent="0">
              <a:buNone/>
            </a:pPr>
            <a:r>
              <a:rPr lang="en-US" dirty="0"/>
              <a:t>v. 20-the earthquake causes the earth to break apart.  Like 6:14.  2 Peter 3:7-10.</a:t>
            </a:r>
          </a:p>
          <a:p>
            <a:pPr marL="0" indent="0">
              <a:buNone/>
            </a:pPr>
            <a:endParaRPr lang="en-US" dirty="0"/>
          </a:p>
        </p:txBody>
      </p:sp>
    </p:spTree>
    <p:extLst>
      <p:ext uri="{BB962C8B-B14F-4D97-AF65-F5344CB8AC3E}">
        <p14:creationId xmlns:p14="http://schemas.microsoft.com/office/powerpoint/2010/main" val="1088979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70000" lnSpcReduction="20000"/>
          </a:bodyPr>
          <a:lstStyle/>
          <a:p>
            <a:pPr marL="0" indent="0">
              <a:buNone/>
            </a:pPr>
            <a:r>
              <a:rPr lang="en-US" u="sng" dirty="0"/>
              <a:t>2 Peter </a:t>
            </a:r>
            <a:r>
              <a:rPr lang="en-US" u="sng" dirty="0" smtClean="0"/>
              <a:t>3:7-10</a:t>
            </a:r>
            <a:endParaRPr lang="en-US" u="sng" dirty="0"/>
          </a:p>
          <a:p>
            <a:pPr marL="0" indent="0">
              <a:buNone/>
            </a:pPr>
            <a:r>
              <a:rPr lang="en-US" dirty="0"/>
              <a:t>v.7-perfect tense used-have been and continued to be reserved or stored up-  Stored up to be put to fire or to be burned.  </a:t>
            </a:r>
          </a:p>
          <a:p>
            <a:pPr marL="0" indent="0">
              <a:buNone/>
            </a:pPr>
            <a:endParaRPr lang="en-US" dirty="0"/>
          </a:p>
          <a:p>
            <a:pPr marL="0" indent="0">
              <a:buNone/>
            </a:pPr>
            <a:r>
              <a:rPr lang="en-US" dirty="0"/>
              <a:t>While they are being kept for the day of judgment-it is what will come with judgment.  </a:t>
            </a:r>
            <a:r>
              <a:rPr lang="en-US"/>
              <a:t>The </a:t>
            </a:r>
            <a:r>
              <a:rPr lang="en-US" smtClean="0"/>
              <a:t>current </a:t>
            </a:r>
            <a:r>
              <a:rPr lang="en-US" dirty="0"/>
              <a:t>heavens and earth have that fate one day.  </a:t>
            </a:r>
          </a:p>
          <a:p>
            <a:pPr marL="0" indent="0">
              <a:buNone/>
            </a:pPr>
            <a:endParaRPr lang="en-US" dirty="0"/>
          </a:p>
          <a:p>
            <a:pPr marL="0" indent="0">
              <a:buNone/>
            </a:pPr>
            <a:r>
              <a:rPr lang="en-US" dirty="0"/>
              <a:t>v.10-with a roar-Greek adverb meaning-with a hissing or crackling sound.  It expresses the whizzing sound produced by rapid motion through the air of shrill rushing sounds-the hissing of a snake, the whirl of a bird’s wings, Here probably the roaring of flame is meant-Pentecost.  </a:t>
            </a:r>
          </a:p>
          <a:p>
            <a:pPr marL="0" indent="0">
              <a:buNone/>
            </a:pPr>
            <a:endParaRPr lang="en-US" dirty="0"/>
          </a:p>
          <a:p>
            <a:pPr marL="0" indent="0">
              <a:buNone/>
            </a:pPr>
            <a:r>
              <a:rPr lang="en-US" dirty="0"/>
              <a:t>Pass away-or go away-  </a:t>
            </a:r>
          </a:p>
          <a:p>
            <a:pPr marL="0" indent="0">
              <a:buNone/>
            </a:pPr>
            <a:r>
              <a:rPr lang="en-US" dirty="0" smtClean="0"/>
              <a:t>The </a:t>
            </a:r>
            <a:r>
              <a:rPr lang="en-US" dirty="0"/>
              <a:t>elements-Here it means physical elements, such as elements of the earth, air, fire, and water, or the heavenly bodies such as the stars, moon, and sun, or it may refer to the atomic particles that are the basic structure of nature.  Somethings basic elements or being.  Used in Hebrews 5:12 in reference to fundamental or basic teachings.  </a:t>
            </a:r>
          </a:p>
          <a:p>
            <a:pPr marL="0" indent="0">
              <a:buNone/>
            </a:pPr>
            <a:endParaRPr lang="en-US" dirty="0"/>
          </a:p>
        </p:txBody>
      </p:sp>
    </p:spTree>
    <p:extLst>
      <p:ext uri="{BB962C8B-B14F-4D97-AF65-F5344CB8AC3E}">
        <p14:creationId xmlns:p14="http://schemas.microsoft.com/office/powerpoint/2010/main" val="749632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dirty="0"/>
              <a:t>Will be burned up-Greek word meaning to burn or melt.  The word was employed by medical writers to express feverish heat.  It may be intended to denote a burning arising from internal heat, such as a volcano.  Only time this verb is used in the NT.  The noun form is found in Hebrews 6:8. (Don’t look up).  </a:t>
            </a:r>
          </a:p>
          <a:p>
            <a:pPr marL="0" indent="0">
              <a:buNone/>
            </a:pPr>
            <a:endParaRPr lang="en-US" dirty="0"/>
          </a:p>
          <a:p>
            <a:pPr marL="0" indent="0">
              <a:buNone/>
            </a:pPr>
            <a:r>
              <a:rPr lang="en-US" dirty="0"/>
              <a:t>Dissolved-Greek word meaning to break up a structure, as well as the dissolving a compound into its elements.  Used in other contexts to describe the sailors fear over their boat breaking apart-Acts 27:41, other contexts the breaking up of a meeting, Jesus uses the word in John 2:19 in reference to destroying the temple.  Other reference in I John 3:8 in reference to destroying or breaking apart the works of the devil.  </a:t>
            </a:r>
          </a:p>
          <a:p>
            <a:pPr marL="0" indent="0">
              <a:buNone/>
            </a:pPr>
            <a:endParaRPr lang="en-US" dirty="0"/>
          </a:p>
          <a:p>
            <a:pPr marL="0" indent="0">
              <a:buNone/>
            </a:pPr>
            <a:r>
              <a:rPr lang="en-US" dirty="0"/>
              <a:t>Matthew 24:35 and Mark 13:31 have the same idea. </a:t>
            </a:r>
          </a:p>
          <a:p>
            <a:pPr marL="0" indent="0">
              <a:buNone/>
            </a:pPr>
            <a:endParaRPr lang="en-US" dirty="0"/>
          </a:p>
        </p:txBody>
      </p:sp>
    </p:spTree>
    <p:extLst>
      <p:ext uri="{BB962C8B-B14F-4D97-AF65-F5344CB8AC3E}">
        <p14:creationId xmlns:p14="http://schemas.microsoft.com/office/powerpoint/2010/main" val="80632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Plagues-</a:t>
            </a:r>
            <a:r>
              <a:rPr lang="en-US" dirty="0" err="1" smtClean="0"/>
              <a:t>Plaigas</a:t>
            </a:r>
            <a:r>
              <a:rPr lang="en-US" dirty="0" smtClean="0"/>
              <a:t>- literally defined, “a sudden calamity that causes severe distress.”  Often translated “plagues”, and has that aspect to the word, but has more of a sense of to strike a blow or be hit with misfortune.  </a:t>
            </a:r>
          </a:p>
          <a:p>
            <a:pPr marL="0" indent="0">
              <a:buNone/>
            </a:pPr>
            <a:r>
              <a:rPr lang="en-US" dirty="0" smtClean="0"/>
              <a:t>Found in Rev. 9:18 &amp; 20; 11:6.  </a:t>
            </a:r>
          </a:p>
          <a:p>
            <a:pPr marL="0" indent="0">
              <a:buNone/>
            </a:pPr>
            <a:endParaRPr lang="en-US" dirty="0" smtClean="0"/>
          </a:p>
          <a:p>
            <a:pPr marL="0" indent="0">
              <a:buNone/>
            </a:pPr>
            <a:r>
              <a:rPr lang="en-US" dirty="0" smtClean="0"/>
              <a:t>Literally in the Greek, the seven plagues, the last ones.  The eschaton ones.  Greek word for last things, </a:t>
            </a:r>
            <a:r>
              <a:rPr lang="en-US" dirty="0" err="1" smtClean="0"/>
              <a:t>eschatas</a:t>
            </a:r>
            <a:r>
              <a:rPr lang="en-US" dirty="0" smtClean="0"/>
              <a:t>.  </a:t>
            </a:r>
          </a:p>
          <a:p>
            <a:pPr marL="0" indent="0">
              <a:buNone/>
            </a:pPr>
            <a:endParaRPr lang="en-US" dirty="0" smtClean="0"/>
          </a:p>
          <a:p>
            <a:pPr marL="0" indent="0">
              <a:buNone/>
            </a:pPr>
            <a:r>
              <a:rPr lang="en-US" dirty="0" smtClean="0"/>
              <a:t>The last of the visions regarding God’s judgment on the earth on the last day. </a:t>
            </a:r>
          </a:p>
          <a:p>
            <a:pPr marL="0" indent="0">
              <a:buNone/>
            </a:pPr>
            <a:endParaRPr lang="en-US" dirty="0"/>
          </a:p>
        </p:txBody>
      </p:sp>
    </p:spTree>
    <p:extLst>
      <p:ext uri="{BB962C8B-B14F-4D97-AF65-F5344CB8AC3E}">
        <p14:creationId xmlns:p14="http://schemas.microsoft.com/office/powerpoint/2010/main" val="202754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They are the last ones, as well because as it says, “because in them the fury of God is completed or finished-Aorist used for the verb.  Prophetic use of the aorist-it speaks of what shall be as already being past and done.  </a:t>
            </a:r>
          </a:p>
          <a:p>
            <a:pPr marL="0" indent="0">
              <a:buNone/>
            </a:pPr>
            <a:endParaRPr lang="en-US" dirty="0" smtClean="0"/>
          </a:p>
          <a:p>
            <a:pPr marL="0" indent="0">
              <a:buNone/>
            </a:pPr>
            <a:r>
              <a:rPr lang="en-US" dirty="0" smtClean="0"/>
              <a:t>Completed or finished-same word Jesus used on the cross.  </a:t>
            </a:r>
          </a:p>
          <a:p>
            <a:pPr marL="0" indent="0">
              <a:buNone/>
            </a:pPr>
            <a:endParaRPr lang="en-US" dirty="0" smtClean="0"/>
          </a:p>
          <a:p>
            <a:pPr marL="0" indent="0">
              <a:buNone/>
            </a:pPr>
            <a:r>
              <a:rPr lang="en-US" dirty="0" smtClean="0"/>
              <a:t>Once again, like in Chapter 14, this is not the word for wrath (</a:t>
            </a:r>
            <a:r>
              <a:rPr lang="en-US" dirty="0" err="1" smtClean="0"/>
              <a:t>orgei</a:t>
            </a:r>
            <a:r>
              <a:rPr lang="en-US" dirty="0" smtClean="0"/>
              <a:t>), but more God’s anger or fury is completed. </a:t>
            </a:r>
            <a:endParaRPr lang="en-US" dirty="0"/>
          </a:p>
        </p:txBody>
      </p:sp>
    </p:spTree>
    <p:extLst>
      <p:ext uri="{BB962C8B-B14F-4D97-AF65-F5344CB8AC3E}">
        <p14:creationId xmlns:p14="http://schemas.microsoft.com/office/powerpoint/2010/main" val="337248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4400" dirty="0" smtClean="0"/>
              <a:t>The meaning of this:  with the sending of these plagues, God’s fury will have been satisfied and it will be the end of his punishment on the world for its unbelief.  It is because this is the last of the sevenfold visions, which all lead up to the sending of Jesus and the last things.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4917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v. 2-Sea of glass or transparent-pure and peaceful, but this time mixed with fire.  We saw a sea of glass once before in Revelation-4:6.  Vision of what lays before the throne of God.    Perfect used-has been and continues to be mixed with fire.</a:t>
            </a:r>
          </a:p>
          <a:p>
            <a:pPr marL="0" indent="0">
              <a:buNone/>
            </a:pPr>
            <a:endParaRPr lang="en-US" dirty="0" smtClean="0"/>
          </a:p>
          <a:p>
            <a:pPr marL="0" indent="0">
              <a:buNone/>
            </a:pPr>
            <a:r>
              <a:rPr lang="en-US" dirty="0" smtClean="0"/>
              <a:t>Read Brighton on this image-p.400.</a:t>
            </a:r>
          </a:p>
          <a:p>
            <a:pPr marL="0" indent="0">
              <a:buNone/>
            </a:pPr>
            <a:endParaRPr lang="en-US" dirty="0"/>
          </a:p>
        </p:txBody>
      </p:sp>
    </p:spTree>
    <p:extLst>
      <p:ext uri="{BB962C8B-B14F-4D97-AF65-F5344CB8AC3E}">
        <p14:creationId xmlns:p14="http://schemas.microsoft.com/office/powerpoint/2010/main" val="307269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77500" lnSpcReduction="20000"/>
          </a:bodyPr>
          <a:lstStyle/>
          <a:p>
            <a:pPr marL="0" indent="0">
              <a:buNone/>
            </a:pPr>
            <a:r>
              <a:rPr lang="en-US" dirty="0" smtClean="0"/>
              <a:t>And the ones who are the victorious ones over the beast and over the images of him and over the number of his name-have been and continue to stand beside the sea-actually upon the sea-holding harps of God.  Perfect used to signify we have the victory already, but yet it is still to come as well.  </a:t>
            </a:r>
          </a:p>
          <a:p>
            <a:pPr marL="0" indent="0">
              <a:buNone/>
            </a:pPr>
            <a:endParaRPr lang="en-US" dirty="0" smtClean="0"/>
          </a:p>
          <a:p>
            <a:pPr marL="0" indent="0">
              <a:buNone/>
            </a:pPr>
            <a:r>
              <a:rPr lang="en-US" dirty="0"/>
              <a:t>T</a:t>
            </a:r>
            <a:r>
              <a:rPr lang="en-US" dirty="0" smtClean="0"/>
              <a:t>he sea represented previously the separation between God and his people as this sea went out before the throne (4:6)-As Brighton put it, “since sin is the cause of this separation, the sea could be said to symbolize separation from God because of his judgment over against sin.”  Now these who have overcome or been victorious over the beast and his images and his number, now get to stand before God’s throne in victory.  They stand beside the sea of glass with harps of God in their hands.  </a:t>
            </a:r>
          </a:p>
          <a:p>
            <a:pPr marL="0" indent="0">
              <a:buNone/>
            </a:pPr>
            <a:r>
              <a:rPr lang="en-US" dirty="0" smtClean="0"/>
              <a:t>It furthers the image of the saints praising God before His throne, like David did before Saul (I Samuel 16:17ff).  Also in Psalm 81:2.  It can be translated lyre.  </a:t>
            </a:r>
          </a:p>
          <a:p>
            <a:pPr marL="0" indent="0">
              <a:buNone/>
            </a:pPr>
            <a:endParaRPr lang="en-US" dirty="0"/>
          </a:p>
        </p:txBody>
      </p:sp>
    </p:spTree>
    <p:extLst>
      <p:ext uri="{BB962C8B-B14F-4D97-AF65-F5344CB8AC3E}">
        <p14:creationId xmlns:p14="http://schemas.microsoft.com/office/powerpoint/2010/main" val="110439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v.3-singing the song of Moses-why because they have been slaves to God.  Greek word </a:t>
            </a:r>
            <a:r>
              <a:rPr lang="en-US" dirty="0" err="1" smtClean="0"/>
              <a:t>doulos</a:t>
            </a:r>
            <a:r>
              <a:rPr lang="en-US" dirty="0" smtClean="0"/>
              <a:t> used throughout Revelation to describe us as the church.  It is a song of deliverance.  The one found in Exodus 15:1-21-The Exodus looked ahead or foreshadowed what Christ did of freeing us from our slavery to sin, death, and the power of the devil.  </a:t>
            </a:r>
          </a:p>
          <a:p>
            <a:pPr marL="0" indent="0">
              <a:buNone/>
            </a:pPr>
            <a:endParaRPr lang="en-US" dirty="0" smtClean="0"/>
          </a:p>
          <a:p>
            <a:pPr marL="0" indent="0">
              <a:buNone/>
            </a:pPr>
            <a:r>
              <a:rPr lang="en-US" dirty="0" smtClean="0"/>
              <a:t>It is why it is now renamed or also called the “hymn or song of the Lamb”.  The NT church joins the OT church in praising the Lord as Deliver and Messiah.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40169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3947</Words>
  <Application>Microsoft Office PowerPoint</Application>
  <PresentationFormat>On-screen Show (4:3)</PresentationFormat>
  <Paragraphs>158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Revelation 15 &amp; 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15 &amp; 16</dc:title>
  <dc:creator>Church</dc:creator>
  <cp:lastModifiedBy>Church</cp:lastModifiedBy>
  <cp:revision>23</cp:revision>
  <dcterms:created xsi:type="dcterms:W3CDTF">2022-12-04T13:51:57Z</dcterms:created>
  <dcterms:modified xsi:type="dcterms:W3CDTF">2023-01-29T14:19:08Z</dcterms:modified>
</cp:coreProperties>
</file>