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23" r:id="rId54"/>
    <p:sldId id="310" r:id="rId55"/>
    <p:sldId id="311" r:id="rId56"/>
    <p:sldId id="312" r:id="rId57"/>
    <p:sldId id="313" r:id="rId58"/>
    <p:sldId id="324" r:id="rId59"/>
    <p:sldId id="314" r:id="rId60"/>
    <p:sldId id="315" r:id="rId61"/>
    <p:sldId id="316" r:id="rId62"/>
    <p:sldId id="325" r:id="rId63"/>
    <p:sldId id="317" r:id="rId64"/>
    <p:sldId id="318" r:id="rId65"/>
    <p:sldId id="319" r:id="rId66"/>
    <p:sldId id="320" r:id="rId67"/>
    <p:sldId id="321" r:id="rId68"/>
    <p:sldId id="322"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2" r:id="rId95"/>
    <p:sldId id="351"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1" r:id="rId114"/>
    <p:sldId id="370" r:id="rId115"/>
    <p:sldId id="372" r:id="rId116"/>
    <p:sldId id="373" r:id="rId117"/>
    <p:sldId id="374" r:id="rId118"/>
    <p:sldId id="375" r:id="rId119"/>
    <p:sldId id="376" r:id="rId120"/>
    <p:sldId id="377"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208779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17941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352019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359505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386702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4129395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2824773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317941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390094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737872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92396B-197F-4BF6-A8B1-11324E02AB1D}"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039062-BA64-4D5F-8214-AEDA4DCD116C}" type="slidenum">
              <a:rPr lang="en-US" smtClean="0"/>
              <a:t>‹#›</a:t>
            </a:fld>
            <a:endParaRPr lang="en-US" dirty="0"/>
          </a:p>
        </p:txBody>
      </p:sp>
    </p:spTree>
    <p:extLst>
      <p:ext uri="{BB962C8B-B14F-4D97-AF65-F5344CB8AC3E}">
        <p14:creationId xmlns:p14="http://schemas.microsoft.com/office/powerpoint/2010/main" val="240035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2396B-197F-4BF6-A8B1-11324E02AB1D}" type="datetimeFigureOut">
              <a:rPr lang="en-US" smtClean="0"/>
              <a:t>2/13/2020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39062-BA64-4D5F-8214-AEDA4DCD116C}" type="slidenum">
              <a:rPr lang="en-US" smtClean="0"/>
              <a:t>‹#›</a:t>
            </a:fld>
            <a:endParaRPr lang="en-US" dirty="0"/>
          </a:p>
        </p:txBody>
      </p:sp>
    </p:spTree>
    <p:extLst>
      <p:ext uri="{BB962C8B-B14F-4D97-AF65-F5344CB8AC3E}">
        <p14:creationId xmlns:p14="http://schemas.microsoft.com/office/powerpoint/2010/main" val="164008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BwRef('BGT_1Jo%203:4')" TargetMode="External"/><Relationship Id="rId2" Type="http://schemas.openxmlformats.org/officeDocument/2006/relationships/hyperlink" Target="BwRef('BGT_Rom%206:19')" TargetMode="External"/><Relationship Id="rId1" Type="http://schemas.openxmlformats.org/officeDocument/2006/relationships/slideLayout" Target="../slideLayouts/slideLayout2.xml"/><Relationship Id="rId5" Type="http://schemas.openxmlformats.org/officeDocument/2006/relationships/hyperlink" Target="BwRef('BGT_Heb%2010:17')" TargetMode="External"/><Relationship Id="rId4" Type="http://schemas.openxmlformats.org/officeDocument/2006/relationships/hyperlink" Target="BwRef('BGT_Mat%2013:41')"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hyperlink" Target="BwRef('BGT_Col%201:23')" TargetMode="External"/><Relationship Id="rId2" Type="http://schemas.openxmlformats.org/officeDocument/2006/relationships/hyperlink" Target="BwRef('BGT_Eph%203:17')" TargetMode="External"/><Relationship Id="rId1" Type="http://schemas.openxmlformats.org/officeDocument/2006/relationships/slideLayout" Target="../slideLayouts/slideLayout2.xml"/><Relationship Id="rId4" Type="http://schemas.openxmlformats.org/officeDocument/2006/relationships/hyperlink" Target="BwRef('BGT_1Pe%205:10')" TargetMode="Externa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Matthew Chapter 5</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15494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a:xfrm>
            <a:off x="457200" y="1295400"/>
            <a:ext cx="8229600" cy="5257800"/>
          </a:xfrm>
        </p:spPr>
        <p:txBody>
          <a:bodyPr>
            <a:normAutofit lnSpcReduction="10000"/>
          </a:bodyPr>
          <a:lstStyle/>
          <a:p>
            <a:pPr marL="0" indent="0">
              <a:buNone/>
            </a:pPr>
            <a:r>
              <a:rPr lang="en-US" dirty="0"/>
              <a:t>v. 27-A reference to the 6</a:t>
            </a:r>
            <a:r>
              <a:rPr lang="en-US" baseline="30000" dirty="0"/>
              <a:t>th</a:t>
            </a:r>
            <a:r>
              <a:rPr lang="en-US" dirty="0"/>
              <a:t> commandment</a:t>
            </a:r>
          </a:p>
          <a:p>
            <a:pPr marL="0" indent="0">
              <a:buNone/>
            </a:pPr>
            <a:r>
              <a:rPr lang="en-US" dirty="0"/>
              <a:t>v. 28-with “lustful intent”-a word that means to have a strong desire to do or secure something. In this context, to have a strong sexual interest in someone and to desire to have her as your own.  </a:t>
            </a:r>
          </a:p>
          <a:p>
            <a:pPr marL="0" indent="0">
              <a:buNone/>
            </a:pPr>
            <a:r>
              <a:rPr lang="en-US" dirty="0"/>
              <a:t>Adultery-committing the act of sex with someone who is not your spouse in your heart.  </a:t>
            </a:r>
          </a:p>
          <a:p>
            <a:pPr marL="0" indent="0">
              <a:buNone/>
            </a:pPr>
            <a:r>
              <a:rPr lang="en-US" dirty="0"/>
              <a:t>It once again hits at the intent of the heart.   “Inner adultery” is the same as the external action.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854465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7:13-14</a:t>
            </a:r>
            <a:endParaRPr lang="en-US" dirty="0"/>
          </a:p>
        </p:txBody>
      </p:sp>
      <p:sp>
        <p:nvSpPr>
          <p:cNvPr id="3" name="Content Placeholder 2"/>
          <p:cNvSpPr>
            <a:spLocks noGrp="1"/>
          </p:cNvSpPr>
          <p:nvPr>
            <p:ph idx="1"/>
          </p:nvPr>
        </p:nvSpPr>
        <p:spPr>
          <a:xfrm>
            <a:off x="457200" y="1600200"/>
            <a:ext cx="8229600" cy="4800600"/>
          </a:xfrm>
        </p:spPr>
        <p:txBody>
          <a:bodyPr/>
          <a:lstStyle/>
          <a:p>
            <a:pPr marL="0" indent="0">
              <a:buNone/>
            </a:pPr>
            <a:r>
              <a:rPr lang="en-US" dirty="0" smtClean="0"/>
              <a:t>These words are illustrated in Jesus’ parable of the two builders (7:24-27).  </a:t>
            </a:r>
          </a:p>
          <a:p>
            <a:pPr marL="0" indent="0">
              <a:buNone/>
            </a:pPr>
            <a:r>
              <a:rPr lang="en-US" dirty="0" smtClean="0"/>
              <a:t>The one whose life is built upon Christ and His Word will endure to eternal life, the one who builds his house on the sand of other things will in the end experience a great Fall.  </a:t>
            </a:r>
          </a:p>
          <a:p>
            <a:pPr marL="0" indent="0">
              <a:buNone/>
            </a:pPr>
            <a:r>
              <a:rPr lang="en-US" dirty="0" smtClean="0"/>
              <a:t>Contrast in Revelation 14:9-13.  Also, Matthew 25, John 5:28</a:t>
            </a:r>
            <a:endParaRPr lang="en-US" dirty="0"/>
          </a:p>
        </p:txBody>
      </p:sp>
    </p:spTree>
    <p:extLst>
      <p:ext uri="{BB962C8B-B14F-4D97-AF65-F5344CB8AC3E}">
        <p14:creationId xmlns:p14="http://schemas.microsoft.com/office/powerpoint/2010/main" val="32112392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7:13-14</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v. 14-In contrast, narrow the gate and hard (or oppressive) the road or way , the one that leads into the Life, and few are the ones who are finding it.  </a:t>
            </a:r>
          </a:p>
          <a:p>
            <a:pPr marL="0" indent="0">
              <a:buNone/>
            </a:pPr>
            <a:r>
              <a:rPr lang="en-US" dirty="0" smtClean="0"/>
              <a:t>Jesus told his disciples this in 5:10-12, John 16:33.  Illustrated in Matthew 13-Sower and the Seed.  </a:t>
            </a:r>
          </a:p>
          <a:p>
            <a:pPr marL="0" indent="0">
              <a:buNone/>
            </a:pPr>
            <a:r>
              <a:rPr lang="en-US" dirty="0" smtClean="0"/>
              <a:t>Gibbs- “Jesus calls you to this path, and we walk it through repentance and faith that Jesus of Nazareth is who he claims to be:  God’s Son, who saves his people from their sins.”</a:t>
            </a:r>
            <a:endParaRPr lang="en-US" dirty="0"/>
          </a:p>
        </p:txBody>
      </p:sp>
    </p:spTree>
    <p:extLst>
      <p:ext uri="{BB962C8B-B14F-4D97-AF65-F5344CB8AC3E}">
        <p14:creationId xmlns:p14="http://schemas.microsoft.com/office/powerpoint/2010/main" val="8407024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7:15-20</a:t>
            </a:r>
            <a:endParaRPr lang="en-US" dirty="0"/>
          </a:p>
        </p:txBody>
      </p:sp>
      <p:sp>
        <p:nvSpPr>
          <p:cNvPr id="3" name="Content Placeholder 2"/>
          <p:cNvSpPr>
            <a:spLocks noGrp="1"/>
          </p:cNvSpPr>
          <p:nvPr>
            <p:ph idx="1"/>
          </p:nvPr>
        </p:nvSpPr>
        <p:spPr/>
        <p:txBody>
          <a:bodyPr/>
          <a:lstStyle/>
          <a:p>
            <a:pPr marL="0" indent="0">
              <a:buNone/>
            </a:pPr>
            <a:r>
              <a:rPr lang="en-US" dirty="0" smtClean="0"/>
              <a:t>Jesus now transitions into the closing part of the Sermon.  His warning again of what to expect as his disciples in this world.  He is telling them again there will be opposition to them and their message.  </a:t>
            </a:r>
          </a:p>
          <a:p>
            <a:pPr marL="0" indent="0">
              <a:buNone/>
            </a:pPr>
            <a:r>
              <a:rPr lang="en-US" dirty="0" smtClean="0"/>
              <a:t>Read Gibbs p. 387.</a:t>
            </a:r>
            <a:endParaRPr lang="en-US" dirty="0"/>
          </a:p>
        </p:txBody>
      </p:sp>
    </p:spTree>
    <p:extLst>
      <p:ext uri="{BB962C8B-B14F-4D97-AF65-F5344CB8AC3E}">
        <p14:creationId xmlns:p14="http://schemas.microsoft.com/office/powerpoint/2010/main" val="71725201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7:15-20</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v.15-Beware-as in to pay attention to, take heed of-Previously used in 6:1</a:t>
            </a:r>
          </a:p>
          <a:p>
            <a:pPr marL="0" indent="0">
              <a:buNone/>
            </a:pPr>
            <a:r>
              <a:rPr lang="en-US" dirty="0" smtClean="0"/>
              <a:t>False prophets-a prophet was someone who claimed to speak for God.  </a:t>
            </a:r>
          </a:p>
          <a:p>
            <a:pPr marL="0" indent="0">
              <a:buNone/>
            </a:pPr>
            <a:r>
              <a:rPr lang="en-US" dirty="0" smtClean="0"/>
              <a:t>In the NT, prophecy is a gift of the Holy Spirit.  (Romans 12:6, I Corinthians 12:10, 29, </a:t>
            </a:r>
            <a:r>
              <a:rPr lang="en-US" dirty="0" err="1" smtClean="0"/>
              <a:t>Chapt</a:t>
            </a:r>
            <a:r>
              <a:rPr lang="en-US" dirty="0" smtClean="0"/>
              <a:t>. 14.)</a:t>
            </a:r>
          </a:p>
          <a:p>
            <a:pPr marL="0" indent="0">
              <a:buNone/>
            </a:pPr>
            <a:r>
              <a:rPr lang="en-US" dirty="0" smtClean="0"/>
              <a:t>But God warns in the NT in several places that there will be false prophets who arise to try to deceive the disciples of Christ-  Matt. 24:5, 11, 24, I John 2:18-19, Jude 3-4, 2 Peter 2, 2 Peter 3:3-5.</a:t>
            </a:r>
          </a:p>
          <a:p>
            <a:pPr marL="0" indent="0">
              <a:buNone/>
            </a:pPr>
            <a:r>
              <a:rPr lang="en-US" dirty="0" smtClean="0"/>
              <a:t>Example:  </a:t>
            </a:r>
            <a:endParaRPr lang="en-US" dirty="0"/>
          </a:p>
        </p:txBody>
      </p:sp>
    </p:spTree>
    <p:extLst>
      <p:ext uri="{BB962C8B-B14F-4D97-AF65-F5344CB8AC3E}">
        <p14:creationId xmlns:p14="http://schemas.microsoft.com/office/powerpoint/2010/main" val="22249649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7:15-20</a:t>
            </a:r>
            <a:endParaRPr lang="en-US" dirty="0"/>
          </a:p>
        </p:txBody>
      </p:sp>
      <p:sp>
        <p:nvSpPr>
          <p:cNvPr id="3" name="Content Placeholder 2"/>
          <p:cNvSpPr>
            <a:spLocks noGrp="1"/>
          </p:cNvSpPr>
          <p:nvPr>
            <p:ph idx="1"/>
          </p:nvPr>
        </p:nvSpPr>
        <p:spPr/>
        <p:txBody>
          <a:bodyPr/>
          <a:lstStyle/>
          <a:p>
            <a:pPr marL="0" indent="0">
              <a:buNone/>
            </a:pPr>
            <a:r>
              <a:rPr lang="en-US" dirty="0" smtClean="0"/>
              <a:t>They will come innocent enough.  Perhaps interested in Christianity, saying some of the right things, but inwardly are ravenous wolves.</a:t>
            </a:r>
          </a:p>
          <a:p>
            <a:pPr marL="0" indent="0">
              <a:buNone/>
            </a:pPr>
            <a:r>
              <a:rPr lang="en-US" dirty="0" smtClean="0"/>
              <a:t>Jesus uses the image of wolves representing Satan and his work in several places-Matt. 10:16, Luke 10:3, John 10:12</a:t>
            </a:r>
            <a:r>
              <a:rPr lang="en-US" smtClean="0"/>
              <a:t>, Acts 20:29</a:t>
            </a:r>
            <a:endParaRPr lang="en-US"/>
          </a:p>
        </p:txBody>
      </p:sp>
    </p:spTree>
    <p:extLst>
      <p:ext uri="{BB962C8B-B14F-4D97-AF65-F5344CB8AC3E}">
        <p14:creationId xmlns:p14="http://schemas.microsoft.com/office/powerpoint/2010/main" val="23413263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7:15-20</a:t>
            </a:r>
            <a:endParaRPr lang="en-US" dirty="0"/>
          </a:p>
        </p:txBody>
      </p:sp>
      <p:sp>
        <p:nvSpPr>
          <p:cNvPr id="3" name="Content Placeholder 2"/>
          <p:cNvSpPr>
            <a:spLocks noGrp="1"/>
          </p:cNvSpPr>
          <p:nvPr>
            <p:ph idx="1"/>
          </p:nvPr>
        </p:nvSpPr>
        <p:spPr>
          <a:xfrm>
            <a:off x="457200" y="1219200"/>
            <a:ext cx="8229600" cy="5562600"/>
          </a:xfrm>
        </p:spPr>
        <p:txBody>
          <a:bodyPr>
            <a:normAutofit fontScale="92500" lnSpcReduction="20000"/>
          </a:bodyPr>
          <a:lstStyle/>
          <a:p>
            <a:pPr marL="0" indent="0">
              <a:buNone/>
            </a:pPr>
            <a:r>
              <a:rPr lang="en-US" dirty="0" smtClean="0"/>
              <a:t>v.16-you will know or recognize</a:t>
            </a:r>
            <a:endParaRPr lang="en-US" dirty="0"/>
          </a:p>
          <a:p>
            <a:pPr marL="0" indent="0">
              <a:buNone/>
            </a:pPr>
            <a:r>
              <a:rPr lang="en-US" dirty="0" smtClean="0"/>
              <a:t>Fruits-used frequently by Scripture as an illustration-Matt. 3:8, 10, 12:33, 13:8, 26, 21:34, 21:41-43, John 4:36, 12:24, John 15-I am the Vine, you are the branches.  Galatians 5:22-fruit of the Spirit., Philippians 1:11.</a:t>
            </a:r>
          </a:p>
          <a:p>
            <a:pPr marL="0" indent="0">
              <a:buNone/>
            </a:pPr>
            <a:r>
              <a:rPr lang="en-US" dirty="0" smtClean="0"/>
              <a:t>Text note- “Does not refer to good deeds, but to what the prophet says-his preaching and teaching.”</a:t>
            </a:r>
          </a:p>
          <a:p>
            <a:pPr marL="0" indent="0">
              <a:buNone/>
            </a:pPr>
            <a:r>
              <a:rPr lang="en-US" dirty="0" smtClean="0"/>
              <a:t>Jesus might be drawing on the image of Isaiah 5.  How even then Israel and their leaders of Jesus’ day were like their ancestors.  Also, found in Jeremiah 2:21, 5:10, 8:13,11:16-17, Ezekiel 19:10ff.   The leaders of Israel were always trying to dissuade the crowds from following and believing in Jesus.  </a:t>
            </a:r>
            <a:endParaRPr lang="en-US" dirty="0"/>
          </a:p>
        </p:txBody>
      </p:sp>
    </p:spTree>
    <p:extLst>
      <p:ext uri="{BB962C8B-B14F-4D97-AF65-F5344CB8AC3E}">
        <p14:creationId xmlns:p14="http://schemas.microsoft.com/office/powerpoint/2010/main" val="362915152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7:15-20</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20000"/>
          </a:bodyPr>
          <a:lstStyle/>
          <a:p>
            <a:pPr marL="0" indent="0">
              <a:buNone/>
            </a:pPr>
            <a:r>
              <a:rPr lang="en-US" dirty="0" smtClean="0"/>
              <a:t>However, Jesus does say those who come in sheep’s clothing, in other words claiming to be one of His sheep as a disciple, but then you know they are false by what they are teaching and preaching.  Their fruits reveal them.  It is where we are to test everything by the Word of Christ.  Look at I John 4:1-6., I Corinthians 12:1-3</a:t>
            </a:r>
          </a:p>
          <a:p>
            <a:pPr marL="0" indent="0">
              <a:buNone/>
            </a:pPr>
            <a:r>
              <a:rPr lang="en-US" dirty="0" smtClean="0"/>
              <a:t>It is why many heresies crept up in the church, but they were recognized as such when compared to the Word, such as Arianism, the Catholic teachings of Luther’s day, and </a:t>
            </a:r>
            <a:r>
              <a:rPr lang="en-US" dirty="0" err="1" smtClean="0"/>
              <a:t>Cerinthus</a:t>
            </a:r>
            <a:r>
              <a:rPr lang="en-US" dirty="0" smtClean="0"/>
              <a:t>-an </a:t>
            </a:r>
            <a:r>
              <a:rPr lang="en-US" dirty="0" err="1" smtClean="0"/>
              <a:t>Adoptionist</a:t>
            </a:r>
            <a:r>
              <a:rPr lang="en-US" dirty="0" smtClean="0"/>
              <a:t>, and many others who deny the true divinity or humanity of Christ.  </a:t>
            </a:r>
            <a:endParaRPr lang="en-US" dirty="0"/>
          </a:p>
        </p:txBody>
      </p:sp>
    </p:spTree>
    <p:extLst>
      <p:ext uri="{BB962C8B-B14F-4D97-AF65-F5344CB8AC3E}">
        <p14:creationId xmlns:p14="http://schemas.microsoft.com/office/powerpoint/2010/main" val="50466428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7:15-20</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marL="0" indent="0">
              <a:buNone/>
            </a:pPr>
            <a:r>
              <a:rPr lang="en-US" dirty="0" smtClean="0"/>
              <a:t>v. 17-18-Every good or healthy tree is making or producing good fruit…every diseased or bad tree is making or producing bad or evil fruit.</a:t>
            </a:r>
          </a:p>
          <a:p>
            <a:pPr marL="0" indent="0">
              <a:buNone/>
            </a:pPr>
            <a:endParaRPr lang="en-US" dirty="0"/>
          </a:p>
          <a:p>
            <a:pPr marL="0" indent="0">
              <a:buNone/>
            </a:pPr>
            <a:r>
              <a:rPr lang="en-US" dirty="0" smtClean="0"/>
              <a:t>Jesus is appealing to the common knowledge anyone in that time would have that the fruits reveal the inner condition or health of the tree.</a:t>
            </a:r>
          </a:p>
          <a:p>
            <a:pPr marL="0" indent="0">
              <a:buNone/>
            </a:pPr>
            <a:r>
              <a:rPr lang="en-US" dirty="0" smtClean="0"/>
              <a:t>How can you tell whether someone is a false prophet?  Don’t look so much at their outward deeds, but evaluate the words they are speaking which come from the heart.  Do they conform to the words of Jesus himself?-Jesus illustrates this in the following verses.</a:t>
            </a:r>
            <a:endParaRPr lang="en-US" dirty="0"/>
          </a:p>
        </p:txBody>
      </p:sp>
    </p:spTree>
    <p:extLst>
      <p:ext uri="{BB962C8B-B14F-4D97-AF65-F5344CB8AC3E}">
        <p14:creationId xmlns:p14="http://schemas.microsoft.com/office/powerpoint/2010/main" val="9600311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7:15-20</a:t>
            </a:r>
            <a:endParaRPr lang="en-US" dirty="0"/>
          </a:p>
        </p:txBody>
      </p:sp>
      <p:sp>
        <p:nvSpPr>
          <p:cNvPr id="3" name="Content Placeholder 2"/>
          <p:cNvSpPr>
            <a:spLocks noGrp="1"/>
          </p:cNvSpPr>
          <p:nvPr>
            <p:ph idx="1"/>
          </p:nvPr>
        </p:nvSpPr>
        <p:spPr/>
        <p:txBody>
          <a:bodyPr/>
          <a:lstStyle/>
          <a:p>
            <a:pPr marL="0" indent="0">
              <a:buNone/>
            </a:pPr>
            <a:r>
              <a:rPr lang="en-US" dirty="0" smtClean="0"/>
              <a:t>v.19-is being cut down and thrown into the fire.</a:t>
            </a:r>
          </a:p>
          <a:p>
            <a:pPr marL="0" indent="0">
              <a:buNone/>
            </a:pPr>
            <a:r>
              <a:rPr lang="en-US" dirty="0" smtClean="0"/>
              <a:t>It is the same image found in Isaiah 5, and then Jesus uses in John 15:6.</a:t>
            </a:r>
          </a:p>
          <a:p>
            <a:pPr marL="0" indent="0">
              <a:buNone/>
            </a:pPr>
            <a:r>
              <a:rPr lang="en-US" dirty="0" smtClean="0"/>
              <a:t>Look at Matthew 12:33-37, John 12:44-50.  </a:t>
            </a:r>
          </a:p>
          <a:p>
            <a:pPr marL="0" indent="0">
              <a:buNone/>
            </a:pPr>
            <a:r>
              <a:rPr lang="en-US" dirty="0" smtClean="0"/>
              <a:t>We see this idea of being cast out into fire or where there is gnashing of teeth many places-Matt. 3:12, 13:30, 22:13, 25:30, 41, 46, 2 Thess. 1:9.</a:t>
            </a:r>
            <a:endParaRPr lang="en-US" dirty="0"/>
          </a:p>
        </p:txBody>
      </p:sp>
    </p:spTree>
    <p:extLst>
      <p:ext uri="{BB962C8B-B14F-4D97-AF65-F5344CB8AC3E}">
        <p14:creationId xmlns:p14="http://schemas.microsoft.com/office/powerpoint/2010/main" val="87400363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7:15-20</a:t>
            </a:r>
            <a:endParaRPr lang="en-US" dirty="0"/>
          </a:p>
        </p:txBody>
      </p:sp>
      <p:sp>
        <p:nvSpPr>
          <p:cNvPr id="3" name="Content Placeholder 2"/>
          <p:cNvSpPr>
            <a:spLocks noGrp="1"/>
          </p:cNvSpPr>
          <p:nvPr>
            <p:ph idx="1"/>
          </p:nvPr>
        </p:nvSpPr>
        <p:spPr/>
        <p:txBody>
          <a:bodyPr/>
          <a:lstStyle/>
          <a:p>
            <a:pPr marL="0" indent="0">
              <a:buNone/>
            </a:pPr>
            <a:r>
              <a:rPr lang="en-US" dirty="0" smtClean="0"/>
              <a:t>v.20-Thus or consequently, kind of in summary, from their fruits, you will recognize them.</a:t>
            </a:r>
          </a:p>
          <a:p>
            <a:pPr marL="0" indent="0">
              <a:buNone/>
            </a:pPr>
            <a:r>
              <a:rPr lang="en-US" dirty="0" smtClean="0"/>
              <a:t>Jesus is repeating this point for emphasis, as it does summarize his point.  </a:t>
            </a:r>
          </a:p>
          <a:p>
            <a:pPr marL="0" indent="0">
              <a:buNone/>
            </a:pPr>
            <a:r>
              <a:rPr lang="en-US" dirty="0" smtClean="0"/>
              <a:t>What follows then builds on this point.  </a:t>
            </a:r>
            <a:endParaRPr lang="en-US" dirty="0"/>
          </a:p>
        </p:txBody>
      </p:sp>
    </p:spTree>
    <p:extLst>
      <p:ext uri="{BB962C8B-B14F-4D97-AF65-F5344CB8AC3E}">
        <p14:creationId xmlns:p14="http://schemas.microsoft.com/office/powerpoint/2010/main" val="3634027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Jewish tradition at the time and Jewish teachers often warned of women as dangerous because they could invite lust.</a:t>
            </a:r>
          </a:p>
          <a:p>
            <a:pPr marL="0" indent="0">
              <a:buNone/>
            </a:pPr>
            <a:r>
              <a:rPr lang="en-US" dirty="0"/>
              <a:t>Jesus places the responsibility for lust on the person doing the lusting.  </a:t>
            </a:r>
          </a:p>
        </p:txBody>
      </p:sp>
      <p:sp>
        <p:nvSpPr>
          <p:cNvPr id="4" name="Title 1"/>
          <p:cNvSpPr>
            <a:spLocks noGrp="1"/>
          </p:cNvSpPr>
          <p:nvPr>
            <p:ph type="title"/>
          </p:nvPr>
        </p:nvSpPr>
        <p:spPr/>
        <p:txBody>
          <a:bodyPr/>
          <a:lstStyle/>
          <a:p>
            <a:r>
              <a:rPr lang="en-US" dirty="0"/>
              <a:t>Matthew 5:27-32</a:t>
            </a:r>
          </a:p>
        </p:txBody>
      </p:sp>
    </p:spTree>
    <p:extLst>
      <p:ext uri="{BB962C8B-B14F-4D97-AF65-F5344CB8AC3E}">
        <p14:creationId xmlns:p14="http://schemas.microsoft.com/office/powerpoint/2010/main" val="22457936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7:21-23</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marL="0" indent="0">
              <a:buNone/>
            </a:pPr>
            <a:r>
              <a:rPr lang="en-US" dirty="0" smtClean="0"/>
              <a:t>v.21-Just because someone is saying to Jesus, “Lord, Lord” doesn’t mean they are necessarily one of his disciples who will enter the kingdom or reign of heaven through Christ.  </a:t>
            </a:r>
          </a:p>
          <a:p>
            <a:pPr marL="0" indent="0">
              <a:buNone/>
            </a:pPr>
            <a:r>
              <a:rPr lang="en-US" dirty="0" smtClean="0"/>
              <a:t>But (</a:t>
            </a:r>
            <a:r>
              <a:rPr lang="en-US" dirty="0" err="1" smtClean="0"/>
              <a:t>alla</a:t>
            </a:r>
            <a:r>
              <a:rPr lang="en-US" dirty="0" smtClean="0"/>
              <a:t>) the one who is doing the will of my Father, who is in heaven.  </a:t>
            </a:r>
          </a:p>
          <a:p>
            <a:pPr marL="0" indent="0">
              <a:buNone/>
            </a:pPr>
            <a:r>
              <a:rPr lang="en-US" dirty="0" smtClean="0"/>
              <a:t>Jesus reveals this will of His Father in his teachings-It is believing in Jesus and His Words and trusting in Him for salvation-John 6:38-40.  The quick summary is to be one of His disciples who follow him by faith in that way-Look at Gibbs p. 392.   </a:t>
            </a:r>
            <a:endParaRPr lang="en-US" dirty="0"/>
          </a:p>
        </p:txBody>
      </p:sp>
    </p:spTree>
    <p:extLst>
      <p:ext uri="{BB962C8B-B14F-4D97-AF65-F5344CB8AC3E}">
        <p14:creationId xmlns:p14="http://schemas.microsoft.com/office/powerpoint/2010/main" val="24789165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7:21-23</a:t>
            </a:r>
            <a:endParaRPr lang="en-US" dirty="0"/>
          </a:p>
        </p:txBody>
      </p:sp>
      <p:sp>
        <p:nvSpPr>
          <p:cNvPr id="3" name="Content Placeholder 2"/>
          <p:cNvSpPr>
            <a:spLocks noGrp="1"/>
          </p:cNvSpPr>
          <p:nvPr>
            <p:ph idx="1"/>
          </p:nvPr>
        </p:nvSpPr>
        <p:spPr>
          <a:xfrm>
            <a:off x="457200" y="1295400"/>
            <a:ext cx="8229600" cy="4830763"/>
          </a:xfrm>
        </p:spPr>
        <p:txBody>
          <a:bodyPr/>
          <a:lstStyle/>
          <a:p>
            <a:pPr marL="0" indent="0">
              <a:buNone/>
            </a:pPr>
            <a:r>
              <a:rPr lang="en-US" dirty="0" smtClean="0"/>
              <a:t>v. 22-Saying the right words does not guarantee entrance into heaven.  Anyone can do that-even Satan does that-James 2:19.  The demons always recognize Jesus as the Lord and the Son of God.  </a:t>
            </a:r>
          </a:p>
          <a:p>
            <a:pPr marL="0" indent="0">
              <a:buNone/>
            </a:pPr>
            <a:r>
              <a:rPr lang="en-US" dirty="0" smtClean="0"/>
              <a:t>But to believe in Jesus as the Savior we need because of our sins is what saves-Romans 10:9.</a:t>
            </a:r>
          </a:p>
          <a:p>
            <a:pPr marL="0" indent="0">
              <a:buNone/>
            </a:pPr>
            <a:r>
              <a:rPr lang="en-US" dirty="0" smtClean="0"/>
              <a:t>Read Confessions p.495 n.2-4</a:t>
            </a:r>
          </a:p>
          <a:p>
            <a:pPr marL="0" indent="0">
              <a:buNone/>
            </a:pPr>
            <a:r>
              <a:rPr lang="en-US" dirty="0" smtClean="0"/>
              <a:t>v.22-On that day-we believe refers to the last day of Christ’s return and Final Judgment.  </a:t>
            </a:r>
            <a:endParaRPr lang="en-US" dirty="0"/>
          </a:p>
        </p:txBody>
      </p:sp>
    </p:spTree>
    <p:extLst>
      <p:ext uri="{BB962C8B-B14F-4D97-AF65-F5344CB8AC3E}">
        <p14:creationId xmlns:p14="http://schemas.microsoft.com/office/powerpoint/2010/main" val="20914730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7:21-23</a:t>
            </a:r>
            <a:endParaRPr lang="en-US" dirty="0"/>
          </a:p>
        </p:txBody>
      </p:sp>
      <p:sp>
        <p:nvSpPr>
          <p:cNvPr id="3" name="Content Placeholder 2"/>
          <p:cNvSpPr>
            <a:spLocks noGrp="1"/>
          </p:cNvSpPr>
          <p:nvPr>
            <p:ph idx="1"/>
          </p:nvPr>
        </p:nvSpPr>
        <p:spPr>
          <a:xfrm>
            <a:off x="457200" y="914400"/>
            <a:ext cx="8229600" cy="5638800"/>
          </a:xfrm>
        </p:spPr>
        <p:txBody>
          <a:bodyPr>
            <a:normAutofit/>
          </a:bodyPr>
          <a:lstStyle/>
          <a:p>
            <a:pPr marL="0" indent="0">
              <a:buNone/>
            </a:pPr>
            <a:r>
              <a:rPr lang="en-US" dirty="0" smtClean="0"/>
              <a:t>v.22-these false prophets will claim on that day- “we used your name to do good things.”</a:t>
            </a:r>
          </a:p>
          <a:p>
            <a:pPr marL="0" indent="0">
              <a:buNone/>
            </a:pPr>
            <a:r>
              <a:rPr lang="en-US" dirty="0" smtClean="0"/>
              <a:t>But even Satan can perform miracles and deceive-Matt. 24:24, Acts 8:9-11, 16:16-17, Revelation 13:12ff., 2 Thessalonians 2:1-12.</a:t>
            </a:r>
          </a:p>
          <a:p>
            <a:pPr marL="0" indent="0">
              <a:buNone/>
            </a:pPr>
            <a:r>
              <a:rPr lang="en-US" dirty="0" smtClean="0"/>
              <a:t>Read Gibbs p. 390-391.  </a:t>
            </a:r>
          </a:p>
          <a:p>
            <a:pPr marL="0" indent="0">
              <a:buNone/>
            </a:pPr>
            <a:r>
              <a:rPr lang="en-US" dirty="0" smtClean="0"/>
              <a:t>v.23-I will say publicly to them that I never knew you.-In contrast to John 10:14ff, 27ff-True disciples listen to His voice and follow even in repentance and faith.  </a:t>
            </a:r>
          </a:p>
        </p:txBody>
      </p:sp>
    </p:spTree>
    <p:extLst>
      <p:ext uri="{BB962C8B-B14F-4D97-AF65-F5344CB8AC3E}">
        <p14:creationId xmlns:p14="http://schemas.microsoft.com/office/powerpoint/2010/main" val="22127578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7:21-13</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marL="0" indent="0">
              <a:buNone/>
            </a:pPr>
            <a:r>
              <a:rPr lang="en-US" dirty="0" smtClean="0"/>
              <a:t>v. 23-the ones who are accomplishing or working the lawlessness.  </a:t>
            </a:r>
          </a:p>
          <a:p>
            <a:pPr marL="0" indent="0">
              <a:buNone/>
            </a:pPr>
            <a:r>
              <a:rPr lang="en-US" dirty="0" smtClean="0"/>
              <a:t>-anti-law.  The law really standing for the words of Christ here.  Text note- “the ultimate form of lawlessness is the failure to believe in the One whom the Father sent. (John 3:18).”  It is the only unforgivable sin-Matthew 12:31-32.  I John 3:4, Matthew 13:41.  </a:t>
            </a:r>
            <a:endParaRPr lang="en-US" dirty="0"/>
          </a:p>
          <a:p>
            <a:r>
              <a:rPr lang="en-US" dirty="0"/>
              <a:t>[GING] </a:t>
            </a:r>
            <a:r>
              <a:rPr lang="en-US" b="1" dirty="0" err="1"/>
              <a:t>avnomi,a</a:t>
            </a:r>
            <a:r>
              <a:rPr lang="en-US" b="1" dirty="0"/>
              <a:t> </a:t>
            </a:r>
            <a:endParaRPr lang="en-US" dirty="0"/>
          </a:p>
          <a:p>
            <a:r>
              <a:rPr lang="en-US" b="1" dirty="0" err="1"/>
              <a:t>avnomi,a</a:t>
            </a:r>
            <a:r>
              <a:rPr lang="en-US" dirty="0"/>
              <a:t>, </a:t>
            </a:r>
            <a:r>
              <a:rPr lang="en-US" b="1" dirty="0" err="1"/>
              <a:t>aj</a:t>
            </a:r>
            <a:r>
              <a:rPr lang="en-US" dirty="0"/>
              <a:t>, </a:t>
            </a:r>
            <a:r>
              <a:rPr lang="en-US" b="1" dirty="0"/>
              <a:t>h` </a:t>
            </a:r>
            <a:r>
              <a:rPr lang="en-US" i="1" dirty="0"/>
              <a:t>lawlessness, sin </a:t>
            </a:r>
            <a:r>
              <a:rPr lang="en-US" dirty="0"/>
              <a:t>as a frame of mind </a:t>
            </a:r>
            <a:r>
              <a:rPr lang="en-US" u="sng" dirty="0">
                <a:hlinkClick r:id="rId2"/>
              </a:rPr>
              <a:t>Ro 6:19a</a:t>
            </a:r>
            <a:r>
              <a:rPr lang="en-US" dirty="0">
                <a:hlinkClick r:id="rId2"/>
              </a:rPr>
              <a:t>; </a:t>
            </a:r>
            <a:r>
              <a:rPr lang="en-US" u="sng" dirty="0">
                <a:hlinkClick r:id="rId3"/>
              </a:rPr>
              <a:t>1 J 3:4</a:t>
            </a:r>
            <a:r>
              <a:rPr lang="en-US" dirty="0">
                <a:hlinkClick r:id="rId3"/>
              </a:rPr>
              <a:t>. </a:t>
            </a:r>
            <a:r>
              <a:rPr lang="en-US" i="1" dirty="0">
                <a:hlinkClick r:id="rId3"/>
              </a:rPr>
              <a:t>A lawless deed </a:t>
            </a:r>
            <a:r>
              <a:rPr lang="en-US" u="sng" dirty="0">
                <a:hlinkClick r:id="rId4"/>
              </a:rPr>
              <a:t>Mt 13:41</a:t>
            </a:r>
            <a:r>
              <a:rPr lang="en-US" dirty="0">
                <a:hlinkClick r:id="rId4"/>
              </a:rPr>
              <a:t>; </a:t>
            </a:r>
            <a:r>
              <a:rPr lang="en-US" u="sng" dirty="0">
                <a:hlinkClick r:id="rId2"/>
              </a:rPr>
              <a:t>Ro 6:19b</a:t>
            </a:r>
            <a:r>
              <a:rPr lang="en-US" dirty="0">
                <a:hlinkClick r:id="rId2"/>
              </a:rPr>
              <a:t>; </a:t>
            </a:r>
            <a:r>
              <a:rPr lang="en-US" u="sng" dirty="0" err="1">
                <a:hlinkClick r:id="rId5"/>
              </a:rPr>
              <a:t>Hb</a:t>
            </a:r>
            <a:r>
              <a:rPr lang="en-US" u="sng" dirty="0">
                <a:hlinkClick r:id="rId5"/>
              </a:rPr>
              <a:t> 10:17</a:t>
            </a:r>
            <a:r>
              <a:rPr lang="en-US" dirty="0">
                <a:hlinkClick r:id="rId5"/>
              </a:rPr>
              <a:t>. [</a:t>
            </a:r>
            <a:r>
              <a:rPr lang="en-US" dirty="0" err="1">
                <a:hlinkClick r:id="rId5"/>
              </a:rPr>
              <a:t>pg</a:t>
            </a:r>
            <a:r>
              <a:rPr lang="en-US" dirty="0">
                <a:hlinkClick r:id="rId5"/>
              </a:rPr>
              <a:t> 16]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924299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7:21-23</a:t>
            </a:r>
            <a:endParaRPr lang="en-US" dirty="0"/>
          </a:p>
        </p:txBody>
      </p:sp>
      <p:sp>
        <p:nvSpPr>
          <p:cNvPr id="3" name="Content Placeholder 2"/>
          <p:cNvSpPr>
            <a:spLocks noGrp="1"/>
          </p:cNvSpPr>
          <p:nvPr>
            <p:ph idx="1"/>
          </p:nvPr>
        </p:nvSpPr>
        <p:spPr>
          <a:xfrm>
            <a:off x="457200" y="1371600"/>
            <a:ext cx="8229600" cy="4754563"/>
          </a:xfrm>
        </p:spPr>
        <p:txBody>
          <a:bodyPr/>
          <a:lstStyle/>
          <a:p>
            <a:pPr marL="0" indent="0">
              <a:buNone/>
            </a:pPr>
            <a:r>
              <a:rPr lang="en-US" dirty="0"/>
              <a:t>Gibbs in summary- “True prophets and all true disciples have been given thus to repent and to believe….Even in our day, to do the will of the Father is to repent and believe what John proclaimed about Jesus.  This repentance and faith will issue forth in “</a:t>
            </a:r>
            <a:r>
              <a:rPr lang="en-US" dirty="0" smtClean="0"/>
              <a:t>fruits </a:t>
            </a:r>
            <a:r>
              <a:rPr lang="en-US" dirty="0"/>
              <a:t>worthy of repentance”.  Such deeds, however, are merely the inevitable result of repentance and faith in Jesus.”</a:t>
            </a:r>
          </a:p>
          <a:p>
            <a:endParaRPr lang="en-US" dirty="0"/>
          </a:p>
        </p:txBody>
      </p:sp>
    </p:spTree>
    <p:extLst>
      <p:ext uri="{BB962C8B-B14F-4D97-AF65-F5344CB8AC3E}">
        <p14:creationId xmlns:p14="http://schemas.microsoft.com/office/powerpoint/2010/main" val="133985279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7:24-27</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Jesus’ parable is His way of closing the sermon.  To drive home the point of the importance of abiding in His Words and living them.  </a:t>
            </a:r>
          </a:p>
          <a:p>
            <a:pPr marL="0" indent="0">
              <a:buNone/>
            </a:pPr>
            <a:endParaRPr lang="en-US" dirty="0"/>
          </a:p>
          <a:p>
            <a:pPr marL="0" indent="0">
              <a:buNone/>
            </a:pPr>
            <a:r>
              <a:rPr lang="en-US" dirty="0" smtClean="0"/>
              <a:t>v. 24-hearing these words of mine and is doing them…</a:t>
            </a:r>
          </a:p>
          <a:p>
            <a:pPr marL="0" indent="0">
              <a:buNone/>
            </a:pPr>
            <a:r>
              <a:rPr lang="en-US" dirty="0" smtClean="0"/>
              <a:t>It emphasizes not just hearing these words of His found in His sermon, but living them and doing them.  </a:t>
            </a:r>
            <a:endParaRPr lang="en-US" dirty="0"/>
          </a:p>
        </p:txBody>
      </p:sp>
    </p:spTree>
    <p:extLst>
      <p:ext uri="{BB962C8B-B14F-4D97-AF65-F5344CB8AC3E}">
        <p14:creationId xmlns:p14="http://schemas.microsoft.com/office/powerpoint/2010/main" val="265490815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7:24-27</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v. 24- “is like a wise or prudent man.”</a:t>
            </a:r>
          </a:p>
          <a:p>
            <a:pPr marL="0" indent="0">
              <a:buNone/>
            </a:pPr>
            <a:r>
              <a:rPr lang="en-US" dirty="0" smtClean="0"/>
              <a:t>Wise, as in sensible, thoughtful.  Same word found in 10:16, and in the Parable of the Ten Virgins-25:2, 4, 8-9.  </a:t>
            </a:r>
          </a:p>
          <a:p>
            <a:pPr marL="0" indent="0">
              <a:buNone/>
            </a:pPr>
            <a:r>
              <a:rPr lang="en-US" dirty="0" smtClean="0"/>
              <a:t>Gibbs- “In his first-century Jewish context, Jesus is claiming for himself and his words that place that, at least for some Jews, was occupied by the words of Torah.”</a:t>
            </a:r>
          </a:p>
          <a:p>
            <a:pPr marL="0" indent="0">
              <a:buNone/>
            </a:pPr>
            <a:r>
              <a:rPr lang="en-US" dirty="0" smtClean="0"/>
              <a:t>Seeking wisdom through the Torah is emphasized in the OT-Psalm 1, Deut. 28:1-6, Proverbs 1:1-7, </a:t>
            </a:r>
            <a:r>
              <a:rPr lang="en-US" dirty="0" err="1" smtClean="0"/>
              <a:t>chapt</a:t>
            </a:r>
            <a:r>
              <a:rPr lang="en-US" dirty="0" smtClean="0"/>
              <a:t>. 2, Jeremiahs 17:7-8</a:t>
            </a:r>
            <a:endParaRPr lang="en-US" dirty="0"/>
          </a:p>
        </p:txBody>
      </p:sp>
    </p:spTree>
    <p:extLst>
      <p:ext uri="{BB962C8B-B14F-4D97-AF65-F5344CB8AC3E}">
        <p14:creationId xmlns:p14="http://schemas.microsoft.com/office/powerpoint/2010/main" val="14708144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7:24-27</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dirty="0" smtClean="0"/>
              <a:t>House-Psalm 127, Used as an image for us as the church-I Corinthians 3:9, Ephesians 2:19-22, </a:t>
            </a:r>
            <a:r>
              <a:rPr lang="en-US" dirty="0"/>
              <a:t>I Peter </a:t>
            </a:r>
            <a:r>
              <a:rPr lang="en-US" dirty="0" smtClean="0"/>
              <a:t>2:2ff</a:t>
            </a:r>
            <a:endParaRPr lang="en-US" dirty="0"/>
          </a:p>
          <a:p>
            <a:pPr marL="0" indent="0">
              <a:buNone/>
            </a:pPr>
            <a:r>
              <a:rPr lang="en-US" dirty="0" smtClean="0"/>
              <a:t>Rock-image used frequently in the OT-Psalm 18:2, 31:3, 61:2-3, 62:6-7, 89:26, Deuteronomy 32:4.  We also know the apostle makes the connection with Jesus being the Rock that provided water in the desert for his people in      I Corinthians 10:4.  </a:t>
            </a:r>
          </a:p>
          <a:p>
            <a:pPr marL="0" indent="0">
              <a:buNone/>
            </a:pPr>
            <a:endParaRPr lang="en-US" dirty="0"/>
          </a:p>
        </p:txBody>
      </p:sp>
    </p:spTree>
    <p:extLst>
      <p:ext uri="{BB962C8B-B14F-4D97-AF65-F5344CB8AC3E}">
        <p14:creationId xmlns:p14="http://schemas.microsoft.com/office/powerpoint/2010/main" val="2246654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7:24-27</a:t>
            </a:r>
            <a:endParaRPr lang="en-US" dirty="0"/>
          </a:p>
        </p:txBody>
      </p:sp>
      <p:sp>
        <p:nvSpPr>
          <p:cNvPr id="3" name="Content Placeholder 2"/>
          <p:cNvSpPr>
            <a:spLocks noGrp="1"/>
          </p:cNvSpPr>
          <p:nvPr>
            <p:ph idx="1"/>
          </p:nvPr>
        </p:nvSpPr>
        <p:spPr/>
        <p:txBody>
          <a:bodyPr/>
          <a:lstStyle/>
          <a:p>
            <a:pPr marL="0" indent="0">
              <a:buNone/>
            </a:pPr>
            <a:r>
              <a:rPr lang="en-US" dirty="0" smtClean="0"/>
              <a:t>v. 25-literally, “the rivers came up or rose up”</a:t>
            </a:r>
          </a:p>
          <a:p>
            <a:pPr marL="0" indent="0">
              <a:buNone/>
            </a:pPr>
            <a:r>
              <a:rPr lang="en-US" dirty="0" smtClean="0"/>
              <a:t>Interestingly, the Greek word for rivers is </a:t>
            </a:r>
            <a:r>
              <a:rPr lang="en-US" dirty="0" err="1" smtClean="0"/>
              <a:t>potomai</a:t>
            </a:r>
            <a:r>
              <a:rPr lang="en-US" dirty="0" smtClean="0"/>
              <a:t>.</a:t>
            </a:r>
          </a:p>
          <a:p>
            <a:pPr marL="0" indent="0">
              <a:buNone/>
            </a:pPr>
            <a:r>
              <a:rPr lang="en-US" dirty="0" smtClean="0"/>
              <a:t>The winds fall against or beat against.  </a:t>
            </a:r>
            <a:endParaRPr lang="en-US" dirty="0"/>
          </a:p>
          <a:p>
            <a:pPr marL="0" indent="0">
              <a:buNone/>
            </a:pPr>
            <a:r>
              <a:rPr lang="en-US" dirty="0" smtClean="0"/>
              <a:t>“Grounded”- </a:t>
            </a:r>
            <a:r>
              <a:rPr lang="en-US" dirty="0"/>
              <a:t>Fig. </a:t>
            </a:r>
            <a:r>
              <a:rPr lang="en-US" i="1" dirty="0"/>
              <a:t>establish, strengthen </a:t>
            </a:r>
            <a:r>
              <a:rPr lang="en-US" u="sng" dirty="0" err="1">
                <a:hlinkClick r:id="rId2"/>
              </a:rPr>
              <a:t>Eph</a:t>
            </a:r>
            <a:r>
              <a:rPr lang="en-US" u="sng" dirty="0">
                <a:hlinkClick r:id="rId2"/>
              </a:rPr>
              <a:t> 3:17</a:t>
            </a:r>
            <a:r>
              <a:rPr lang="en-US" dirty="0">
                <a:hlinkClick r:id="rId2"/>
              </a:rPr>
              <a:t>; </a:t>
            </a:r>
            <a:r>
              <a:rPr lang="en-US" u="sng" dirty="0">
                <a:hlinkClick r:id="rId3"/>
              </a:rPr>
              <a:t>Col 1:23</a:t>
            </a:r>
            <a:r>
              <a:rPr lang="en-US" dirty="0">
                <a:hlinkClick r:id="rId3"/>
              </a:rPr>
              <a:t>; </a:t>
            </a:r>
            <a:r>
              <a:rPr lang="en-US" u="sng" dirty="0">
                <a:hlinkClick r:id="rId4"/>
              </a:rPr>
              <a:t>1 Pt 5:10</a:t>
            </a:r>
            <a:r>
              <a:rPr lang="en-US" dirty="0">
                <a:hlinkClick r:id="rId4"/>
              </a:rPr>
              <a:t>.* [</a:t>
            </a:r>
            <a:r>
              <a:rPr lang="en-US" dirty="0" err="1">
                <a:hlinkClick r:id="rId4"/>
              </a:rPr>
              <a:t>pg</a:t>
            </a:r>
            <a:r>
              <a:rPr lang="en-US" dirty="0">
                <a:hlinkClick r:id="rId4"/>
              </a:rPr>
              <a:t> 89]</a:t>
            </a:r>
          </a:p>
          <a:p>
            <a:pPr marL="0" indent="0">
              <a:buNone/>
            </a:pPr>
            <a:endParaRPr lang="en-US" dirty="0"/>
          </a:p>
        </p:txBody>
      </p:sp>
    </p:spTree>
    <p:extLst>
      <p:ext uri="{BB962C8B-B14F-4D97-AF65-F5344CB8AC3E}">
        <p14:creationId xmlns:p14="http://schemas.microsoft.com/office/powerpoint/2010/main" val="355188945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7:24-27</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pPr marL="0" indent="0">
              <a:buNone/>
            </a:pPr>
            <a:r>
              <a:rPr lang="en-US" dirty="0" smtClean="0"/>
              <a:t>v. 26-In contrast, who does not do them.  </a:t>
            </a:r>
          </a:p>
          <a:p>
            <a:pPr marL="0" indent="0">
              <a:buNone/>
            </a:pPr>
            <a:r>
              <a:rPr lang="en-US" dirty="0" smtClean="0"/>
              <a:t>Foolish man-moron man.  </a:t>
            </a:r>
          </a:p>
          <a:p>
            <a:pPr marL="0" indent="0">
              <a:buNone/>
            </a:pPr>
            <a:r>
              <a:rPr lang="en-US" dirty="0" smtClean="0"/>
              <a:t>He describes the exact same scenario as the first house experienced.  </a:t>
            </a:r>
          </a:p>
          <a:p>
            <a:pPr marL="0" indent="0">
              <a:buNone/>
            </a:pPr>
            <a:r>
              <a:rPr lang="en-US" dirty="0" smtClean="0"/>
              <a:t>But this time, “it fell, and great was the fall of it.”</a:t>
            </a:r>
          </a:p>
          <a:p>
            <a:pPr marL="0" indent="0">
              <a:buNone/>
            </a:pPr>
            <a:r>
              <a:rPr lang="en-US" dirty="0" smtClean="0"/>
              <a:t>Jesus emphasizes that it wasn’t just a light, easy fall, but a great one.  It speaks to v. 13, 19, 23.  The fall is finding yourself outside the kingdom on the Last Day, eternal damnation.  </a:t>
            </a:r>
          </a:p>
          <a:p>
            <a:pPr marL="0" indent="0">
              <a:buNone/>
            </a:pPr>
            <a:r>
              <a:rPr lang="en-US" dirty="0" smtClean="0"/>
              <a:t>Gibbs- “The difference between the wise person, who builds a house the ultimately stands, and the fool, who builds a house that falls, is the nature of the foundation.”-p.395</a:t>
            </a:r>
            <a:endParaRPr lang="en-US" dirty="0"/>
          </a:p>
        </p:txBody>
      </p:sp>
    </p:spTree>
    <p:extLst>
      <p:ext uri="{BB962C8B-B14F-4D97-AF65-F5344CB8AC3E}">
        <p14:creationId xmlns:p14="http://schemas.microsoft.com/office/powerpoint/2010/main" val="2473565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t>v. 29-30-Jesus hear is speaking in hyperbole.  Jesus repeats this same warning in Matt. 18:8-9.</a:t>
            </a:r>
          </a:p>
          <a:p>
            <a:pPr marL="0" indent="0">
              <a:buNone/>
            </a:pPr>
            <a:r>
              <a:rPr lang="en-US" dirty="0"/>
              <a:t>Gibbs- “In the first place, a body part such as a hand does not, in itself, cause sin.  Rather, as Jesus has already taught, sin emerges from within, from the sinful human heart. Second, we should not take literally the Lord’s language about entering into eschatological life maimed. Our resurrection bodies will be healed and whole, glorious and powerful.”</a:t>
            </a:r>
          </a:p>
          <a:p>
            <a:pPr marL="0" indent="0">
              <a:buNone/>
            </a:pPr>
            <a:endParaRPr lang="en-US" dirty="0"/>
          </a:p>
        </p:txBody>
      </p:sp>
      <p:sp>
        <p:nvSpPr>
          <p:cNvPr id="4" name="Title 1"/>
          <p:cNvSpPr>
            <a:spLocks noGrp="1"/>
          </p:cNvSpPr>
          <p:nvPr>
            <p:ph type="title"/>
          </p:nvPr>
        </p:nvSpPr>
        <p:spPr/>
        <p:txBody>
          <a:bodyPr/>
          <a:lstStyle/>
          <a:p>
            <a:r>
              <a:rPr lang="en-US" dirty="0"/>
              <a:t>Matthew 5:27-32</a:t>
            </a:r>
          </a:p>
        </p:txBody>
      </p:sp>
    </p:spTree>
    <p:extLst>
      <p:ext uri="{BB962C8B-B14F-4D97-AF65-F5344CB8AC3E}">
        <p14:creationId xmlns:p14="http://schemas.microsoft.com/office/powerpoint/2010/main" val="425960032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7:24-27</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pPr marL="0" indent="0">
              <a:buNone/>
            </a:pPr>
            <a:r>
              <a:rPr lang="en-US" dirty="0" smtClean="0"/>
              <a:t>An important point.  This is not implying that works have to be added to gain salvation in Christ.  </a:t>
            </a:r>
          </a:p>
          <a:p>
            <a:pPr marL="0" indent="0">
              <a:buNone/>
            </a:pPr>
            <a:r>
              <a:rPr lang="en-US" dirty="0" smtClean="0"/>
              <a:t>You become a disciple of Christ through His work in us, through faith.  It is all His doing.  The natural fruits then on that faith which saves is to try to do and live His words.  It is evidence of the faith in us.  </a:t>
            </a:r>
          </a:p>
          <a:p>
            <a:pPr marL="0" indent="0">
              <a:buNone/>
            </a:pPr>
            <a:r>
              <a:rPr lang="en-US" dirty="0" smtClean="0"/>
              <a:t>Gibbs- “People respond to Jesus by doing his words only after they have both heard and understood, that is, </a:t>
            </a:r>
            <a:r>
              <a:rPr lang="en-US" smtClean="0"/>
              <a:t>have believed.”  </a:t>
            </a:r>
            <a:r>
              <a:rPr lang="en-US" dirty="0" smtClean="0"/>
              <a:t>-Parable of the Sower and the Seed an example, also John 15</a:t>
            </a:r>
          </a:p>
          <a:p>
            <a:pPr marL="0" indent="0">
              <a:buNone/>
            </a:pPr>
            <a:r>
              <a:rPr lang="en-US" dirty="0" smtClean="0"/>
              <a:t>Confessions-Article 6.  </a:t>
            </a:r>
            <a:endParaRPr lang="en-US" dirty="0"/>
          </a:p>
        </p:txBody>
      </p:sp>
    </p:spTree>
    <p:extLst>
      <p:ext uri="{BB962C8B-B14F-4D97-AF65-F5344CB8AC3E}">
        <p14:creationId xmlns:p14="http://schemas.microsoft.com/office/powerpoint/2010/main" val="68248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pPr marL="0" indent="0">
              <a:buNone/>
            </a:pPr>
            <a:r>
              <a:rPr lang="en-US" dirty="0"/>
              <a:t>v. 29-the eye is mentioned because this sin is activated through the eye.  “the disciple does not have to look; he or she can turn away.”-Gibbs p. 289.</a:t>
            </a:r>
          </a:p>
          <a:p>
            <a:pPr marL="0" indent="0">
              <a:buNone/>
            </a:pPr>
            <a:r>
              <a:rPr lang="en-US" dirty="0"/>
              <a:t>The hand would be that which might act on the lust of the heart activated by the eye.  </a:t>
            </a:r>
          </a:p>
          <a:p>
            <a:pPr marL="0" indent="0">
              <a:buNone/>
            </a:pPr>
            <a:r>
              <a:rPr lang="en-US" dirty="0" err="1"/>
              <a:t>skandali,zei</a:t>
            </a:r>
            <a:r>
              <a:rPr lang="en-US" dirty="0"/>
              <a:t>-literally (causes you to stumble, the idea of a stumbling block), where you get the English word scandal or scandalous from.  </a:t>
            </a:r>
          </a:p>
        </p:txBody>
      </p:sp>
      <p:sp>
        <p:nvSpPr>
          <p:cNvPr id="4" name="Title 1"/>
          <p:cNvSpPr>
            <a:spLocks noGrp="1"/>
          </p:cNvSpPr>
          <p:nvPr>
            <p:ph type="title"/>
          </p:nvPr>
        </p:nvSpPr>
        <p:spPr/>
        <p:txBody>
          <a:bodyPr/>
          <a:lstStyle/>
          <a:p>
            <a:r>
              <a:rPr lang="en-US" dirty="0"/>
              <a:t>Matthew 5:27-32</a:t>
            </a:r>
          </a:p>
        </p:txBody>
      </p:sp>
    </p:spTree>
    <p:extLst>
      <p:ext uri="{BB962C8B-B14F-4D97-AF65-F5344CB8AC3E}">
        <p14:creationId xmlns:p14="http://schemas.microsoft.com/office/powerpoint/2010/main" val="585741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p:txBody>
          <a:bodyPr/>
          <a:lstStyle/>
          <a:p>
            <a:pPr marL="0" indent="0">
              <a:buNone/>
            </a:pPr>
            <a:r>
              <a:rPr lang="en-US" dirty="0"/>
              <a:t>Into hell-</a:t>
            </a:r>
            <a:r>
              <a:rPr lang="en-US" dirty="0" err="1"/>
              <a:t>Gehenna</a:t>
            </a:r>
            <a:r>
              <a:rPr lang="en-US" dirty="0"/>
              <a:t>-the perpetually burning trash dump outside of Jerusalem, representing hell or the place of the damned.  </a:t>
            </a:r>
          </a:p>
          <a:p>
            <a:pPr marL="0" indent="0">
              <a:buNone/>
            </a:pPr>
            <a:r>
              <a:rPr lang="en-US" dirty="0"/>
              <a:t>It has everything to do with avoiding or cutting out of your life that temptation that might continually tempt you to sin.  It is putting yourself in compromising positions-Matthew 18:8-9</a:t>
            </a:r>
          </a:p>
        </p:txBody>
      </p:sp>
    </p:spTree>
    <p:extLst>
      <p:ext uri="{BB962C8B-B14F-4D97-AF65-F5344CB8AC3E}">
        <p14:creationId xmlns:p14="http://schemas.microsoft.com/office/powerpoint/2010/main" val="29850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p:txBody>
          <a:bodyPr/>
          <a:lstStyle/>
          <a:p>
            <a:pPr marL="0" indent="0">
              <a:buNone/>
            </a:pPr>
            <a:r>
              <a:rPr lang="en-US" dirty="0"/>
              <a:t>v.31-This was the rabbinical teaching of the day, but also it was from Moses’ words in Deuteronomy 24:1</a:t>
            </a:r>
          </a:p>
          <a:p>
            <a:pPr marL="0" indent="0">
              <a:buNone/>
            </a:pPr>
            <a:r>
              <a:rPr lang="en-US" dirty="0"/>
              <a:t>We have an ancient copy of the Mishnah, which dates back to the 1</a:t>
            </a:r>
            <a:r>
              <a:rPr lang="en-US" baseline="30000" dirty="0"/>
              <a:t>st</a:t>
            </a:r>
            <a:r>
              <a:rPr lang="en-US" dirty="0"/>
              <a:t> century A.D. that had the wording of that certificate.  It read, “Lo, thou art free to marry any man.”  Read Gibbs p. 290. </a:t>
            </a:r>
          </a:p>
        </p:txBody>
      </p:sp>
    </p:spTree>
    <p:extLst>
      <p:ext uri="{BB962C8B-B14F-4D97-AF65-F5344CB8AC3E}">
        <p14:creationId xmlns:p14="http://schemas.microsoft.com/office/powerpoint/2010/main" val="160818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pPr marL="0" indent="0">
              <a:buNone/>
            </a:pPr>
            <a:r>
              <a:rPr lang="en-US" dirty="0"/>
              <a:t>What was interesting about this verse from Deuteronomy 24:1 was that it was the center of a debate between two Rabbinical schools.  </a:t>
            </a:r>
          </a:p>
          <a:p>
            <a:pPr marL="0" indent="0">
              <a:buNone/>
            </a:pPr>
            <a:r>
              <a:rPr lang="en-US" dirty="0"/>
              <a:t>The </a:t>
            </a:r>
            <a:r>
              <a:rPr lang="en-US" dirty="0" err="1"/>
              <a:t>Shammei</a:t>
            </a:r>
            <a:r>
              <a:rPr lang="en-US" dirty="0"/>
              <a:t> school and the Hillel school.</a:t>
            </a:r>
          </a:p>
          <a:p>
            <a:pPr marL="0" indent="0">
              <a:buNone/>
            </a:pPr>
            <a:r>
              <a:rPr lang="en-US" dirty="0" err="1"/>
              <a:t>Shammai</a:t>
            </a:r>
            <a:r>
              <a:rPr lang="en-US" dirty="0"/>
              <a:t> was a rabbi of the Pharisees who lived from 20BC-30AD, Hillel was a rabbi who flourished from 30 BC to 10 AD. </a:t>
            </a:r>
          </a:p>
          <a:p>
            <a:pPr marL="0" indent="0">
              <a:buNone/>
            </a:pPr>
            <a:r>
              <a:rPr lang="en-US" dirty="0"/>
              <a:t>The debate was over what you focused on in the verse.  The Hillel group focused on the part about “finds no favor” in her or if she displeases him.  It meant according to Hillel that he could divorce her for really any reason, like even if she burned his food during cooking.  </a:t>
            </a:r>
          </a:p>
        </p:txBody>
      </p:sp>
    </p:spTree>
    <p:extLst>
      <p:ext uri="{BB962C8B-B14F-4D97-AF65-F5344CB8AC3E}">
        <p14:creationId xmlns:p14="http://schemas.microsoft.com/office/powerpoint/2010/main" val="4131293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a:xfrm>
            <a:off x="457200" y="1447800"/>
            <a:ext cx="8229600" cy="4800600"/>
          </a:xfrm>
        </p:spPr>
        <p:txBody>
          <a:bodyPr>
            <a:normAutofit lnSpcReduction="10000"/>
          </a:bodyPr>
          <a:lstStyle/>
          <a:p>
            <a:pPr marL="0" indent="0">
              <a:buNone/>
            </a:pPr>
            <a:r>
              <a:rPr lang="en-US" dirty="0"/>
              <a:t>The </a:t>
            </a:r>
            <a:r>
              <a:rPr lang="en-US" dirty="0" err="1"/>
              <a:t>Shammai</a:t>
            </a:r>
            <a:r>
              <a:rPr lang="en-US" dirty="0"/>
              <a:t> group focused on the part of indecency in her-, which they took to mean as equal to “marital unfaithfulness”.  Meaning a woman found cheating would be legitimate reason for divorce.  </a:t>
            </a:r>
          </a:p>
          <a:p>
            <a:pPr marL="0" indent="0">
              <a:buNone/>
            </a:pPr>
            <a:r>
              <a:rPr lang="en-US" dirty="0"/>
              <a:t>Now the word in the Hebrew literally means “nakedness”, which would suggest according to the Concordia self-study Bible some sort of indecent exposure, not necessarily adultery because that was punishable by death.  </a:t>
            </a:r>
          </a:p>
          <a:p>
            <a:pPr marL="0" indent="0">
              <a:buNone/>
            </a:pPr>
            <a:endParaRPr lang="en-US" dirty="0"/>
          </a:p>
        </p:txBody>
      </p:sp>
    </p:spTree>
    <p:extLst>
      <p:ext uri="{BB962C8B-B14F-4D97-AF65-F5344CB8AC3E}">
        <p14:creationId xmlns:p14="http://schemas.microsoft.com/office/powerpoint/2010/main" val="3338337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p:txBody>
          <a:bodyPr/>
          <a:lstStyle/>
          <a:p>
            <a:pPr marL="0" indent="0">
              <a:buNone/>
            </a:pPr>
            <a:r>
              <a:rPr lang="en-US" dirty="0"/>
              <a:t>In other words, the Hillel group was more lenient regarding grounds for divorce as the </a:t>
            </a:r>
            <a:r>
              <a:rPr lang="en-US" dirty="0" err="1"/>
              <a:t>Shammai</a:t>
            </a:r>
            <a:r>
              <a:rPr lang="en-US" dirty="0"/>
              <a:t> group.  </a:t>
            </a:r>
          </a:p>
          <a:p>
            <a:pPr marL="0" indent="0">
              <a:buNone/>
            </a:pPr>
            <a:r>
              <a:rPr lang="en-US" dirty="0"/>
              <a:t>Jesus here sides with the </a:t>
            </a:r>
            <a:r>
              <a:rPr lang="en-US" dirty="0" err="1"/>
              <a:t>Shammai</a:t>
            </a:r>
            <a:r>
              <a:rPr lang="en-US" dirty="0"/>
              <a:t> group.</a:t>
            </a:r>
          </a:p>
          <a:p>
            <a:pPr marL="0" indent="0">
              <a:buNone/>
            </a:pPr>
            <a:r>
              <a:rPr lang="en-US" dirty="0"/>
              <a:t>“all the ones who are putting away or releasing, really what the word divorce means, except for or apart from a word of </a:t>
            </a:r>
            <a:r>
              <a:rPr lang="en-US" dirty="0" err="1"/>
              <a:t>porneias</a:t>
            </a:r>
            <a:r>
              <a:rPr lang="en-US" dirty="0"/>
              <a:t>, is making her to commit adultery.”</a:t>
            </a:r>
          </a:p>
        </p:txBody>
      </p:sp>
    </p:spTree>
    <p:extLst>
      <p:ext uri="{BB962C8B-B14F-4D97-AF65-F5344CB8AC3E}">
        <p14:creationId xmlns:p14="http://schemas.microsoft.com/office/powerpoint/2010/main" val="1559487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pPr marL="0" indent="0">
              <a:buNone/>
            </a:pPr>
            <a:r>
              <a:rPr lang="en-US" dirty="0" err="1"/>
              <a:t>Porneias</a:t>
            </a:r>
            <a:r>
              <a:rPr lang="en-US" dirty="0"/>
              <a:t>-It is the Greek word usually translated “sexual immorality or in this case, sexual unfaithfulness”.  It is where you get the English word “porn” from.  </a:t>
            </a:r>
          </a:p>
          <a:p>
            <a:pPr marL="0" indent="0">
              <a:buNone/>
            </a:pPr>
            <a:r>
              <a:rPr lang="en-US" dirty="0"/>
              <a:t>According to Gibbs, he writes, “The term </a:t>
            </a:r>
            <a:r>
              <a:rPr lang="en-US" dirty="0" err="1"/>
              <a:t>porneia</a:t>
            </a:r>
            <a:r>
              <a:rPr lang="en-US" dirty="0"/>
              <a:t> here probably retains is common, broad meaning, “adultery”, that is, intercourse by a married man or married woman with someone other than his wife or her husband.”-p. 290.  The term is used in the sense of general sexual immorality, as in sex outside of marriage between a man and woman most usually in the NT.  Examples are:  </a:t>
            </a:r>
          </a:p>
          <a:p>
            <a:pPr marL="0" indent="0">
              <a:buNone/>
            </a:pPr>
            <a:r>
              <a:rPr lang="en-US" dirty="0"/>
              <a:t>I Corinthians 6:13, 18, 7:2, Galatians 5:19, Mark 7:21.</a:t>
            </a:r>
          </a:p>
        </p:txBody>
      </p:sp>
    </p:spTree>
    <p:extLst>
      <p:ext uri="{BB962C8B-B14F-4D97-AF65-F5344CB8AC3E}">
        <p14:creationId xmlns:p14="http://schemas.microsoft.com/office/powerpoint/2010/main" val="43286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5:21-26</a:t>
            </a:r>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pPr marL="0" indent="0">
              <a:buNone/>
            </a:pPr>
            <a:r>
              <a:rPr lang="en-US" dirty="0"/>
              <a:t>v.21-“to those of old” or “people long ago”-Who are these folks?  It was the crowd and his disciples who had learned from the scribes and Pharisees-their rabbis-Their teaching-”You shall not murder and whoever murders is liable to judgment.”</a:t>
            </a:r>
          </a:p>
          <a:p>
            <a:pPr marL="0" indent="0">
              <a:buNone/>
            </a:pPr>
            <a:r>
              <a:rPr lang="en-US" dirty="0"/>
              <a:t>Which of course was first spoken by Moses to the people of Israel-who are literally “the ancient ones” in the Greek.  They were teaching what Moses had received as the 5</a:t>
            </a:r>
            <a:r>
              <a:rPr lang="en-US" baseline="30000" dirty="0"/>
              <a:t>th</a:t>
            </a:r>
            <a:r>
              <a:rPr lang="en-US" dirty="0"/>
              <a:t> Commandment.  Ex. 20:13.</a:t>
            </a:r>
          </a:p>
          <a:p>
            <a:pPr marL="0" indent="0">
              <a:buNone/>
            </a:pPr>
            <a:r>
              <a:rPr lang="en-US" dirty="0"/>
              <a:t>It also goes back to Leviticus 24:17, Exodus 21:12-17.  Jesus is probably speaking generally about these various laws of the OT.</a:t>
            </a:r>
          </a:p>
          <a:p>
            <a:pPr marL="0" indent="0">
              <a:buNone/>
            </a:pPr>
            <a:r>
              <a:rPr lang="en-US" dirty="0"/>
              <a:t>“liable or guilty” of judgment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9881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a:xfrm>
            <a:off x="457200" y="1447800"/>
            <a:ext cx="8229600" cy="4678363"/>
          </a:xfrm>
        </p:spPr>
        <p:txBody>
          <a:bodyPr/>
          <a:lstStyle/>
          <a:p>
            <a:pPr marL="0" indent="0">
              <a:buNone/>
            </a:pPr>
            <a:r>
              <a:rPr lang="en-US" dirty="0"/>
              <a:t>He makes her to commit adultery because she is still supposed to be married to him.  If she is just given a certificate of divorce for reasons other than sexual unfaithfulness and then goes and marries another, it makes her adulteress because she is still supposed to be married to him in God’s eyes.  She was united to him as one flesh, which man broke, but God did not.  </a:t>
            </a:r>
          </a:p>
          <a:p>
            <a:pPr marL="0" indent="0">
              <a:buNone/>
            </a:pPr>
            <a:r>
              <a:rPr lang="en-US" dirty="0"/>
              <a:t>Jesus confirms this in Matthew 19:3ff.</a:t>
            </a:r>
          </a:p>
        </p:txBody>
      </p:sp>
    </p:spTree>
    <p:extLst>
      <p:ext uri="{BB962C8B-B14F-4D97-AF65-F5344CB8AC3E}">
        <p14:creationId xmlns:p14="http://schemas.microsoft.com/office/powerpoint/2010/main" val="1880958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marL="0" indent="0">
              <a:buNone/>
            </a:pPr>
            <a:r>
              <a:rPr lang="en-US" dirty="0"/>
              <a:t>Matthew 19:3ff</a:t>
            </a:r>
          </a:p>
          <a:p>
            <a:pPr marL="0" indent="0">
              <a:buNone/>
            </a:pPr>
            <a:r>
              <a:rPr lang="en-US" dirty="0"/>
              <a:t>v. 3-The Pharisees are trying to pull Jesus into this debate and see what he answers because the more prevalent view of his day amongst the Pharisees was the Hillel view of things.  </a:t>
            </a:r>
          </a:p>
          <a:p>
            <a:pPr marL="0" indent="0">
              <a:buNone/>
            </a:pPr>
            <a:r>
              <a:rPr lang="en-US" dirty="0"/>
              <a:t>“according to any charge or cause or reason.”-in Greek. </a:t>
            </a:r>
          </a:p>
          <a:p>
            <a:pPr marL="0" indent="0">
              <a:buNone/>
            </a:pPr>
            <a:r>
              <a:rPr lang="en-US" dirty="0"/>
              <a:t>v.4-6-Jesus takes them back to Genesis which predates the word given to Moses in Deuteronomy.  </a:t>
            </a:r>
          </a:p>
          <a:p>
            <a:pPr marL="0" indent="0">
              <a:buNone/>
            </a:pPr>
            <a:r>
              <a:rPr lang="en-US" dirty="0"/>
              <a:t>“hold fast”-to be united or cleaved to-a word that literally means to be bound or almost glued together.  </a:t>
            </a:r>
          </a:p>
        </p:txBody>
      </p:sp>
    </p:spTree>
    <p:extLst>
      <p:ext uri="{BB962C8B-B14F-4D97-AF65-F5344CB8AC3E}">
        <p14:creationId xmlns:p14="http://schemas.microsoft.com/office/powerpoint/2010/main" val="2238326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p:txBody>
          <a:bodyPr>
            <a:normAutofit fontScale="92500"/>
          </a:bodyPr>
          <a:lstStyle/>
          <a:p>
            <a:pPr marL="0" indent="0">
              <a:buNone/>
            </a:pPr>
            <a:r>
              <a:rPr lang="en-US" dirty="0"/>
              <a:t>It is such a union that they become one flesh.  They are two who have become one.  </a:t>
            </a:r>
          </a:p>
          <a:p>
            <a:pPr marL="0" indent="0">
              <a:buNone/>
            </a:pPr>
            <a:r>
              <a:rPr lang="en-US" dirty="0"/>
              <a:t>Therefore, when it says, “What therefore God has joined together, let man not separate or divide”, it is saying you have separated the oneness God created in marriage, and made them two again.  </a:t>
            </a:r>
          </a:p>
          <a:p>
            <a:pPr marL="0" indent="0">
              <a:buNone/>
            </a:pPr>
            <a:r>
              <a:rPr lang="en-US" dirty="0"/>
              <a:t>The word joined together is only found here and in Mark 10:9 in the whole of the New Testament.  It literally means to join two things as one.   </a:t>
            </a:r>
          </a:p>
        </p:txBody>
      </p:sp>
    </p:spTree>
    <p:extLst>
      <p:ext uri="{BB962C8B-B14F-4D97-AF65-F5344CB8AC3E}">
        <p14:creationId xmlns:p14="http://schemas.microsoft.com/office/powerpoint/2010/main" val="192081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a:xfrm>
            <a:off x="457200" y="1371600"/>
            <a:ext cx="8229600" cy="4876800"/>
          </a:xfrm>
        </p:spPr>
        <p:txBody>
          <a:bodyPr/>
          <a:lstStyle/>
          <a:p>
            <a:pPr marL="0" indent="0">
              <a:buNone/>
            </a:pPr>
            <a:r>
              <a:rPr lang="en-US" dirty="0"/>
              <a:t>Therefore, why did God give this law to Moses and allow someone to give a certificate of divorce?”  Jesus tells us because of our hardness of heart in sin.  It gets back to the sins of the heart again.  </a:t>
            </a:r>
          </a:p>
          <a:p>
            <a:pPr marL="0" indent="0">
              <a:buNone/>
            </a:pPr>
            <a:r>
              <a:rPr lang="en-US" dirty="0"/>
              <a:t>Therefore, Jesus says in v. 9 the same thing he said in 5:31-32.  </a:t>
            </a:r>
            <a:r>
              <a:rPr lang="en-US" dirty="0" err="1"/>
              <a:t>Porneia</a:t>
            </a:r>
            <a:r>
              <a:rPr lang="en-US" dirty="0"/>
              <a:t> is the reason listed again.  </a:t>
            </a:r>
          </a:p>
        </p:txBody>
      </p:sp>
    </p:spTree>
    <p:extLst>
      <p:ext uri="{BB962C8B-B14F-4D97-AF65-F5344CB8AC3E}">
        <p14:creationId xmlns:p14="http://schemas.microsoft.com/office/powerpoint/2010/main" val="3816052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pPr marL="0" indent="0">
              <a:buNone/>
            </a:pPr>
            <a:r>
              <a:rPr lang="en-US" dirty="0"/>
              <a:t>Now is sexual unfaithfulness the only valid reason for divorce found in the Bible?  Well, we would say abandonment would also be another valid reason.  </a:t>
            </a:r>
          </a:p>
          <a:p>
            <a:pPr marL="0" indent="0">
              <a:buNone/>
            </a:pPr>
            <a:r>
              <a:rPr lang="en-US" dirty="0"/>
              <a:t>Look at I Corinthians 7:10-16.</a:t>
            </a:r>
          </a:p>
          <a:p>
            <a:pPr marL="0" indent="0">
              <a:buNone/>
            </a:pPr>
            <a:r>
              <a:rPr lang="en-US" dirty="0"/>
              <a:t>The brother or sister is not enslaved in such matters.  They are not bound anymore.  They could remarry, if the unbelieving spouse leaves and refuses to reconcile because of your faith in Christ.  </a:t>
            </a:r>
          </a:p>
          <a:p>
            <a:pPr marL="0" indent="0">
              <a:buNone/>
            </a:pPr>
            <a:r>
              <a:rPr lang="en-US" dirty="0"/>
              <a:t>Look at CTCR document p.38-39.  </a:t>
            </a:r>
          </a:p>
          <a:p>
            <a:pPr marL="0" indent="0">
              <a:buNone/>
            </a:pPr>
            <a:r>
              <a:rPr lang="en-US" dirty="0"/>
              <a:t>What about abuse?  It doesn’t have to be an automatic reason for divorce, but if the person’s life is threatened and the other spouse refuses to get help or stop the behavior, the abused party we believe would have grounds for divorce, even though Scripture does not directly address this instance.  </a:t>
            </a:r>
          </a:p>
        </p:txBody>
      </p:sp>
    </p:spTree>
    <p:extLst>
      <p:ext uri="{BB962C8B-B14F-4D97-AF65-F5344CB8AC3E}">
        <p14:creationId xmlns:p14="http://schemas.microsoft.com/office/powerpoint/2010/main" val="1843576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5:27-32</a:t>
            </a:r>
          </a:p>
        </p:txBody>
      </p:sp>
      <p:sp>
        <p:nvSpPr>
          <p:cNvPr id="3" name="Content Placeholder 2"/>
          <p:cNvSpPr>
            <a:spLocks noGrp="1"/>
          </p:cNvSpPr>
          <p:nvPr>
            <p:ph idx="1"/>
          </p:nvPr>
        </p:nvSpPr>
        <p:spPr/>
        <p:txBody>
          <a:bodyPr/>
          <a:lstStyle/>
          <a:p>
            <a:pPr marL="0" indent="0">
              <a:buNone/>
            </a:pPr>
            <a:r>
              <a:rPr lang="en-US" dirty="0"/>
              <a:t>Romans 7:1-3 further confirms this message of Christ.  Death breaks the bonds of marriage because it was God separating the marriage, not man.  </a:t>
            </a:r>
          </a:p>
        </p:txBody>
      </p:sp>
    </p:spTree>
    <p:extLst>
      <p:ext uri="{BB962C8B-B14F-4D97-AF65-F5344CB8AC3E}">
        <p14:creationId xmlns:p14="http://schemas.microsoft.com/office/powerpoint/2010/main" val="3554748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Mathew 5:33-37</a:t>
            </a:r>
          </a:p>
        </p:txBody>
      </p:sp>
      <p:sp>
        <p:nvSpPr>
          <p:cNvPr id="3" name="Content Placeholder 2"/>
          <p:cNvSpPr>
            <a:spLocks noGrp="1"/>
          </p:cNvSpPr>
          <p:nvPr>
            <p:ph idx="1"/>
          </p:nvPr>
        </p:nvSpPr>
        <p:spPr/>
        <p:txBody>
          <a:bodyPr>
            <a:normAutofit lnSpcReduction="10000"/>
          </a:bodyPr>
          <a:lstStyle/>
          <a:p>
            <a:pPr marL="0" indent="0">
              <a:buNone/>
            </a:pPr>
            <a:r>
              <a:rPr lang="en-US" dirty="0"/>
              <a:t>The archaic ones again-the ones who first heard this law from Moses.  </a:t>
            </a:r>
          </a:p>
          <a:p>
            <a:pPr marL="0" indent="0">
              <a:buNone/>
            </a:pPr>
            <a:r>
              <a:rPr lang="en-US" dirty="0"/>
              <a:t>“You have heard it said”-once again from the teachers of the law.</a:t>
            </a:r>
          </a:p>
          <a:p>
            <a:pPr marL="0" indent="0">
              <a:buNone/>
            </a:pPr>
            <a:r>
              <a:rPr lang="en-US" dirty="0"/>
              <a:t>It relates to Leviticus 19:12.  A breaking of the 2</a:t>
            </a:r>
            <a:r>
              <a:rPr lang="en-US" baseline="30000" dirty="0"/>
              <a:t>nd</a:t>
            </a:r>
            <a:r>
              <a:rPr lang="en-US" dirty="0"/>
              <a:t> commandment to make an oath in God’s name and then break it.  Jesus is speaking generally about Pharisees teaching on this law.</a:t>
            </a:r>
          </a:p>
          <a:p>
            <a:pPr marL="0" indent="0">
              <a:buNone/>
            </a:pPr>
            <a:r>
              <a:rPr lang="en-US" dirty="0"/>
              <a:t>He is not quoting directly an OT verse. </a:t>
            </a:r>
          </a:p>
        </p:txBody>
      </p:sp>
    </p:spTree>
    <p:extLst>
      <p:ext uri="{BB962C8B-B14F-4D97-AF65-F5344CB8AC3E}">
        <p14:creationId xmlns:p14="http://schemas.microsoft.com/office/powerpoint/2010/main" val="3709671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5:33-37</a:t>
            </a:r>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pPr marL="0" indent="0">
              <a:buNone/>
            </a:pPr>
            <a:r>
              <a:rPr lang="en-US" dirty="0"/>
              <a:t>Evidently an elaborate system of ranking oaths existed in Jesus’ day and was taught by the Pharisees.  They were ranked by validity and binding force.-Gibbs p. 298.</a:t>
            </a:r>
          </a:p>
          <a:p>
            <a:pPr marL="0" indent="0">
              <a:buNone/>
            </a:pPr>
            <a:r>
              <a:rPr lang="en-US" dirty="0"/>
              <a:t>Jesus breaks down this whole ranking system by simply saying don’t swear in an oath by all those things, but generally do what you say you are going to do, and you will keep this law.  </a:t>
            </a:r>
          </a:p>
          <a:p>
            <a:pPr marL="0" indent="0">
              <a:buNone/>
            </a:pPr>
            <a:r>
              <a:rPr lang="en-US" dirty="0"/>
              <a:t>Otherwise, it becomes lies which comes from the evil one-John 8:44.</a:t>
            </a:r>
          </a:p>
          <a:p>
            <a:pPr marL="0" indent="0">
              <a:buNone/>
            </a:pPr>
            <a:r>
              <a:rPr lang="en-US" dirty="0"/>
              <a:t>Read Lutheran Study Bible text note.</a:t>
            </a:r>
          </a:p>
        </p:txBody>
      </p:sp>
    </p:spTree>
    <p:extLst>
      <p:ext uri="{BB962C8B-B14F-4D97-AF65-F5344CB8AC3E}">
        <p14:creationId xmlns:p14="http://schemas.microsoft.com/office/powerpoint/2010/main" val="489302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5:38-42</a:t>
            </a:r>
          </a:p>
        </p:txBody>
      </p:sp>
      <p:sp>
        <p:nvSpPr>
          <p:cNvPr id="3" name="Content Placeholder 2"/>
          <p:cNvSpPr>
            <a:spLocks noGrp="1"/>
          </p:cNvSpPr>
          <p:nvPr>
            <p:ph idx="1"/>
          </p:nvPr>
        </p:nvSpPr>
        <p:spPr/>
        <p:txBody>
          <a:bodyPr/>
          <a:lstStyle/>
          <a:p>
            <a:pPr marL="0" indent="0">
              <a:buNone/>
            </a:pPr>
            <a:r>
              <a:rPr lang="en-US" dirty="0"/>
              <a:t>v.38-Jesus does quote Scripture-Exodus 21:24, Leviticus 24:19-20, Deuteronomy 19:21.</a:t>
            </a:r>
          </a:p>
          <a:p>
            <a:pPr marL="0" indent="0">
              <a:buNone/>
            </a:pPr>
            <a:r>
              <a:rPr lang="en-US" dirty="0"/>
              <a:t>Against the Jewish laws of retribution.</a:t>
            </a:r>
          </a:p>
          <a:p>
            <a:pPr marL="0" indent="0">
              <a:buNone/>
            </a:pPr>
            <a:r>
              <a:rPr lang="en-US" dirty="0"/>
              <a:t>Attitude bred by the teachers of Jesus’ day, “do what you have to, to get even.”</a:t>
            </a:r>
          </a:p>
          <a:p>
            <a:pPr marL="0" indent="0">
              <a:buNone/>
            </a:pPr>
            <a:r>
              <a:rPr lang="en-US" dirty="0"/>
              <a:t>v.39- “resist”-it means “setting one’s self against someone.” It has the notion of hostility.  </a:t>
            </a:r>
          </a:p>
          <a:p>
            <a:pPr marL="0" indent="0">
              <a:buNone/>
            </a:pPr>
            <a:endParaRPr lang="en-US" dirty="0"/>
          </a:p>
        </p:txBody>
      </p:sp>
    </p:spTree>
    <p:extLst>
      <p:ext uri="{BB962C8B-B14F-4D97-AF65-F5344CB8AC3E}">
        <p14:creationId xmlns:p14="http://schemas.microsoft.com/office/powerpoint/2010/main" val="1507438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5:38-42</a:t>
            </a:r>
          </a:p>
        </p:txBody>
      </p:sp>
      <p:sp>
        <p:nvSpPr>
          <p:cNvPr id="3" name="Content Placeholder 2"/>
          <p:cNvSpPr>
            <a:spLocks noGrp="1"/>
          </p:cNvSpPr>
          <p:nvPr>
            <p:ph idx="1"/>
          </p:nvPr>
        </p:nvSpPr>
        <p:spPr/>
        <p:txBody>
          <a:bodyPr/>
          <a:lstStyle/>
          <a:p>
            <a:pPr marL="0" indent="0">
              <a:buNone/>
            </a:pPr>
            <a:r>
              <a:rPr lang="en-US" dirty="0"/>
              <a:t>“Slaps you on the right cheek”-Since most are right handed, to be slapped on the right cheek would mean an backhanded slap, not necessary an assault.  It would be an insulting kind of slap, like what Jesus received in Matthew 26:67.</a:t>
            </a:r>
          </a:p>
          <a:p>
            <a:pPr marL="0" indent="0">
              <a:buNone/>
            </a:pPr>
            <a:r>
              <a:rPr lang="en-US" dirty="0"/>
              <a:t>Jesus’ words run completely contrary to this law.  </a:t>
            </a:r>
          </a:p>
          <a:p>
            <a:pPr marL="0" indent="0">
              <a:buNone/>
            </a:pPr>
            <a:endParaRPr lang="en-US" dirty="0"/>
          </a:p>
        </p:txBody>
      </p:sp>
    </p:spTree>
    <p:extLst>
      <p:ext uri="{BB962C8B-B14F-4D97-AF65-F5344CB8AC3E}">
        <p14:creationId xmlns:p14="http://schemas.microsoft.com/office/powerpoint/2010/main" val="387815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t>v.22-angry-as in wrathful-There are two Greek words for anger:  1. </a:t>
            </a:r>
            <a:r>
              <a:rPr lang="en-US" dirty="0" err="1"/>
              <a:t>thumos</a:t>
            </a:r>
            <a:r>
              <a:rPr lang="en-US" dirty="0"/>
              <a:t>, which is a fiery anger that flames up and then dies.  </a:t>
            </a:r>
          </a:p>
          <a:p>
            <a:pPr marL="0" indent="0">
              <a:buNone/>
            </a:pPr>
            <a:endParaRPr lang="en-US" dirty="0"/>
          </a:p>
          <a:p>
            <a:pPr marL="514350" indent="-514350">
              <a:buAutoNum type="arabicPeriod" startAt="2"/>
            </a:pPr>
            <a:r>
              <a:rPr lang="en-US" dirty="0" err="1"/>
              <a:t>orgizo</a:t>
            </a:r>
            <a:r>
              <a:rPr lang="en-US" dirty="0"/>
              <a:t>-which is a smoldering anger that a person nurtures and keeps alive in his heart.-This is the word used by Jesus here.  It is often translated as “wrath”-like God’s wrath.  Used in Matthew 22:7, Ephesians 4:26, Revelation 12:17</a:t>
            </a:r>
          </a:p>
          <a:p>
            <a:pPr marL="514350" indent="-514350">
              <a:buAutoNum type="arabicPeriod" startAt="2"/>
            </a:pPr>
            <a:r>
              <a:rPr lang="en-US" dirty="0"/>
              <a:t>His brother-such as a fellow disciple or Christian. </a:t>
            </a:r>
          </a:p>
        </p:txBody>
      </p:sp>
      <p:sp>
        <p:nvSpPr>
          <p:cNvPr id="4" name="Title 1"/>
          <p:cNvSpPr>
            <a:spLocks noGrp="1"/>
          </p:cNvSpPr>
          <p:nvPr>
            <p:ph type="title"/>
          </p:nvPr>
        </p:nvSpPr>
        <p:spPr/>
        <p:txBody>
          <a:bodyPr/>
          <a:lstStyle/>
          <a:p>
            <a:r>
              <a:rPr lang="en-US" dirty="0"/>
              <a:t>Chapter 5:21-26</a:t>
            </a:r>
          </a:p>
        </p:txBody>
      </p:sp>
    </p:spTree>
    <p:extLst>
      <p:ext uri="{BB962C8B-B14F-4D97-AF65-F5344CB8AC3E}">
        <p14:creationId xmlns:p14="http://schemas.microsoft.com/office/powerpoint/2010/main" val="2042059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5:38-42</a:t>
            </a: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marL="0" indent="0">
              <a:buNone/>
            </a:pPr>
            <a:r>
              <a:rPr lang="en-US" dirty="0"/>
              <a:t>v.40- “to sue” as in generally take you to court over something.  </a:t>
            </a:r>
          </a:p>
          <a:p>
            <a:pPr marL="0" indent="0">
              <a:buNone/>
            </a:pPr>
            <a:r>
              <a:rPr lang="en-US" dirty="0"/>
              <a:t>Tunic-The inner garment worn close to your body, almost like a shirt.  By legal means, not necessarily through stealing.  Trying to sue to get their clothes.</a:t>
            </a:r>
          </a:p>
          <a:p>
            <a:pPr marL="0" indent="0">
              <a:buNone/>
            </a:pPr>
            <a:r>
              <a:rPr lang="en-US" dirty="0"/>
              <a:t>Cloak-Your outer covering, which was usually more expensive.   Interestingly this was the item of clothing even the poorest had the right to keep-Exodus 22:26-27, Deuteronomy 24:12-13.</a:t>
            </a:r>
          </a:p>
          <a:p>
            <a:pPr marL="0" indent="0">
              <a:buNone/>
            </a:pPr>
            <a:r>
              <a:rPr lang="en-US" dirty="0"/>
              <a:t>“A person had an inalienable right to his cloak, it could not be taken away from him permanently.  Its voluntary surrender is thus significant.”-Morris-p. 128.</a:t>
            </a:r>
          </a:p>
        </p:txBody>
      </p:sp>
    </p:spTree>
    <p:extLst>
      <p:ext uri="{BB962C8B-B14F-4D97-AF65-F5344CB8AC3E}">
        <p14:creationId xmlns:p14="http://schemas.microsoft.com/office/powerpoint/2010/main" val="4176272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5:38-42</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v.41- “forces”-to conscript, or force into service.  To be a slave.  Used as a term for military or civil service.  Like Simon of Cyrene-Matt. 27:32.  </a:t>
            </a:r>
          </a:p>
          <a:p>
            <a:pPr marL="0" indent="0">
              <a:buNone/>
            </a:pPr>
            <a:r>
              <a:rPr lang="en-US" dirty="0"/>
              <a:t>Roman mile-1,000 paces.  </a:t>
            </a:r>
          </a:p>
          <a:p>
            <a:pPr marL="0" indent="0">
              <a:buNone/>
            </a:pPr>
            <a:endParaRPr lang="en-US" dirty="0"/>
          </a:p>
          <a:p>
            <a:pPr marL="0" indent="0">
              <a:buNone/>
            </a:pPr>
            <a:r>
              <a:rPr lang="en-US" dirty="0"/>
              <a:t>v.42- “begs” from-to ask for something.  </a:t>
            </a:r>
          </a:p>
          <a:p>
            <a:pPr marL="0" indent="0">
              <a:buNone/>
            </a:pPr>
            <a:r>
              <a:rPr lang="en-US" dirty="0"/>
              <a:t>Give-imperative</a:t>
            </a:r>
          </a:p>
          <a:p>
            <a:pPr marL="0" indent="0">
              <a:buNone/>
            </a:pPr>
            <a:r>
              <a:rPr lang="en-US" dirty="0"/>
              <a:t>“and the one who is desiring from you to borrow money, do not turn away.”  </a:t>
            </a:r>
          </a:p>
          <a:p>
            <a:pPr marL="0" indent="0">
              <a:buNone/>
            </a:pPr>
            <a:r>
              <a:rPr lang="en-US" dirty="0"/>
              <a:t>Read Lutheran study Bible text note.  </a:t>
            </a:r>
          </a:p>
        </p:txBody>
      </p:sp>
    </p:spTree>
    <p:extLst>
      <p:ext uri="{BB962C8B-B14F-4D97-AF65-F5344CB8AC3E}">
        <p14:creationId xmlns:p14="http://schemas.microsoft.com/office/powerpoint/2010/main" val="2214559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5:43-48</a:t>
            </a:r>
          </a:p>
        </p:txBody>
      </p:sp>
      <p:sp>
        <p:nvSpPr>
          <p:cNvPr id="3" name="Content Placeholder 2"/>
          <p:cNvSpPr>
            <a:spLocks noGrp="1"/>
          </p:cNvSpPr>
          <p:nvPr>
            <p:ph idx="1"/>
          </p:nvPr>
        </p:nvSpPr>
        <p:spPr/>
        <p:txBody>
          <a:bodyPr>
            <a:normAutofit fontScale="92500"/>
          </a:bodyPr>
          <a:lstStyle/>
          <a:p>
            <a:pPr marL="0" indent="0">
              <a:buNone/>
            </a:pPr>
            <a:r>
              <a:rPr lang="en-US" dirty="0"/>
              <a:t>v.43-Once again, nowhere is this quoted in Scripture.  It was the teaching of the Pharisees. The only time this verb is used in the OT is in Leviticus 19:17, which says to not hate your brother.  </a:t>
            </a:r>
          </a:p>
          <a:p>
            <a:pPr marL="0" indent="0">
              <a:buNone/>
            </a:pPr>
            <a:r>
              <a:rPr lang="en-US" dirty="0"/>
              <a:t>v.44-love-agape</a:t>
            </a:r>
          </a:p>
          <a:p>
            <a:pPr marL="0" indent="0">
              <a:buNone/>
            </a:pPr>
            <a:r>
              <a:rPr lang="en-US" dirty="0"/>
              <a:t>v.45-Sons of your Father in heaven-Like 5:9.  We are reflecting the love of God, even for his enemies.  He still provides for them even when they reject him through creation.  Also I John 3:9-18.</a:t>
            </a:r>
          </a:p>
        </p:txBody>
      </p:sp>
    </p:spTree>
    <p:extLst>
      <p:ext uri="{BB962C8B-B14F-4D97-AF65-F5344CB8AC3E}">
        <p14:creationId xmlns:p14="http://schemas.microsoft.com/office/powerpoint/2010/main" val="1666276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dirty="0"/>
              <a:t>Tax collectors-They were known for charging more in taxes than what people owed and being dishonest cheats, yet even they would probably show love to those who showed love and concern to them.  </a:t>
            </a:r>
          </a:p>
          <a:p>
            <a:pPr marL="0" indent="0">
              <a:buNone/>
            </a:pPr>
            <a:r>
              <a:rPr lang="en-US" dirty="0"/>
              <a:t>v.47-brothers-fellow Christians or disciples.  </a:t>
            </a:r>
          </a:p>
          <a:p>
            <a:pPr marL="0" indent="0">
              <a:buNone/>
            </a:pPr>
            <a:r>
              <a:rPr lang="en-US" dirty="0"/>
              <a:t>Greet, as in receive warmly or welcome.</a:t>
            </a:r>
          </a:p>
        </p:txBody>
      </p:sp>
      <p:sp>
        <p:nvSpPr>
          <p:cNvPr id="4" name="Title 1"/>
          <p:cNvSpPr>
            <a:spLocks noGrp="1"/>
          </p:cNvSpPr>
          <p:nvPr>
            <p:ph type="title"/>
          </p:nvPr>
        </p:nvSpPr>
        <p:spPr/>
        <p:txBody>
          <a:bodyPr/>
          <a:lstStyle/>
          <a:p>
            <a:r>
              <a:rPr lang="en-US" dirty="0"/>
              <a:t>Matthew 5:43-48</a:t>
            </a:r>
          </a:p>
        </p:txBody>
      </p:sp>
    </p:spTree>
    <p:extLst>
      <p:ext uri="{BB962C8B-B14F-4D97-AF65-F5344CB8AC3E}">
        <p14:creationId xmlns:p14="http://schemas.microsoft.com/office/powerpoint/2010/main" val="3057499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77500" lnSpcReduction="20000"/>
          </a:bodyPr>
          <a:lstStyle/>
          <a:p>
            <a:pPr marL="0" indent="0">
              <a:buNone/>
            </a:pPr>
            <a:r>
              <a:rPr lang="en-US" dirty="0"/>
              <a:t>v.48-This verse encapsulates the whole section.</a:t>
            </a:r>
          </a:p>
          <a:p>
            <a:pPr marL="0" indent="0">
              <a:buNone/>
            </a:pPr>
            <a:r>
              <a:rPr lang="en-US" dirty="0"/>
              <a:t>“Be mature or complete or perfect”, as your heavenly Father is perfect.  It is God’s ideal for our life.  To live in such a way that we always reflect his love and concern for all, even for our enemies.    </a:t>
            </a:r>
          </a:p>
          <a:p>
            <a:pPr marL="0" indent="0">
              <a:buNone/>
            </a:pPr>
            <a:r>
              <a:rPr lang="en-US" dirty="0"/>
              <a:t>Literally, “you therefore will be the perfect or mature ones, just as your Father, the one in the heavens, is perfect.”-It is not actually an imperative or command.  </a:t>
            </a:r>
          </a:p>
          <a:p>
            <a:pPr marL="0" indent="0">
              <a:buNone/>
            </a:pPr>
            <a:r>
              <a:rPr lang="en-US" dirty="0"/>
              <a:t>This word for perfect is also the one found in I Corinthians 2:6, 14:20, Philippians 3:15, Hebrews 5:14.</a:t>
            </a:r>
          </a:p>
          <a:p>
            <a:pPr marL="0" indent="0">
              <a:buNone/>
            </a:pPr>
            <a:r>
              <a:rPr lang="en-US" dirty="0"/>
              <a:t>A mature way of living and thinking is to rise above our need for revenge and to love and pray even for our enemies.  </a:t>
            </a:r>
          </a:p>
          <a:p>
            <a:pPr marL="0" indent="0">
              <a:buNone/>
            </a:pPr>
            <a:r>
              <a:rPr lang="en-US" dirty="0"/>
              <a:t>Romans 12:9-21.</a:t>
            </a:r>
          </a:p>
        </p:txBody>
      </p:sp>
      <p:sp>
        <p:nvSpPr>
          <p:cNvPr id="4" name="Title 1"/>
          <p:cNvSpPr>
            <a:spLocks noGrp="1"/>
          </p:cNvSpPr>
          <p:nvPr>
            <p:ph type="title"/>
          </p:nvPr>
        </p:nvSpPr>
        <p:spPr/>
        <p:txBody>
          <a:bodyPr/>
          <a:lstStyle/>
          <a:p>
            <a:r>
              <a:rPr lang="en-US" dirty="0"/>
              <a:t>Matthew 5:43-48</a:t>
            </a:r>
          </a:p>
        </p:txBody>
      </p:sp>
    </p:spTree>
    <p:extLst>
      <p:ext uri="{BB962C8B-B14F-4D97-AF65-F5344CB8AC3E}">
        <p14:creationId xmlns:p14="http://schemas.microsoft.com/office/powerpoint/2010/main" val="2064596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6:1-4</a:t>
            </a:r>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pPr marL="0" indent="0">
              <a:buNone/>
            </a:pPr>
            <a:r>
              <a:rPr lang="en-US" dirty="0"/>
              <a:t>v.1-”Beware”-As in take heed to, be concerned about, pay attention-in the imperative-a command.  </a:t>
            </a:r>
          </a:p>
          <a:p>
            <a:pPr marL="0" indent="0">
              <a:buNone/>
            </a:pPr>
            <a:r>
              <a:rPr lang="en-US" dirty="0"/>
              <a:t>Your righteousness-active righteousness, trying to live rightly before God.  </a:t>
            </a:r>
          </a:p>
          <a:p>
            <a:pPr marL="0" indent="0">
              <a:buNone/>
            </a:pPr>
            <a:r>
              <a:rPr lang="en-US" dirty="0"/>
              <a:t>“To not do them before men to be noticed or seen by them”-they are not for show or self-glorification.  </a:t>
            </a:r>
          </a:p>
          <a:p>
            <a:pPr marL="0" indent="0">
              <a:buNone/>
            </a:pPr>
            <a:r>
              <a:rPr lang="en-US" dirty="0"/>
              <a:t>God wants for us to do good and loving deeds towards him and for our neighbor, but should not be done expecting them to warrant us great rewards both temporary or eternally from the Lord.  They are not to be done to bring glory or praise to ourselves, but they should always be done for the purpose of bring glory to God.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17735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6:1-4</a:t>
            </a: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0" indent="0">
              <a:buNone/>
            </a:pPr>
            <a:r>
              <a:rPr lang="en-US" dirty="0"/>
              <a:t>“no reward”-Text note in Gibbs commentary from a book by </a:t>
            </a:r>
            <a:r>
              <a:rPr lang="en-US" dirty="0" err="1"/>
              <a:t>Guelich</a:t>
            </a:r>
            <a:r>
              <a:rPr lang="en-US" dirty="0"/>
              <a:t> called “Sermon on the Mount.”  It says, “Thus, while using the language of reward and punishment current within first-century Judaism, Jesus taught that one’s reward was based neither on the keeping of the Law nor on merit, but on God’s goodness to his servants.”  Gibbs says, “6:1-18 turns Jesus’ disciples away from human valuations and rewards and towards God’s own free and bountiful blessing on the Last Day.  </a:t>
            </a:r>
          </a:p>
          <a:p>
            <a:pPr marL="0" indent="0">
              <a:buNone/>
            </a:pPr>
            <a:r>
              <a:rPr lang="en-US" dirty="0"/>
              <a:t>Read Gibbs p. 312, 313.</a:t>
            </a:r>
          </a:p>
          <a:p>
            <a:pPr marL="0" indent="0">
              <a:buNone/>
            </a:pPr>
            <a:r>
              <a:rPr lang="en-US" dirty="0"/>
              <a:t>Jesus used this word before in 5:12</a:t>
            </a:r>
          </a:p>
          <a:p>
            <a:pPr marL="0" indent="0">
              <a:buNone/>
            </a:pPr>
            <a:endParaRPr lang="en-US" dirty="0"/>
          </a:p>
        </p:txBody>
      </p:sp>
    </p:spTree>
    <p:extLst>
      <p:ext uri="{BB962C8B-B14F-4D97-AF65-F5344CB8AC3E}">
        <p14:creationId xmlns:p14="http://schemas.microsoft.com/office/powerpoint/2010/main" val="3661550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6:1-4</a:t>
            </a:r>
          </a:p>
        </p:txBody>
      </p:sp>
      <p:sp>
        <p:nvSpPr>
          <p:cNvPr id="3" name="Content Placeholder 2"/>
          <p:cNvSpPr>
            <a:spLocks noGrp="1"/>
          </p:cNvSpPr>
          <p:nvPr>
            <p:ph idx="1"/>
          </p:nvPr>
        </p:nvSpPr>
        <p:spPr>
          <a:xfrm>
            <a:off x="152400" y="1295400"/>
            <a:ext cx="8839200" cy="5334000"/>
          </a:xfrm>
        </p:spPr>
        <p:txBody>
          <a:bodyPr>
            <a:normAutofit fontScale="77500" lnSpcReduction="20000"/>
          </a:bodyPr>
          <a:lstStyle/>
          <a:p>
            <a:pPr marL="0" indent="0">
              <a:buNone/>
            </a:pPr>
            <a:r>
              <a:rPr lang="en-US" dirty="0"/>
              <a:t>v.2-”when then you might do acts of charity or alms, -Read text note.  Deuteronomy 15:7-11.</a:t>
            </a:r>
          </a:p>
          <a:p>
            <a:pPr marL="0" indent="0">
              <a:buNone/>
            </a:pPr>
            <a:r>
              <a:rPr lang="en-US" dirty="0"/>
              <a:t>Trumpets blowing-some debate over whether this literally happened or just figuratively used by Jesus.  Some say trumpets were not literally blown in synagogues, but that trumpets would be blown during the time that the alms to the poor were to be given in the temple.  </a:t>
            </a:r>
          </a:p>
          <a:p>
            <a:pPr marL="0" indent="0">
              <a:buNone/>
            </a:pPr>
            <a:r>
              <a:rPr lang="en-US" dirty="0"/>
              <a:t>Don’t announce or make a show of it for all to see. </a:t>
            </a:r>
          </a:p>
          <a:p>
            <a:pPr marL="0" indent="0">
              <a:buNone/>
            </a:pPr>
            <a:r>
              <a:rPr lang="en-US" dirty="0"/>
              <a:t>Hypocrites-English word comes from this Greek word, literally meaning a play actor or one who puts on a mask.  </a:t>
            </a:r>
          </a:p>
          <a:p>
            <a:pPr marL="0" indent="0">
              <a:buNone/>
            </a:pPr>
            <a:r>
              <a:rPr lang="en-US" dirty="0"/>
              <a:t>“might be glorified by men”-contrast it with 5:16.</a:t>
            </a:r>
          </a:p>
          <a:p>
            <a:pPr marL="0" indent="0">
              <a:buNone/>
            </a:pPr>
            <a:r>
              <a:rPr lang="en-US" dirty="0"/>
              <a:t>“truly, I say to you.”-Jesus’ way of saying, “hey, listen up, pay attention, I am speaking to you a truth you need to take to heart.”</a:t>
            </a:r>
          </a:p>
          <a:p>
            <a:pPr marL="0" indent="0">
              <a:buNone/>
            </a:pPr>
            <a:r>
              <a:rPr lang="en-US" dirty="0"/>
              <a:t>“they are receiving their reward.”-their reward was just public acclaim, but no reward from God. </a:t>
            </a:r>
          </a:p>
          <a:p>
            <a:pPr marL="0" indent="0">
              <a:buNone/>
            </a:pPr>
            <a:endParaRPr lang="en-US" dirty="0"/>
          </a:p>
        </p:txBody>
      </p:sp>
    </p:spTree>
    <p:extLst>
      <p:ext uri="{BB962C8B-B14F-4D97-AF65-F5344CB8AC3E}">
        <p14:creationId xmlns:p14="http://schemas.microsoft.com/office/powerpoint/2010/main" val="3004240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Matthew 6:1-4</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v.3-It is not for show.  God sees what is done in secret and will reward that.  Matthew 5:7., 6:6.</a:t>
            </a:r>
          </a:p>
          <a:p>
            <a:pPr marL="0" indent="0">
              <a:buNone/>
            </a:pPr>
            <a:r>
              <a:rPr lang="en-US" dirty="0"/>
              <a:t>Example of this teaching is Luke 18:9ff, Matthew 23:1-12 ,</a:t>
            </a:r>
          </a:p>
          <a:p>
            <a:pPr marL="0" indent="0">
              <a:buNone/>
            </a:pPr>
            <a:r>
              <a:rPr lang="en-US" dirty="0"/>
              <a:t>Matthew 25:31ff., Matthew 18:1-4</a:t>
            </a:r>
          </a:p>
          <a:p>
            <a:pPr marL="0" indent="0">
              <a:buNone/>
            </a:pPr>
            <a:endParaRPr lang="en-US" dirty="0"/>
          </a:p>
        </p:txBody>
      </p:sp>
    </p:spTree>
    <p:extLst>
      <p:ext uri="{BB962C8B-B14F-4D97-AF65-F5344CB8AC3E}">
        <p14:creationId xmlns:p14="http://schemas.microsoft.com/office/powerpoint/2010/main" val="2761473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pPr marL="0" indent="0">
              <a:buNone/>
            </a:pPr>
            <a:r>
              <a:rPr lang="en-US" dirty="0"/>
              <a:t>v.5-6-loving-fileo-friendly, brotherly love or fondness.  </a:t>
            </a:r>
          </a:p>
          <a:p>
            <a:pPr marL="0" indent="0">
              <a:buNone/>
            </a:pPr>
            <a:r>
              <a:rPr lang="en-US" dirty="0"/>
              <a:t>To be continually standing to pray-</a:t>
            </a:r>
          </a:p>
          <a:p>
            <a:pPr marL="0" indent="0">
              <a:buNone/>
            </a:pPr>
            <a:r>
              <a:rPr lang="en-US" dirty="0"/>
              <a:t>In order to be seen by men-same issue as the previous verses.  Our giving and prayers and acts of piety are not for show, but a personal thing between us and God.  What matters most is that God sees those things happening in our lives and that is all that really matters.  If we are doing those things to get acclaim or praise from others, it is the only reward they will get.  God will not reward them for doing such things for show. </a:t>
            </a:r>
          </a:p>
        </p:txBody>
      </p:sp>
    </p:spTree>
    <p:extLst>
      <p:ext uri="{BB962C8B-B14F-4D97-AF65-F5344CB8AC3E}">
        <p14:creationId xmlns:p14="http://schemas.microsoft.com/office/powerpoint/2010/main" val="412418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92500" lnSpcReduction="10000"/>
          </a:bodyPr>
          <a:lstStyle/>
          <a:p>
            <a:pPr marL="0" indent="0">
              <a:buNone/>
            </a:pPr>
            <a:r>
              <a:rPr lang="en-US" dirty="0"/>
              <a:t>Liable to judgment-like v. 21.  Hating someone in your heart, murdering them in your words and thoughts is also a breaking of this commandment.  </a:t>
            </a:r>
          </a:p>
          <a:p>
            <a:pPr marL="0" indent="0">
              <a:buNone/>
            </a:pPr>
            <a:r>
              <a:rPr lang="en-US" dirty="0"/>
              <a:t>“Whoever insults”-It is literally the Greek word “</a:t>
            </a:r>
            <a:r>
              <a:rPr lang="en-US" dirty="0" err="1"/>
              <a:t>Raca</a:t>
            </a:r>
            <a:r>
              <a:rPr lang="en-US" dirty="0"/>
              <a:t>”- meaning “numskull or fool or empty-headed.  “term of abuse/put down relating to lack of intelligence.”</a:t>
            </a:r>
          </a:p>
          <a:p>
            <a:pPr marL="0" indent="0">
              <a:buNone/>
            </a:pPr>
            <a:r>
              <a:rPr lang="en-US" dirty="0"/>
              <a:t>“Sanhedrin”-The Jewish ruling Council-One of the laws of the Scribes and Pharisees that if someone said these words to another they would be accountable to the Jewish ruling Council.    </a:t>
            </a:r>
          </a:p>
        </p:txBody>
      </p:sp>
      <p:sp>
        <p:nvSpPr>
          <p:cNvPr id="4" name="Title 1"/>
          <p:cNvSpPr>
            <a:spLocks noGrp="1"/>
          </p:cNvSpPr>
          <p:nvPr>
            <p:ph type="title"/>
          </p:nvPr>
        </p:nvSpPr>
        <p:spPr/>
        <p:txBody>
          <a:bodyPr/>
          <a:lstStyle/>
          <a:p>
            <a:r>
              <a:rPr lang="en-US" dirty="0"/>
              <a:t>Chapter 5:21-26</a:t>
            </a:r>
          </a:p>
        </p:txBody>
      </p:sp>
    </p:spTree>
    <p:extLst>
      <p:ext uri="{BB962C8B-B14F-4D97-AF65-F5344CB8AC3E}">
        <p14:creationId xmlns:p14="http://schemas.microsoft.com/office/powerpoint/2010/main" val="19148615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v. 6-room-a Greek word for a storeroom, innermost secret room.  With houses made of mud brick, it was possible for thieves to dig through an outer wall; thus anything valuable was stored in an inner room.  In many houses, this was the only room which could be locked in some manner.  </a:t>
            </a:r>
          </a:p>
          <a:p>
            <a:pPr marL="0" indent="0">
              <a:buNone/>
            </a:pPr>
            <a:r>
              <a:rPr lang="en-US" dirty="0"/>
              <a:t>Thus the mention of shutting the door.  </a:t>
            </a:r>
          </a:p>
        </p:txBody>
      </p:sp>
      <p:sp>
        <p:nvSpPr>
          <p:cNvPr id="4" name="Title 1"/>
          <p:cNvSpPr>
            <a:spLocks noGrp="1"/>
          </p:cNvSpPr>
          <p:nvPr>
            <p:ph type="title"/>
          </p:nvPr>
        </p:nvSpPr>
        <p:spPr/>
        <p:txBody>
          <a:bodyPr/>
          <a:lstStyle/>
          <a:p>
            <a:r>
              <a:rPr lang="en-US" dirty="0"/>
              <a:t>Matthew 6:5-15</a:t>
            </a:r>
          </a:p>
        </p:txBody>
      </p:sp>
    </p:spTree>
    <p:extLst>
      <p:ext uri="{BB962C8B-B14F-4D97-AF65-F5344CB8AC3E}">
        <p14:creationId xmlns:p14="http://schemas.microsoft.com/office/powerpoint/2010/main" val="339367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buNone/>
            </a:pPr>
            <a:r>
              <a:rPr lang="en-US" dirty="0"/>
              <a:t>Notice secrecy is emphasized in this section of the Sermon-It emphasizes the fact that these acts are not for show, but a personal, one on one communion with God.  </a:t>
            </a:r>
          </a:p>
          <a:p>
            <a:pPr marL="0" indent="0">
              <a:buNone/>
            </a:pPr>
            <a:r>
              <a:rPr lang="en-US" dirty="0"/>
              <a:t>v.7-8-Read text note in Lutheran Study Bible.  </a:t>
            </a:r>
          </a:p>
          <a:p>
            <a:pPr marL="0" indent="0">
              <a:buNone/>
            </a:pPr>
            <a:r>
              <a:rPr lang="en-US" dirty="0"/>
              <a:t>There will not be a higher likelihood of our prayers being heard or answered in the affirmative by the number of words we use or how elegant and educated they might sound.  God doesn’t care about that.  He know what we need before we ask him anyway.  </a:t>
            </a:r>
          </a:p>
          <a:p>
            <a:pPr marL="0" indent="0">
              <a:buNone/>
            </a:pPr>
            <a:endParaRPr lang="en-US" dirty="0"/>
          </a:p>
        </p:txBody>
      </p:sp>
      <p:sp>
        <p:nvSpPr>
          <p:cNvPr id="4" name="Title 1"/>
          <p:cNvSpPr>
            <a:spLocks noGrp="1"/>
          </p:cNvSpPr>
          <p:nvPr>
            <p:ph type="title"/>
          </p:nvPr>
        </p:nvSpPr>
        <p:spPr/>
        <p:txBody>
          <a:bodyPr/>
          <a:lstStyle/>
          <a:p>
            <a:r>
              <a:rPr lang="en-US" dirty="0"/>
              <a:t>Matthew 6:5-15</a:t>
            </a:r>
          </a:p>
        </p:txBody>
      </p:sp>
    </p:spTree>
    <p:extLst>
      <p:ext uri="{BB962C8B-B14F-4D97-AF65-F5344CB8AC3E}">
        <p14:creationId xmlns:p14="http://schemas.microsoft.com/office/powerpoint/2010/main" val="325826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371600"/>
            <a:ext cx="8382000" cy="5105400"/>
          </a:xfrm>
        </p:spPr>
        <p:txBody>
          <a:bodyPr>
            <a:normAutofit fontScale="92500" lnSpcReduction="10000"/>
          </a:bodyPr>
          <a:lstStyle/>
          <a:p>
            <a:pPr marL="0" indent="0">
              <a:buNone/>
            </a:pPr>
            <a:r>
              <a:rPr lang="en-US" dirty="0"/>
              <a:t>v. 9- “Pray then like this”-in the imperative.  Jesus giving us a directive on how to pray.  </a:t>
            </a:r>
          </a:p>
          <a:p>
            <a:pPr marL="0" indent="0">
              <a:buNone/>
            </a:pPr>
            <a:endParaRPr lang="en-US" dirty="0"/>
          </a:p>
          <a:p>
            <a:pPr marL="0" indent="0">
              <a:buNone/>
            </a:pPr>
            <a:r>
              <a:rPr lang="en-US" dirty="0"/>
              <a:t>Our Father in heaven-Clearly Jesus teaches us to address our God as not just His Father, but our Father.</a:t>
            </a:r>
          </a:p>
          <a:p>
            <a:pPr marL="0" indent="0">
              <a:buNone/>
            </a:pPr>
            <a:r>
              <a:rPr lang="en-US" dirty="0"/>
              <a:t>Luther-”What does this mean? With these words God tenderly invites us to believe that He is our true Father and that we are His true children, so that with all boldness and confidence we may ask Him as dear children ask their dear Father.”</a:t>
            </a:r>
          </a:p>
        </p:txBody>
      </p:sp>
    </p:spTree>
    <p:extLst>
      <p:ext uri="{BB962C8B-B14F-4D97-AF65-F5344CB8AC3E}">
        <p14:creationId xmlns:p14="http://schemas.microsoft.com/office/powerpoint/2010/main" val="29942624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Catechism</a:t>
            </a:r>
          </a:p>
        </p:txBody>
      </p:sp>
      <p:sp>
        <p:nvSpPr>
          <p:cNvPr id="3" name="Content Placeholder 2"/>
          <p:cNvSpPr>
            <a:spLocks noGrp="1"/>
          </p:cNvSpPr>
          <p:nvPr>
            <p:ph idx="1"/>
          </p:nvPr>
        </p:nvSpPr>
        <p:spPr/>
        <p:txBody>
          <a:bodyPr/>
          <a:lstStyle/>
          <a:p>
            <a:pPr marL="0" indent="0">
              <a:buNone/>
            </a:pPr>
            <a:r>
              <a:rPr lang="en-US" dirty="0"/>
              <a:t>“The word ‘Father’ tells us that God loves us and wants us to pray to Him confidently and without fear.”</a:t>
            </a:r>
          </a:p>
          <a:p>
            <a:pPr marL="0" indent="0">
              <a:buNone/>
            </a:pPr>
            <a:r>
              <a:rPr lang="en-US" dirty="0"/>
              <a:t>Scripture references:  I John 3:1, Romans 8:15-16, 2 Corinthians 6:18.</a:t>
            </a:r>
          </a:p>
        </p:txBody>
      </p:sp>
    </p:spTree>
    <p:extLst>
      <p:ext uri="{BB962C8B-B14F-4D97-AF65-F5344CB8AC3E}">
        <p14:creationId xmlns:p14="http://schemas.microsoft.com/office/powerpoint/2010/main" val="22172454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pPr marL="0" indent="0">
              <a:buNone/>
            </a:pPr>
            <a:r>
              <a:rPr lang="en-US" dirty="0"/>
              <a:t>Hallowed be thy name-The Greek word for “hallowed” means to make holy or sanctify-in the imperative-strong command or directive.  </a:t>
            </a:r>
          </a:p>
          <a:p>
            <a:pPr marL="0" indent="0">
              <a:buNone/>
            </a:pPr>
            <a:endParaRPr lang="en-US" dirty="0"/>
          </a:p>
          <a:p>
            <a:pPr marL="0" indent="0">
              <a:buNone/>
            </a:pPr>
            <a:r>
              <a:rPr lang="en-US" dirty="0"/>
              <a:t>Luther- “What does this mean?  God’s name is certainly holy in itself, but we pray in this petition that it may be kept holy among us also.”</a:t>
            </a:r>
          </a:p>
          <a:p>
            <a:pPr marL="0" indent="0">
              <a:buNone/>
            </a:pPr>
            <a:endParaRPr lang="en-US" dirty="0"/>
          </a:p>
          <a:p>
            <a:pPr marL="0" indent="0">
              <a:buNone/>
            </a:pPr>
            <a:r>
              <a:rPr lang="en-US" dirty="0"/>
              <a:t>Read Catechism p. 182.  </a:t>
            </a:r>
          </a:p>
          <a:p>
            <a:pPr marL="0" indent="0">
              <a:buNone/>
            </a:pPr>
            <a:r>
              <a:rPr lang="en-US" dirty="0"/>
              <a:t>It of course is connected with the 2</a:t>
            </a:r>
            <a:r>
              <a:rPr lang="en-US" baseline="30000" dirty="0"/>
              <a:t>nd</a:t>
            </a:r>
            <a:r>
              <a:rPr lang="en-US" dirty="0"/>
              <a:t> commandment. </a:t>
            </a:r>
          </a:p>
        </p:txBody>
      </p:sp>
    </p:spTree>
    <p:extLst>
      <p:ext uri="{BB962C8B-B14F-4D97-AF65-F5344CB8AC3E}">
        <p14:creationId xmlns:p14="http://schemas.microsoft.com/office/powerpoint/2010/main" val="14449043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p:txBody>
          <a:bodyPr/>
          <a:lstStyle/>
          <a:p>
            <a:pPr marL="0" indent="0">
              <a:buNone/>
            </a:pPr>
            <a:r>
              <a:rPr lang="en-US" dirty="0"/>
              <a:t>How do we keep God’s name holy?</a:t>
            </a:r>
          </a:p>
          <a:p>
            <a:pPr marL="514350" indent="-514350">
              <a:buAutoNum type="arabicPeriod"/>
            </a:pPr>
            <a:r>
              <a:rPr lang="en-US" dirty="0"/>
              <a:t>When God’s Word is taught among us in its truth and purity.</a:t>
            </a:r>
          </a:p>
          <a:p>
            <a:pPr marL="514350" indent="-514350">
              <a:buAutoNum type="arabicPeriod"/>
            </a:pPr>
            <a:r>
              <a:rPr lang="en-US" dirty="0"/>
              <a:t>When we live according to the Word of God. </a:t>
            </a:r>
          </a:p>
        </p:txBody>
      </p:sp>
    </p:spTree>
    <p:extLst>
      <p:ext uri="{BB962C8B-B14F-4D97-AF65-F5344CB8AC3E}">
        <p14:creationId xmlns:p14="http://schemas.microsoft.com/office/powerpoint/2010/main" val="2060367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buNone/>
            </a:pPr>
            <a:r>
              <a:rPr lang="en-US" dirty="0"/>
              <a:t>Thy Kingdom come-This verse is debated as far as far as what we are really praying for here.  </a:t>
            </a:r>
          </a:p>
          <a:p>
            <a:pPr marL="0" indent="0">
              <a:buNone/>
            </a:pPr>
            <a:r>
              <a:rPr lang="en-US" dirty="0"/>
              <a:t>Luther- “What does this mean? The kingdom of God certainly comes by itself without our prayer, but we pray in this petition that it may come to us also.  </a:t>
            </a:r>
          </a:p>
          <a:p>
            <a:pPr marL="0" indent="0">
              <a:buNone/>
            </a:pPr>
            <a:r>
              <a:rPr lang="en-US" dirty="0"/>
              <a:t>How does God’s kingdom come?  God’s kingdom comes when our heavenly Father gives us His Holy Spirit, so that by His grace we believe His holy Word and lead godly lives here in time and there in eternity.”</a:t>
            </a:r>
          </a:p>
        </p:txBody>
      </p:sp>
    </p:spTree>
    <p:extLst>
      <p:ext uri="{BB962C8B-B14F-4D97-AF65-F5344CB8AC3E}">
        <p14:creationId xmlns:p14="http://schemas.microsoft.com/office/powerpoint/2010/main" val="32532416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p:txBody>
          <a:bodyPr/>
          <a:lstStyle/>
          <a:p>
            <a:pPr marL="0" indent="0">
              <a:buNone/>
            </a:pPr>
            <a:r>
              <a:rPr lang="en-US" dirty="0"/>
              <a:t>What is the Kingdom of God?</a:t>
            </a:r>
          </a:p>
          <a:p>
            <a:pPr marL="514350" indent="-514350">
              <a:buAutoNum type="arabicPeriod"/>
            </a:pPr>
            <a:r>
              <a:rPr lang="en-US" dirty="0"/>
              <a:t>Kingdom of power-rules the universe</a:t>
            </a:r>
          </a:p>
          <a:p>
            <a:pPr marL="514350" indent="-514350">
              <a:buAutoNum type="arabicPeriod"/>
            </a:pPr>
            <a:r>
              <a:rPr lang="en-US" dirty="0"/>
              <a:t>Kingdom of grace-He rules his church with grace</a:t>
            </a:r>
          </a:p>
          <a:p>
            <a:pPr marL="514350" indent="-514350">
              <a:buAutoNum type="arabicPeriod"/>
            </a:pPr>
            <a:r>
              <a:rPr lang="en-US" dirty="0"/>
              <a:t>Kingdom of glory-rules in heaven.</a:t>
            </a:r>
          </a:p>
        </p:txBody>
      </p:sp>
    </p:spTree>
    <p:extLst>
      <p:ext uri="{BB962C8B-B14F-4D97-AF65-F5344CB8AC3E}">
        <p14:creationId xmlns:p14="http://schemas.microsoft.com/office/powerpoint/2010/main" val="31474808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p:txBody>
          <a:bodyPr/>
          <a:lstStyle/>
          <a:p>
            <a:pPr marL="0" indent="0">
              <a:buNone/>
            </a:pPr>
            <a:r>
              <a:rPr lang="en-US" dirty="0"/>
              <a:t>What do we pray in this petition?-p. 184-185.</a:t>
            </a:r>
          </a:p>
          <a:p>
            <a:pPr marL="514350" indent="-514350">
              <a:buAutoNum type="arabicPeriod"/>
            </a:pPr>
            <a:r>
              <a:rPr lang="en-US" dirty="0"/>
              <a:t>We ask God to give us His Holy Spirit who that we believe His Word and lead godly lives as members of His kingdom of Grace</a:t>
            </a:r>
          </a:p>
          <a:p>
            <a:pPr marL="514350" indent="-514350">
              <a:buAutoNum type="arabicPeriod"/>
            </a:pPr>
            <a:r>
              <a:rPr lang="en-US" dirty="0"/>
              <a:t>Bring others into His kingdom of grace</a:t>
            </a:r>
          </a:p>
          <a:p>
            <a:pPr marL="514350" indent="-514350">
              <a:buAutoNum type="arabicPeriod"/>
            </a:pPr>
            <a:r>
              <a:rPr lang="en-US" dirty="0"/>
              <a:t>Use us to extend His kingdom of grace</a:t>
            </a:r>
          </a:p>
          <a:p>
            <a:pPr marL="514350" indent="-514350">
              <a:buAutoNum type="arabicPeriod"/>
            </a:pPr>
            <a:r>
              <a:rPr lang="en-US" dirty="0"/>
              <a:t>Hasten the coming of His kingdom of glory.  </a:t>
            </a:r>
          </a:p>
        </p:txBody>
      </p:sp>
    </p:spTree>
    <p:extLst>
      <p:ext uri="{BB962C8B-B14F-4D97-AF65-F5344CB8AC3E}">
        <p14:creationId xmlns:p14="http://schemas.microsoft.com/office/powerpoint/2010/main" val="3814844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buNone/>
            </a:pPr>
            <a:r>
              <a:rPr lang="en-US" dirty="0"/>
              <a:t>“Thy will be done on earth as it is in heaven”</a:t>
            </a:r>
          </a:p>
          <a:p>
            <a:pPr marL="0" indent="0">
              <a:buNone/>
            </a:pPr>
            <a:r>
              <a:rPr lang="en-US" dirty="0"/>
              <a:t>Luther-”The good and gracious will of God is done even without our prayer, but we pray in this petition that it may be done among us also.</a:t>
            </a:r>
          </a:p>
          <a:p>
            <a:pPr marL="0" indent="0">
              <a:buNone/>
            </a:pPr>
            <a:r>
              <a:rPr lang="en-US" dirty="0"/>
              <a:t>How is God’s will done?  God will is done when He breaks and hinders every evil plan and purpose of the devil, the world, and our sinful nature, which do not want us to hallow God’s name or let His kingdom come.; and when he strengthens and keeps us firm in His Word and faith until we die.  This is His good and gracious will.”</a:t>
            </a:r>
          </a:p>
        </p:txBody>
      </p:sp>
    </p:spTree>
    <p:extLst>
      <p:ext uri="{BB962C8B-B14F-4D97-AF65-F5344CB8AC3E}">
        <p14:creationId xmlns:p14="http://schemas.microsoft.com/office/powerpoint/2010/main" val="138896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05400"/>
          </a:xfrm>
        </p:spPr>
        <p:txBody>
          <a:bodyPr>
            <a:normAutofit fontScale="85000" lnSpcReduction="10000"/>
          </a:bodyPr>
          <a:lstStyle/>
          <a:p>
            <a:pPr marL="0" indent="0">
              <a:buNone/>
            </a:pPr>
            <a:r>
              <a:rPr lang="en-US" dirty="0"/>
              <a:t>v.22-”You fool”-literally the Greek word “</a:t>
            </a:r>
            <a:r>
              <a:rPr lang="en-US" dirty="0" err="1"/>
              <a:t>morei</a:t>
            </a:r>
            <a:r>
              <a:rPr lang="en-US" dirty="0"/>
              <a:t>”-where you get the English word “moron” from.</a:t>
            </a:r>
          </a:p>
          <a:p>
            <a:pPr marL="0" indent="0">
              <a:buNone/>
            </a:pPr>
            <a:endParaRPr lang="en-US" dirty="0"/>
          </a:p>
          <a:p>
            <a:pPr marL="0" indent="0">
              <a:buNone/>
            </a:pPr>
            <a:r>
              <a:rPr lang="en-US" dirty="0"/>
              <a:t>Hell of fire-literally in the Greek- “The </a:t>
            </a:r>
            <a:r>
              <a:rPr lang="en-US" dirty="0" err="1"/>
              <a:t>Gehenna</a:t>
            </a:r>
            <a:r>
              <a:rPr lang="en-US" dirty="0"/>
              <a:t>” of fire.  </a:t>
            </a:r>
          </a:p>
          <a:p>
            <a:pPr marL="0" indent="0">
              <a:buNone/>
            </a:pPr>
            <a:r>
              <a:rPr lang="en-US" dirty="0" err="1"/>
              <a:t>Gehenna</a:t>
            </a:r>
            <a:r>
              <a:rPr lang="en-US" dirty="0"/>
              <a:t>-Originally referred to the Valley of Ben </a:t>
            </a:r>
            <a:r>
              <a:rPr lang="en-US" dirty="0" err="1"/>
              <a:t>Hinnom</a:t>
            </a:r>
            <a:r>
              <a:rPr lang="en-US" dirty="0"/>
              <a:t>, a ravine on the south side of Jerusalem.  The place was regarded as desecrated because of human sacrifices to </a:t>
            </a:r>
            <a:r>
              <a:rPr lang="en-US" dirty="0" err="1"/>
              <a:t>Molech</a:t>
            </a:r>
            <a:r>
              <a:rPr lang="en-US" dirty="0"/>
              <a:t> that apostate Israelites offered there (2 Kings 23:10).  Later, it became the trash pit near Jerusalem which was always burning, thus by the 2</a:t>
            </a:r>
            <a:r>
              <a:rPr lang="en-US" baseline="30000" dirty="0"/>
              <a:t>nd</a:t>
            </a:r>
            <a:r>
              <a:rPr lang="en-US" dirty="0"/>
              <a:t> century BC onward, it became symbolic for the hell of the final judgment.  </a:t>
            </a:r>
          </a:p>
        </p:txBody>
      </p:sp>
      <p:sp>
        <p:nvSpPr>
          <p:cNvPr id="4" name="Title 1"/>
          <p:cNvSpPr>
            <a:spLocks noGrp="1"/>
          </p:cNvSpPr>
          <p:nvPr>
            <p:ph type="title"/>
          </p:nvPr>
        </p:nvSpPr>
        <p:spPr/>
        <p:txBody>
          <a:bodyPr/>
          <a:lstStyle/>
          <a:p>
            <a:r>
              <a:rPr lang="en-US" dirty="0"/>
              <a:t>Chapter 5:21-26</a:t>
            </a:r>
          </a:p>
        </p:txBody>
      </p:sp>
    </p:spTree>
    <p:extLst>
      <p:ext uri="{BB962C8B-B14F-4D97-AF65-F5344CB8AC3E}">
        <p14:creationId xmlns:p14="http://schemas.microsoft.com/office/powerpoint/2010/main" val="42144902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marL="0" indent="0">
              <a:buNone/>
            </a:pPr>
            <a:r>
              <a:rPr lang="en-US" dirty="0"/>
              <a:t>Give us this day our daily bread</a:t>
            </a:r>
          </a:p>
          <a:p>
            <a:pPr marL="0" indent="0">
              <a:buNone/>
            </a:pPr>
            <a:r>
              <a:rPr lang="en-US" dirty="0"/>
              <a:t>Luther-“What does this mean? God certainly gives daily bread to everyone without our prayers, even to all evil people, but we pray in this petition that God would lead us to realize this and to receive our daily bread with thanksgiving.”</a:t>
            </a:r>
          </a:p>
          <a:p>
            <a:pPr marL="0" indent="0">
              <a:buNone/>
            </a:pPr>
            <a:r>
              <a:rPr lang="en-US" dirty="0"/>
              <a:t>Daily bread includes everything that has to do with the support and needs of the body…Catechism p.189.  In the OT, preparing bread was a daily task-Deut. 24:6.</a:t>
            </a:r>
          </a:p>
          <a:p>
            <a:pPr marL="0" indent="0">
              <a:buNone/>
            </a:pPr>
            <a:r>
              <a:rPr lang="en-US" dirty="0"/>
              <a:t>Scripture is clear God sustains all of creation-Psalm 145:15-16, 104:14, Matt. 6:25-34, Acts 17:28.</a:t>
            </a:r>
          </a:p>
        </p:txBody>
      </p:sp>
    </p:spTree>
    <p:extLst>
      <p:ext uri="{BB962C8B-B14F-4D97-AF65-F5344CB8AC3E}">
        <p14:creationId xmlns:p14="http://schemas.microsoft.com/office/powerpoint/2010/main" val="2303861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p:txBody>
          <a:bodyPr/>
          <a:lstStyle/>
          <a:p>
            <a:pPr marL="0" indent="0">
              <a:buNone/>
            </a:pPr>
            <a:r>
              <a:rPr lang="en-US" dirty="0"/>
              <a:t>“And forgive us our debts, as we also have forgiven our debtors.”</a:t>
            </a:r>
          </a:p>
          <a:p>
            <a:pPr marL="0" indent="0">
              <a:buNone/>
            </a:pPr>
            <a:r>
              <a:rPr lang="en-US" dirty="0"/>
              <a:t>The Greek word for forgive literally means in some contexts “to send away or give up or let go, as in release-Jesus gave up his spirit.”</a:t>
            </a:r>
          </a:p>
          <a:p>
            <a:pPr marL="0" indent="0">
              <a:buNone/>
            </a:pPr>
            <a:r>
              <a:rPr lang="en-US" dirty="0"/>
              <a:t>In other contexts, forgive-as in to release from a legal or moral obligation or consequence.</a:t>
            </a:r>
          </a:p>
          <a:p>
            <a:pPr marL="0" indent="0">
              <a:buNone/>
            </a:pPr>
            <a:r>
              <a:rPr lang="en-US" dirty="0"/>
              <a:t>It is in the imperative.</a:t>
            </a:r>
          </a:p>
        </p:txBody>
      </p:sp>
    </p:spTree>
    <p:extLst>
      <p:ext uri="{BB962C8B-B14F-4D97-AF65-F5344CB8AC3E}">
        <p14:creationId xmlns:p14="http://schemas.microsoft.com/office/powerpoint/2010/main" val="14442819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p:txBody>
          <a:bodyPr/>
          <a:lstStyle/>
          <a:p>
            <a:pPr marL="0" indent="0">
              <a:buNone/>
            </a:pPr>
            <a:r>
              <a:rPr lang="en-US" dirty="0"/>
              <a:t>Our debts-what someone owes you or is perceived to owe you.  </a:t>
            </a:r>
          </a:p>
          <a:p>
            <a:pPr marL="0" indent="0">
              <a:buNone/>
            </a:pPr>
            <a:endParaRPr lang="en-US" dirty="0"/>
          </a:p>
          <a:p>
            <a:pPr marL="0" indent="0">
              <a:buNone/>
            </a:pPr>
            <a:r>
              <a:rPr lang="en-US" dirty="0"/>
              <a:t>Lutheran Study Bible text note-”Sin is a moral debt owed to God.”-Matthew 18-The king who forgives the debt of his servant.  </a:t>
            </a:r>
          </a:p>
          <a:p>
            <a:pPr marL="0" indent="0">
              <a:buNone/>
            </a:pPr>
            <a:r>
              <a:rPr lang="en-US" dirty="0"/>
              <a:t>There is one manuscript that has trespasses, but otherwise in all manuscripts, it says debts.  </a:t>
            </a:r>
          </a:p>
        </p:txBody>
      </p:sp>
    </p:spTree>
    <p:extLst>
      <p:ext uri="{BB962C8B-B14F-4D97-AF65-F5344CB8AC3E}">
        <p14:creationId xmlns:p14="http://schemas.microsoft.com/office/powerpoint/2010/main" val="17424265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indent="0">
              <a:buNone/>
            </a:pPr>
            <a:r>
              <a:rPr lang="en-US" dirty="0"/>
              <a:t>Debts vs. trespasses</a:t>
            </a:r>
          </a:p>
          <a:p>
            <a:pPr marL="0" indent="0">
              <a:buNone/>
            </a:pPr>
            <a:r>
              <a:rPr lang="en-US" dirty="0"/>
              <a:t>The first English translation of the Bible has “debts”-Wycliffe Bible by John Wycliffe in 1395</a:t>
            </a:r>
          </a:p>
          <a:p>
            <a:pPr marL="0" indent="0">
              <a:buNone/>
            </a:pPr>
            <a:r>
              <a:rPr lang="en-US" dirty="0"/>
              <a:t>The Tyndale Bible done in 1526 by William Tyndale said “trespasses”</a:t>
            </a:r>
          </a:p>
          <a:p>
            <a:pPr marL="0" indent="0">
              <a:buNone/>
            </a:pPr>
            <a:r>
              <a:rPr lang="en-US" dirty="0"/>
              <a:t>In 1549, the Common Book of Prayer used by the Anglican church had “trespasses.”</a:t>
            </a:r>
          </a:p>
          <a:p>
            <a:pPr marL="0" indent="0">
              <a:buNone/>
            </a:pPr>
            <a:r>
              <a:rPr lang="en-US" dirty="0"/>
              <a:t>However, the King James version in 1611 authorized and used by the Church of England had “debts”</a:t>
            </a:r>
          </a:p>
          <a:p>
            <a:pPr marL="0" indent="0">
              <a:buNone/>
            </a:pPr>
            <a:r>
              <a:rPr lang="en-US" dirty="0"/>
              <a:t>Luther used the German word meaning “debts” in his small and large catechisms.  </a:t>
            </a:r>
          </a:p>
          <a:p>
            <a:pPr marL="0" indent="0">
              <a:buNone/>
            </a:pPr>
            <a:r>
              <a:rPr lang="en-US" dirty="0"/>
              <a:t>As far as I can tell, we say trespasses today because some of the translations into English have trespasses.  </a:t>
            </a:r>
          </a:p>
          <a:p>
            <a:pPr marL="0" indent="0">
              <a:buNone/>
            </a:pPr>
            <a:endParaRPr lang="en-US" dirty="0"/>
          </a:p>
        </p:txBody>
      </p:sp>
    </p:spTree>
    <p:extLst>
      <p:ext uri="{BB962C8B-B14F-4D97-AF65-F5344CB8AC3E}">
        <p14:creationId xmlns:p14="http://schemas.microsoft.com/office/powerpoint/2010/main" val="28918993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p:txBody>
          <a:bodyPr/>
          <a:lstStyle/>
          <a:p>
            <a:pPr marL="0" indent="0">
              <a:buNone/>
            </a:pPr>
            <a:r>
              <a:rPr lang="en-US" dirty="0"/>
              <a:t>What does this mean?  We pray in this petition that our Father in heaven would not look at our sins, or deny our prayer because of them.  We are neither worthy of the things for which we pray, nor have we deserved them, but we ask that He would give them all to us by grace, for we daily sin much and surely deserve nothing but punishment.  So we too will sincerely forgive and gladly do good to those who sin against us.</a:t>
            </a:r>
          </a:p>
        </p:txBody>
      </p:sp>
    </p:spTree>
    <p:extLst>
      <p:ext uri="{BB962C8B-B14F-4D97-AF65-F5344CB8AC3E}">
        <p14:creationId xmlns:p14="http://schemas.microsoft.com/office/powerpoint/2010/main" val="14214056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pPr marL="0" indent="0">
              <a:buNone/>
            </a:pPr>
            <a:r>
              <a:rPr lang="en-US" dirty="0"/>
              <a:t>It is a built-in confession into the prayer.  </a:t>
            </a:r>
          </a:p>
          <a:p>
            <a:pPr marL="0" indent="0">
              <a:buNone/>
            </a:pPr>
            <a:r>
              <a:rPr lang="en-US" dirty="0"/>
              <a:t>It is what God wants us to do.  To confess our sins and ask for his forgiveness-Proverbs 28:13, </a:t>
            </a:r>
          </a:p>
          <a:p>
            <a:pPr marL="0" indent="0">
              <a:buNone/>
            </a:pPr>
            <a:r>
              <a:rPr lang="en-US" dirty="0"/>
              <a:t>I John 1:8, Psalm 32:3-5-Example Psalm 51.  </a:t>
            </a:r>
          </a:p>
          <a:p>
            <a:pPr marL="0" indent="0">
              <a:buNone/>
            </a:pPr>
            <a:r>
              <a:rPr lang="en-US" dirty="0"/>
              <a:t>God consistently calls us to forgive those who sinned against us, but always in light of His forgiveness.  -Matthew 18-Not 7 times, but 77 times shall we forgive our brother.  It is just a given.  </a:t>
            </a:r>
          </a:p>
          <a:p>
            <a:pPr marL="0" indent="0">
              <a:buNone/>
            </a:pPr>
            <a:r>
              <a:rPr lang="en-US" dirty="0"/>
              <a:t>Ephesians 4:32, Colossians 3:13. </a:t>
            </a:r>
          </a:p>
          <a:p>
            <a:pPr marL="0" indent="0">
              <a:buNone/>
            </a:pPr>
            <a:r>
              <a:rPr lang="en-US" dirty="0"/>
              <a:t>Lutheran Study Bible text note- “Our power to forgive comes from having been forgiven.  One who refuses to forgive turns away from God’s forgiveness.”</a:t>
            </a:r>
          </a:p>
          <a:p>
            <a:pPr marL="0" indent="0">
              <a:buNone/>
            </a:pPr>
            <a:endParaRPr lang="en-US" dirty="0"/>
          </a:p>
        </p:txBody>
      </p:sp>
    </p:spTree>
    <p:extLst>
      <p:ext uri="{BB962C8B-B14F-4D97-AF65-F5344CB8AC3E}">
        <p14:creationId xmlns:p14="http://schemas.microsoft.com/office/powerpoint/2010/main" val="20514332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dirty="0"/>
              <a:t>“and lead us not into temptation”</a:t>
            </a:r>
          </a:p>
          <a:p>
            <a:pPr marL="0" indent="0">
              <a:buNone/>
            </a:pPr>
            <a:r>
              <a:rPr lang="en-US" dirty="0"/>
              <a:t>What does this mean?  God tempts no one.  We pray in this petition that God would guard and keep us so that the devil, the world, and our sinful nature may not deceive us or mislead us into false belief, despair, and other great shame and vice.  Although we are attacked by these things, we pray that we may finally overcome them and win the victory.”</a:t>
            </a:r>
          </a:p>
        </p:txBody>
      </p:sp>
    </p:spTree>
    <p:extLst>
      <p:ext uri="{BB962C8B-B14F-4D97-AF65-F5344CB8AC3E}">
        <p14:creationId xmlns:p14="http://schemas.microsoft.com/office/powerpoint/2010/main" val="8190894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pPr marL="0" indent="0">
              <a:buNone/>
            </a:pPr>
            <a:r>
              <a:rPr lang="en-US" dirty="0"/>
              <a:t>It is clearly not saying that God leads us into temptation.  God tempts no one-James 1:13-14.  </a:t>
            </a:r>
          </a:p>
          <a:p>
            <a:pPr marL="0" indent="0">
              <a:buNone/>
            </a:pPr>
            <a:r>
              <a:rPr lang="en-US" dirty="0"/>
              <a:t>These come from the devil, the world, and our sinful nature.  I Peter 5:8-9, Matthew 18:7, I John 2:15-17, James 4:4, Galatians 5:17.</a:t>
            </a:r>
          </a:p>
          <a:p>
            <a:pPr marL="0" indent="0">
              <a:buNone/>
            </a:pPr>
            <a:r>
              <a:rPr lang="en-US" dirty="0"/>
              <a:t>He will test at times, which is sometimes the meaning of this Greek word-Abraham and Isaac, Hebrews 12-the Lord disciplining us as sons.   However, when coupled with the next petition, it really only makes sense as temptation.  </a:t>
            </a:r>
          </a:p>
          <a:p>
            <a:pPr marL="0" indent="0">
              <a:buNone/>
            </a:pPr>
            <a:r>
              <a:rPr lang="en-US" dirty="0"/>
              <a:t>We are praying he will lead us out of or through those temptations-I Corinthians 10:13, 2 Thess. 3:3, I Peter 1:5-9.  According to one commentator, “two parts of the same request…, the sixth prepares for the seventh.”</a:t>
            </a:r>
          </a:p>
        </p:txBody>
      </p:sp>
    </p:spTree>
    <p:extLst>
      <p:ext uri="{BB962C8B-B14F-4D97-AF65-F5344CB8AC3E}">
        <p14:creationId xmlns:p14="http://schemas.microsoft.com/office/powerpoint/2010/main" val="42930158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p:txBody>
          <a:bodyPr/>
          <a:lstStyle/>
          <a:p>
            <a:pPr marL="0" indent="0">
              <a:buNone/>
            </a:pPr>
            <a:r>
              <a:rPr lang="en-US" dirty="0"/>
              <a:t>The Pope proposed in 2017 that the wording of the prayer be changed to “do not let us fall into temptation.”</a:t>
            </a:r>
          </a:p>
        </p:txBody>
      </p:sp>
    </p:spTree>
    <p:extLst>
      <p:ext uri="{BB962C8B-B14F-4D97-AF65-F5344CB8AC3E}">
        <p14:creationId xmlns:p14="http://schemas.microsoft.com/office/powerpoint/2010/main" val="22329699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447800"/>
            <a:ext cx="8229600" cy="4678363"/>
          </a:xfrm>
        </p:spPr>
        <p:txBody>
          <a:bodyPr>
            <a:normAutofit lnSpcReduction="10000"/>
          </a:bodyPr>
          <a:lstStyle/>
          <a:p>
            <a:pPr marL="0" indent="0">
              <a:buNone/>
            </a:pPr>
            <a:r>
              <a:rPr lang="en-US" dirty="0"/>
              <a:t>“Deliver us from evil or the evil one.”</a:t>
            </a:r>
          </a:p>
          <a:p>
            <a:pPr marL="0" indent="0">
              <a:buNone/>
            </a:pPr>
            <a:r>
              <a:rPr lang="en-US" dirty="0"/>
              <a:t>What does this mean?  We pray in this petition that our Father in heaven would rescue us from every evil of body and soul, possessions and reputation, and finally, when our last hour comes, give us a blessed end, and graciously take us from this valley of sorrow to Himself in heaven.”</a:t>
            </a:r>
          </a:p>
          <a:p>
            <a:pPr marL="0" indent="0">
              <a:buNone/>
            </a:pPr>
            <a:r>
              <a:rPr lang="en-US" dirty="0"/>
              <a:t>John 10:10ff., 2 Timothy 4:18, I John 3:8, Hebrews 2:14-15.  </a:t>
            </a:r>
          </a:p>
        </p:txBody>
      </p:sp>
    </p:spTree>
    <p:extLst>
      <p:ext uri="{BB962C8B-B14F-4D97-AF65-F5344CB8AC3E}">
        <p14:creationId xmlns:p14="http://schemas.microsoft.com/office/powerpoint/2010/main" val="237893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It shows how serious each of our sins are to God.  Even the sins of our heart and words are condemnable.  They deserve judgment and hell. </a:t>
            </a:r>
          </a:p>
          <a:p>
            <a:pPr marL="0" indent="0">
              <a:buNone/>
            </a:pPr>
            <a:endParaRPr lang="en-US" dirty="0"/>
          </a:p>
          <a:p>
            <a:pPr marL="0" indent="0">
              <a:buNone/>
            </a:pPr>
            <a:r>
              <a:rPr lang="en-US" dirty="0"/>
              <a:t>Relates to I John 3:15.  </a:t>
            </a:r>
          </a:p>
          <a:p>
            <a:pPr marL="0" indent="0">
              <a:buNone/>
            </a:pPr>
            <a:endParaRPr lang="en-US" dirty="0"/>
          </a:p>
          <a:p>
            <a:pPr marL="0" indent="0">
              <a:buNone/>
            </a:pPr>
            <a:r>
              <a:rPr lang="en-US" dirty="0"/>
              <a:t>The result-v. 23-If you have anger toward someone, go and reconcile with them.  </a:t>
            </a:r>
          </a:p>
          <a:p>
            <a:pPr marL="0" indent="0">
              <a:buNone/>
            </a:pPr>
            <a:endParaRPr lang="en-US" dirty="0"/>
          </a:p>
          <a:p>
            <a:pPr marL="0" indent="0">
              <a:buNone/>
            </a:pPr>
            <a:r>
              <a:rPr lang="en-US" dirty="0"/>
              <a:t> </a:t>
            </a:r>
          </a:p>
        </p:txBody>
      </p:sp>
      <p:sp>
        <p:nvSpPr>
          <p:cNvPr id="4" name="Title 1"/>
          <p:cNvSpPr>
            <a:spLocks noGrp="1"/>
          </p:cNvSpPr>
          <p:nvPr>
            <p:ph type="title"/>
          </p:nvPr>
        </p:nvSpPr>
        <p:spPr/>
        <p:txBody>
          <a:bodyPr/>
          <a:lstStyle/>
          <a:p>
            <a:r>
              <a:rPr lang="en-US" dirty="0"/>
              <a:t>Chapter 5:21-26</a:t>
            </a:r>
          </a:p>
        </p:txBody>
      </p:sp>
    </p:spTree>
    <p:extLst>
      <p:ext uri="{BB962C8B-B14F-4D97-AF65-F5344CB8AC3E}">
        <p14:creationId xmlns:p14="http://schemas.microsoft.com/office/powerpoint/2010/main" val="40753978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371600"/>
            <a:ext cx="8229600" cy="4876800"/>
          </a:xfrm>
        </p:spPr>
        <p:txBody>
          <a:bodyPr>
            <a:normAutofit lnSpcReduction="10000"/>
          </a:bodyPr>
          <a:lstStyle/>
          <a:p>
            <a:pPr marL="0" indent="0">
              <a:buNone/>
            </a:pPr>
            <a:r>
              <a:rPr lang="en-US" dirty="0"/>
              <a:t>Notice that our English translations do not have the conclusion.  </a:t>
            </a:r>
          </a:p>
          <a:p>
            <a:pPr marL="0" indent="0">
              <a:buNone/>
            </a:pPr>
            <a:r>
              <a:rPr lang="en-US" dirty="0"/>
              <a:t>It is because not all Greek manuscripts have this conclusion.  The oldest ones do not.  However, later ones included the “for thine is the Kingdom and the power and the glory Amen.”  Some manuscripts just have “amen”  Read Gibbs p. 318.</a:t>
            </a:r>
          </a:p>
          <a:p>
            <a:pPr marL="0" indent="0">
              <a:buNone/>
            </a:pPr>
            <a:r>
              <a:rPr lang="en-US" dirty="0"/>
              <a:t>It was perhaps based on I Chronicles 29:11-13.  The King James included this conclusion.  </a:t>
            </a:r>
          </a:p>
        </p:txBody>
      </p:sp>
    </p:spTree>
    <p:extLst>
      <p:ext uri="{BB962C8B-B14F-4D97-AF65-F5344CB8AC3E}">
        <p14:creationId xmlns:p14="http://schemas.microsoft.com/office/powerpoint/2010/main" val="13791918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pPr marL="0" indent="0">
              <a:buNone/>
            </a:pPr>
            <a:r>
              <a:rPr lang="en-US" dirty="0"/>
              <a:t>“For if you forgive the trespasses of men, forgive also to or for you, your Heavenly Father, but if you do not forgive men, neither your Father will forgive your trespasses.”</a:t>
            </a:r>
          </a:p>
          <a:p>
            <a:pPr marL="0" indent="0">
              <a:buNone/>
            </a:pPr>
            <a:r>
              <a:rPr lang="en-US" dirty="0"/>
              <a:t>Trespass-”a violation of moral standards”-imagery of making a false step so as to loose footing or crossing an established boundary of what is considered good and right.  </a:t>
            </a:r>
          </a:p>
          <a:p>
            <a:pPr marL="0" indent="0">
              <a:buNone/>
            </a:pPr>
            <a:r>
              <a:rPr lang="en-US" dirty="0"/>
              <a:t>The Greek word for brother is not used here, rather it is the typical word for man or human being.  </a:t>
            </a:r>
          </a:p>
          <a:p>
            <a:pPr marL="0" indent="0">
              <a:buNone/>
            </a:pPr>
            <a:r>
              <a:rPr lang="en-US" dirty="0"/>
              <a:t>It shows the importance of forgiveness to God.  It is a reflection of His work in us.  As we have been forgiven, so we are to forgive.-Matthew 18:35-it has brother.  Mark 11:25.</a:t>
            </a:r>
          </a:p>
        </p:txBody>
      </p:sp>
    </p:spTree>
    <p:extLst>
      <p:ext uri="{BB962C8B-B14F-4D97-AF65-F5344CB8AC3E}">
        <p14:creationId xmlns:p14="http://schemas.microsoft.com/office/powerpoint/2010/main" val="23886832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6:5-15</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Look at Sheet on forgiveness.  </a:t>
            </a:r>
          </a:p>
          <a:p>
            <a:pPr marL="0" indent="0">
              <a:buNone/>
            </a:pPr>
            <a:r>
              <a:rPr lang="en-US" dirty="0"/>
              <a:t>Luther says, “He has promised us assurance that everything is forgiven and pardoned, yet on the condition that we also forgive our neighbor.  For just as we sin greatly against God every day and yet he forgives it all through grace, so we also must always forgive our neighbor who does us harm, violence, and injustice, bears malice towards us, etc.  If you do not forgive, do not think that God forgives you.” –Large Catechism.  </a:t>
            </a:r>
          </a:p>
        </p:txBody>
      </p:sp>
    </p:spTree>
    <p:extLst>
      <p:ext uri="{BB962C8B-B14F-4D97-AF65-F5344CB8AC3E}">
        <p14:creationId xmlns:p14="http://schemas.microsoft.com/office/powerpoint/2010/main" val="610779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6:16-18</a:t>
            </a:r>
          </a:p>
        </p:txBody>
      </p:sp>
      <p:sp>
        <p:nvSpPr>
          <p:cNvPr id="3" name="Content Placeholder 2"/>
          <p:cNvSpPr>
            <a:spLocks noGrp="1"/>
          </p:cNvSpPr>
          <p:nvPr>
            <p:ph idx="1"/>
          </p:nvPr>
        </p:nvSpPr>
        <p:spPr>
          <a:xfrm>
            <a:off x="457200" y="1600200"/>
            <a:ext cx="8229600" cy="4724400"/>
          </a:xfrm>
        </p:spPr>
        <p:txBody>
          <a:bodyPr>
            <a:normAutofit lnSpcReduction="10000"/>
          </a:bodyPr>
          <a:lstStyle/>
          <a:p>
            <a:pPr marL="0" indent="0">
              <a:buNone/>
            </a:pPr>
            <a:r>
              <a:rPr lang="en-US" dirty="0"/>
              <a:t>v. 16-And whenever you might fast…</a:t>
            </a:r>
          </a:p>
          <a:p>
            <a:pPr marL="0" indent="0">
              <a:buNone/>
            </a:pPr>
            <a:r>
              <a:rPr lang="en-US" dirty="0"/>
              <a:t>Jesus takes it for granted that this would be part of the Christian faith, that his disciples would fast.</a:t>
            </a:r>
          </a:p>
          <a:p>
            <a:pPr marL="0" indent="0">
              <a:buNone/>
            </a:pPr>
            <a:r>
              <a:rPr lang="en-US" dirty="0"/>
              <a:t>Somber-as in sad or gloomy.</a:t>
            </a:r>
          </a:p>
          <a:p>
            <a:pPr marL="0" indent="0">
              <a:buNone/>
            </a:pPr>
            <a:r>
              <a:rPr lang="en-US" dirty="0"/>
              <a:t>They disfigure-to render unrecognizable, interestingly the same Greek word used in 6:19 and following regarding treasure being destroyed.  </a:t>
            </a:r>
          </a:p>
        </p:txBody>
      </p:sp>
    </p:spTree>
    <p:extLst>
      <p:ext uri="{BB962C8B-B14F-4D97-AF65-F5344CB8AC3E}">
        <p14:creationId xmlns:p14="http://schemas.microsoft.com/office/powerpoint/2010/main" val="1576244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6:16-18</a:t>
            </a:r>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pPr marL="0" indent="0">
              <a:buNone/>
            </a:pPr>
            <a:r>
              <a:rPr lang="en-US" dirty="0"/>
              <a:t>This was a practice of the Jews to put ashes on their heads when fasting.  Putting oil on the head and washing the face were reserved for joyous occasions.  </a:t>
            </a:r>
          </a:p>
          <a:p>
            <a:pPr marL="0" indent="0">
              <a:buNone/>
            </a:pPr>
            <a:r>
              <a:rPr lang="en-US" dirty="0"/>
              <a:t>Fasting was a common practice in first-century Judaism (9:14, Luke 18:12).  It was done for various reasons:  as a spiritual discipline, an aid to prayer, or a form of self-punishment for sin. Read </a:t>
            </a:r>
            <a:r>
              <a:rPr lang="en-US" dirty="0" err="1"/>
              <a:t>Lenski</a:t>
            </a:r>
            <a:r>
              <a:rPr lang="en-US" dirty="0"/>
              <a:t> p. 273 in Matthew Commentary.  Luke 18:12.</a:t>
            </a:r>
          </a:p>
          <a:p>
            <a:pPr marL="0" indent="0">
              <a:buNone/>
            </a:pPr>
            <a:r>
              <a:rPr lang="en-US" dirty="0"/>
              <a:t>The problem of course was not with the fasting, but doing it in such a way to draw attention to themselves and their piety.   To bring some glory to themselves.   </a:t>
            </a:r>
          </a:p>
        </p:txBody>
      </p:sp>
    </p:spTree>
    <p:extLst>
      <p:ext uri="{BB962C8B-B14F-4D97-AF65-F5344CB8AC3E}">
        <p14:creationId xmlns:p14="http://schemas.microsoft.com/office/powerpoint/2010/main" val="8960939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6:16-18</a:t>
            </a:r>
          </a:p>
        </p:txBody>
      </p:sp>
      <p:sp>
        <p:nvSpPr>
          <p:cNvPr id="3" name="Content Placeholder 2"/>
          <p:cNvSpPr>
            <a:spLocks noGrp="1"/>
          </p:cNvSpPr>
          <p:nvPr>
            <p:ph idx="1"/>
          </p:nvPr>
        </p:nvSpPr>
        <p:spPr/>
        <p:txBody>
          <a:bodyPr/>
          <a:lstStyle/>
          <a:p>
            <a:pPr marL="0" indent="0">
              <a:buNone/>
            </a:pPr>
            <a:r>
              <a:rPr lang="en-US" dirty="0"/>
              <a:t>It follows the theme of this section of Jesus’ Sermon.  Our acts of piety of giving, prayer, and fasting are not for show or for receiving praise, but are to be humble acts we do in response to God and his blessings and grace.  All that really matters is that we know the Lord sees them and is pleased when we do them for His glory alone.  </a:t>
            </a:r>
          </a:p>
        </p:txBody>
      </p:sp>
    </p:spTree>
    <p:extLst>
      <p:ext uri="{BB962C8B-B14F-4D97-AF65-F5344CB8AC3E}">
        <p14:creationId xmlns:p14="http://schemas.microsoft.com/office/powerpoint/2010/main" val="5511547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6:16-18</a:t>
            </a:r>
          </a:p>
        </p:txBody>
      </p:sp>
      <p:sp>
        <p:nvSpPr>
          <p:cNvPr id="3" name="Content Placeholder 2"/>
          <p:cNvSpPr>
            <a:spLocks noGrp="1"/>
          </p:cNvSpPr>
          <p:nvPr>
            <p:ph idx="1"/>
          </p:nvPr>
        </p:nvSpPr>
        <p:spPr/>
        <p:txBody>
          <a:bodyPr/>
          <a:lstStyle/>
          <a:p>
            <a:pPr marL="0" indent="0">
              <a:buNone/>
            </a:pPr>
            <a:r>
              <a:rPr lang="en-US" dirty="0"/>
              <a:t>They have received their reward-like before, only the reward of praise by the world.  </a:t>
            </a:r>
          </a:p>
          <a:p>
            <a:pPr marL="0" indent="0">
              <a:buNone/>
            </a:pPr>
            <a:endParaRPr lang="en-US" dirty="0"/>
          </a:p>
          <a:p>
            <a:pPr marL="0" indent="0">
              <a:buNone/>
            </a:pPr>
            <a:r>
              <a:rPr lang="en-US" dirty="0"/>
              <a:t>In contrast, Jesus’ disciples are to fast “in the direction” of the Heavenly Father alone.-Gibbs p. 349.  It is only for him to know.  </a:t>
            </a:r>
          </a:p>
          <a:p>
            <a:pPr marL="0" indent="0">
              <a:buNone/>
            </a:pPr>
            <a:endParaRPr lang="en-US" dirty="0"/>
          </a:p>
        </p:txBody>
      </p:sp>
    </p:spTree>
    <p:extLst>
      <p:ext uri="{BB962C8B-B14F-4D97-AF65-F5344CB8AC3E}">
        <p14:creationId xmlns:p14="http://schemas.microsoft.com/office/powerpoint/2010/main" val="33576076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6:19-24</a:t>
            </a:r>
          </a:p>
        </p:txBody>
      </p:sp>
      <p:sp>
        <p:nvSpPr>
          <p:cNvPr id="3" name="Content Placeholder 2"/>
          <p:cNvSpPr>
            <a:spLocks noGrp="1"/>
          </p:cNvSpPr>
          <p:nvPr>
            <p:ph idx="1"/>
          </p:nvPr>
        </p:nvSpPr>
        <p:spPr>
          <a:xfrm>
            <a:off x="457200" y="1295400"/>
            <a:ext cx="8229600" cy="5181600"/>
          </a:xfrm>
        </p:spPr>
        <p:txBody>
          <a:bodyPr>
            <a:normAutofit fontScale="77500" lnSpcReduction="20000"/>
          </a:bodyPr>
          <a:lstStyle/>
          <a:p>
            <a:pPr marL="0" indent="0">
              <a:buNone/>
            </a:pPr>
            <a:r>
              <a:rPr lang="en-US" dirty="0"/>
              <a:t>These verses signal a new shift in Jesus’ Sermon-Now he will focus for a while on possessions-6:19-34.  </a:t>
            </a:r>
          </a:p>
          <a:p>
            <a:pPr marL="0" indent="0">
              <a:buNone/>
            </a:pPr>
            <a:r>
              <a:rPr lang="en-US" dirty="0"/>
              <a:t>Gibbs-”Jesus winsomely turns his disciples away from worry over matters of earthly, physical needs and turns them toward the Father in heaven and his loving provision. In this section, he warns about the idolatrous seduction of possessions.”</a:t>
            </a:r>
          </a:p>
          <a:p>
            <a:pPr marL="0" indent="0">
              <a:buNone/>
            </a:pPr>
            <a:endParaRPr lang="en-US" dirty="0"/>
          </a:p>
          <a:p>
            <a:pPr marL="0" indent="0">
              <a:buNone/>
            </a:pPr>
            <a:r>
              <a:rPr lang="en-US" dirty="0"/>
              <a:t>v.19-Do not lay up or store up or treasure </a:t>
            </a:r>
          </a:p>
          <a:p>
            <a:pPr marL="0" indent="0">
              <a:buNone/>
            </a:pPr>
            <a:r>
              <a:rPr lang="en-US" dirty="0"/>
              <a:t>It is the Greek word found in Luke 12:21, James 5:3. </a:t>
            </a:r>
          </a:p>
          <a:p>
            <a:pPr marL="0" indent="0">
              <a:buNone/>
            </a:pPr>
            <a:endParaRPr lang="en-US" dirty="0"/>
          </a:p>
          <a:p>
            <a:pPr marL="0" indent="0">
              <a:buNone/>
            </a:pPr>
            <a:r>
              <a:rPr lang="en-US" dirty="0"/>
              <a:t>Treasures-Matt. 13:44, Luke 12:34, Mark 10:21.  </a:t>
            </a:r>
          </a:p>
          <a:p>
            <a:pPr marL="0" indent="0">
              <a:buNone/>
            </a:pPr>
            <a:r>
              <a:rPr lang="en-US" dirty="0"/>
              <a:t>Gibbs- “It is utmost folly to spend your days with the goal of accumulating fine clothing and quantities of food stuffs.”</a:t>
            </a:r>
          </a:p>
        </p:txBody>
      </p:sp>
    </p:spTree>
    <p:extLst>
      <p:ext uri="{BB962C8B-B14F-4D97-AF65-F5344CB8AC3E}">
        <p14:creationId xmlns:p14="http://schemas.microsoft.com/office/powerpoint/2010/main" val="24872166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Matthew 6:19-24</a:t>
            </a:r>
            <a:endParaRPr lang="en-US" dirty="0"/>
          </a:p>
        </p:txBody>
      </p:sp>
      <p:sp>
        <p:nvSpPr>
          <p:cNvPr id="3" name="Content Placeholder 2"/>
          <p:cNvSpPr>
            <a:spLocks noGrp="1"/>
          </p:cNvSpPr>
          <p:nvPr>
            <p:ph idx="1"/>
          </p:nvPr>
        </p:nvSpPr>
        <p:spPr/>
        <p:txBody>
          <a:bodyPr/>
          <a:lstStyle/>
          <a:p>
            <a:pPr marL="0" indent="0">
              <a:buNone/>
            </a:pPr>
            <a:r>
              <a:rPr lang="en-US" dirty="0"/>
              <a:t>Jesus’ point-The things of this world will not last forever.  They are only temporary.  Store up for yourselves treasure in heaven.  </a:t>
            </a:r>
          </a:p>
          <a:p>
            <a:pPr marL="0" indent="0">
              <a:buNone/>
            </a:pPr>
            <a:endParaRPr lang="en-US" dirty="0"/>
          </a:p>
          <a:p>
            <a:pPr marL="0" indent="0">
              <a:buNone/>
            </a:pPr>
            <a:r>
              <a:rPr lang="en-US" dirty="0"/>
              <a:t>Jesus and His kingdom is the treasure worth having above all else-the key is v. 33, Also, Matthew 13:44</a:t>
            </a:r>
          </a:p>
          <a:p>
            <a:pPr marL="0" indent="0">
              <a:buNone/>
            </a:pPr>
            <a:r>
              <a:rPr lang="en-US" dirty="0"/>
              <a:t>Gibbs-Read p. 354-355.</a:t>
            </a:r>
          </a:p>
        </p:txBody>
      </p:sp>
    </p:spTree>
    <p:extLst>
      <p:ext uri="{BB962C8B-B14F-4D97-AF65-F5344CB8AC3E}">
        <p14:creationId xmlns:p14="http://schemas.microsoft.com/office/powerpoint/2010/main" val="20465852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6:19-24</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indent="0">
              <a:buNone/>
            </a:pPr>
            <a:r>
              <a:rPr lang="en-US" dirty="0"/>
              <a:t>The heart was viewed and used as an image for the seat of physical, spiritual, and mental life or the center and source of all inner life, such as where desires and moral decisions arose from.   </a:t>
            </a:r>
          </a:p>
          <a:p>
            <a:pPr marL="0" indent="0">
              <a:buNone/>
            </a:pPr>
            <a:r>
              <a:rPr lang="en-US" dirty="0" err="1"/>
              <a:t>Lenski</a:t>
            </a:r>
            <a:r>
              <a:rPr lang="en-US" dirty="0"/>
              <a:t>- “what really makes a treasure valuable is the affection of the heart.  He whose treasures are on earth has his heart anchored to the earth; he whose treasures are in heaven has his heart anchored there.”</a:t>
            </a:r>
          </a:p>
          <a:p>
            <a:pPr marL="0" indent="0">
              <a:buNone/>
            </a:pPr>
            <a:r>
              <a:rPr lang="en-US" dirty="0"/>
              <a:t>Gibbs text note p. 354-”In this way one’s treasure tells the tale of one’s heart.”</a:t>
            </a:r>
          </a:p>
          <a:p>
            <a:pPr marL="0" indent="0">
              <a:buNone/>
            </a:pPr>
            <a:r>
              <a:rPr lang="en-US" dirty="0"/>
              <a:t>Mark 7:20ff</a:t>
            </a:r>
            <a:r>
              <a:rPr lang="en-US" dirty="0" smtClean="0"/>
              <a:t>., in contrast-Colossians 3:15.</a:t>
            </a:r>
            <a:endParaRPr lang="en-US" dirty="0"/>
          </a:p>
        </p:txBody>
      </p:sp>
    </p:spTree>
    <p:extLst>
      <p:ext uri="{BB962C8B-B14F-4D97-AF65-F5344CB8AC3E}">
        <p14:creationId xmlns:p14="http://schemas.microsoft.com/office/powerpoint/2010/main" val="316009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rmAutofit fontScale="92500" lnSpcReduction="10000"/>
          </a:bodyPr>
          <a:lstStyle/>
          <a:p>
            <a:pPr marL="0" indent="0">
              <a:buNone/>
            </a:pPr>
            <a:r>
              <a:rPr lang="en-US" dirty="0"/>
              <a:t>Example-offering your gift at the altar-This must be a reference to the altar in the temple in Jerusalem in Jesus’ day.  It doesn’t specify which gift, but it means a sacrificial offering.  Maybe like the offerings of Leviticus-grain offerings, sin offerings, peace offerings.  </a:t>
            </a:r>
          </a:p>
          <a:p>
            <a:pPr marL="0" indent="0">
              <a:buNone/>
            </a:pPr>
            <a:r>
              <a:rPr lang="en-US" dirty="0"/>
              <a:t>“something against you”-they are harboring feelings of anger over something you have done to them.  </a:t>
            </a:r>
          </a:p>
          <a:p>
            <a:pPr marL="0" indent="0">
              <a:buNone/>
            </a:pPr>
            <a:r>
              <a:rPr lang="en-US" dirty="0"/>
              <a:t>Become reconciled-Only time found in NT, meaning-”to be restored to normal relations or harmony.”</a:t>
            </a:r>
          </a:p>
          <a:p>
            <a:pPr marL="0" indent="0">
              <a:buNone/>
            </a:pPr>
            <a:endParaRPr lang="en-US" dirty="0"/>
          </a:p>
        </p:txBody>
      </p:sp>
      <p:sp>
        <p:nvSpPr>
          <p:cNvPr id="4" name="Title 1"/>
          <p:cNvSpPr>
            <a:spLocks noGrp="1"/>
          </p:cNvSpPr>
          <p:nvPr>
            <p:ph type="title"/>
          </p:nvPr>
        </p:nvSpPr>
        <p:spPr/>
        <p:txBody>
          <a:bodyPr/>
          <a:lstStyle/>
          <a:p>
            <a:r>
              <a:rPr lang="en-US" dirty="0"/>
              <a:t>Chapter 5:21-26</a:t>
            </a:r>
          </a:p>
        </p:txBody>
      </p:sp>
    </p:spTree>
    <p:extLst>
      <p:ext uri="{BB962C8B-B14F-4D97-AF65-F5344CB8AC3E}">
        <p14:creationId xmlns:p14="http://schemas.microsoft.com/office/powerpoint/2010/main" val="33090920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6:19-24</a:t>
            </a:r>
          </a:p>
        </p:txBody>
      </p:sp>
      <p:sp>
        <p:nvSpPr>
          <p:cNvPr id="3" name="Content Placeholder 2"/>
          <p:cNvSpPr>
            <a:spLocks noGrp="1"/>
          </p:cNvSpPr>
          <p:nvPr>
            <p:ph idx="1"/>
          </p:nvPr>
        </p:nvSpPr>
        <p:spPr/>
        <p:txBody>
          <a:bodyPr/>
          <a:lstStyle/>
          <a:p>
            <a:pPr marL="0" indent="0">
              <a:buNone/>
            </a:pPr>
            <a:r>
              <a:rPr lang="en-US" dirty="0"/>
              <a:t>Examples in Scripture:  Luke 18:18ff, Luke 12:13-21, Luke 16:19ff.</a:t>
            </a:r>
          </a:p>
          <a:p>
            <a:pPr marL="0" indent="0">
              <a:buNone/>
            </a:pPr>
            <a:r>
              <a:rPr lang="en-US" dirty="0"/>
              <a:t>I Timothy 6:6-11, 17-19, Hebrews 13:5-6, James 5:1-6, Colossians 3:1-4, Proverbs 1:19</a:t>
            </a:r>
          </a:p>
        </p:txBody>
      </p:sp>
    </p:spTree>
    <p:extLst>
      <p:ext uri="{BB962C8B-B14F-4D97-AF65-F5344CB8AC3E}">
        <p14:creationId xmlns:p14="http://schemas.microsoft.com/office/powerpoint/2010/main" val="16465907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6:19-24</a:t>
            </a:r>
          </a:p>
        </p:txBody>
      </p:sp>
      <p:sp>
        <p:nvSpPr>
          <p:cNvPr id="3" name="Content Placeholder 2"/>
          <p:cNvSpPr>
            <a:spLocks noGrp="1"/>
          </p:cNvSpPr>
          <p:nvPr>
            <p:ph idx="1"/>
          </p:nvPr>
        </p:nvSpPr>
        <p:spPr>
          <a:xfrm>
            <a:off x="457200" y="1600200"/>
            <a:ext cx="8229600" cy="5029200"/>
          </a:xfrm>
        </p:spPr>
        <p:txBody>
          <a:bodyPr>
            <a:normAutofit fontScale="92500"/>
          </a:bodyPr>
          <a:lstStyle/>
          <a:p>
            <a:pPr marL="0" indent="0">
              <a:buNone/>
            </a:pPr>
            <a:r>
              <a:rPr lang="en-US" dirty="0"/>
              <a:t>Why the eye?  </a:t>
            </a:r>
            <a:r>
              <a:rPr lang="en-US" dirty="0" err="1"/>
              <a:t>Lenski</a:t>
            </a:r>
            <a:r>
              <a:rPr lang="en-US" dirty="0"/>
              <a:t>-”When he speaks of the eye with reference to the body, Jesus has in mind the earthly treasures which captivate the eye.”</a:t>
            </a:r>
          </a:p>
          <a:p>
            <a:pPr marL="0" indent="0">
              <a:buNone/>
            </a:pPr>
            <a:r>
              <a:rPr lang="en-US" dirty="0"/>
              <a:t>It is debated as to whether it means the eye, like a lamp, shines light into the body or whether the eye is the body’s lamp in the sense that it shines outward what is inside.  Gibbs argues this second way was the belief of the Jews of his day-Read Gibbs p. 355.  It makes sense.  The eyes set their glances on or are reflecting what the heart desires.  </a:t>
            </a:r>
          </a:p>
        </p:txBody>
      </p:sp>
    </p:spTree>
    <p:extLst>
      <p:ext uri="{BB962C8B-B14F-4D97-AF65-F5344CB8AC3E}">
        <p14:creationId xmlns:p14="http://schemas.microsoft.com/office/powerpoint/2010/main" val="16547616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lnSpcReduction="10000"/>
          </a:bodyPr>
          <a:lstStyle/>
          <a:p>
            <a:pPr marL="0" indent="0">
              <a:buNone/>
            </a:pPr>
            <a:r>
              <a:rPr lang="en-US" dirty="0"/>
              <a:t>Gibbs interprets it like this, “If you are eye is healthy or generous, that is because your whole body is full of light and is spiritually sound.  But if your eye is diseased or greedy, that is because your whole body is full of darkness and is spiritually unsound.”</a:t>
            </a:r>
          </a:p>
          <a:p>
            <a:pPr marL="0" indent="0">
              <a:buNone/>
            </a:pPr>
            <a:r>
              <a:rPr lang="en-US" dirty="0"/>
              <a:t>Either way you take it, the meaning is the same.  Either the eye gives the heart something to desire or the heart is what influences the eyes to fix on something in a covetous, greedy way.  </a:t>
            </a:r>
          </a:p>
        </p:txBody>
      </p:sp>
      <p:sp>
        <p:nvSpPr>
          <p:cNvPr id="4" name="Title 1"/>
          <p:cNvSpPr>
            <a:spLocks noGrp="1"/>
          </p:cNvSpPr>
          <p:nvPr>
            <p:ph type="title"/>
          </p:nvPr>
        </p:nvSpPr>
        <p:spPr/>
        <p:txBody>
          <a:bodyPr/>
          <a:lstStyle/>
          <a:p>
            <a:r>
              <a:rPr lang="en-US" dirty="0"/>
              <a:t>Matthew 6:19-24</a:t>
            </a:r>
          </a:p>
        </p:txBody>
      </p:sp>
    </p:spTree>
    <p:extLst>
      <p:ext uri="{BB962C8B-B14F-4D97-AF65-F5344CB8AC3E}">
        <p14:creationId xmlns:p14="http://schemas.microsoft.com/office/powerpoint/2010/main" val="365534506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marL="0" indent="0">
              <a:buNone/>
            </a:pPr>
            <a:r>
              <a:rPr lang="en-US" dirty="0"/>
              <a:t>It is also debated as to the meaning of the Greek words used here, translated, “healthy” and “bad”</a:t>
            </a:r>
          </a:p>
          <a:p>
            <a:pPr marL="0" indent="0">
              <a:buNone/>
            </a:pPr>
            <a:r>
              <a:rPr lang="en-US" dirty="0"/>
              <a:t>Read Gibbs p. 352</a:t>
            </a:r>
          </a:p>
          <a:p>
            <a:pPr marL="0" indent="0">
              <a:buNone/>
            </a:pPr>
            <a:r>
              <a:rPr lang="en-US" dirty="0"/>
              <a:t>If that which shines out of you through the eyes is even darkness, how great is that darkness.  Judas-His greed led him to do something truly dark.  It was Satan at work completely overcoming any light of goodness in Him.  </a:t>
            </a:r>
          </a:p>
        </p:txBody>
      </p:sp>
      <p:sp>
        <p:nvSpPr>
          <p:cNvPr id="4" name="Title 1"/>
          <p:cNvSpPr>
            <a:spLocks noGrp="1"/>
          </p:cNvSpPr>
          <p:nvPr>
            <p:ph type="title"/>
          </p:nvPr>
        </p:nvSpPr>
        <p:spPr/>
        <p:txBody>
          <a:bodyPr/>
          <a:lstStyle/>
          <a:p>
            <a:r>
              <a:rPr lang="en-US" dirty="0"/>
              <a:t>Matthew 6:19-24</a:t>
            </a:r>
          </a:p>
        </p:txBody>
      </p:sp>
    </p:spTree>
    <p:extLst>
      <p:ext uri="{BB962C8B-B14F-4D97-AF65-F5344CB8AC3E}">
        <p14:creationId xmlns:p14="http://schemas.microsoft.com/office/powerpoint/2010/main" val="22264577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v. 24-To serve, as a slave.  </a:t>
            </a:r>
          </a:p>
          <a:p>
            <a:pPr marL="0" indent="0">
              <a:buNone/>
            </a:pPr>
            <a:endParaRPr lang="en-US" dirty="0"/>
          </a:p>
          <a:p>
            <a:pPr marL="0" indent="0">
              <a:buNone/>
            </a:pPr>
            <a:r>
              <a:rPr lang="en-US" dirty="0"/>
              <a:t>Money-Mammon-An Aramaic word for wealth or possessions.  </a:t>
            </a:r>
          </a:p>
        </p:txBody>
      </p:sp>
      <p:sp>
        <p:nvSpPr>
          <p:cNvPr id="4" name="Title 1"/>
          <p:cNvSpPr>
            <a:spLocks noGrp="1"/>
          </p:cNvSpPr>
          <p:nvPr>
            <p:ph type="title"/>
          </p:nvPr>
        </p:nvSpPr>
        <p:spPr/>
        <p:txBody>
          <a:bodyPr/>
          <a:lstStyle/>
          <a:p>
            <a:r>
              <a:rPr lang="en-US" dirty="0"/>
              <a:t>Matthew 6:19-24</a:t>
            </a:r>
          </a:p>
        </p:txBody>
      </p:sp>
    </p:spTree>
    <p:extLst>
      <p:ext uri="{BB962C8B-B14F-4D97-AF65-F5344CB8AC3E}">
        <p14:creationId xmlns:p14="http://schemas.microsoft.com/office/powerpoint/2010/main" val="15557088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6:25ff</a:t>
            </a:r>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marL="0" indent="0">
              <a:buNone/>
            </a:pPr>
            <a:r>
              <a:rPr lang="en-US" dirty="0"/>
              <a:t>v.25-on account of this, I am saying to you.</a:t>
            </a:r>
          </a:p>
          <a:p>
            <a:pPr marL="0" indent="0">
              <a:buNone/>
            </a:pPr>
            <a:r>
              <a:rPr lang="en-US" dirty="0"/>
              <a:t>Do not worry-imperative.  Like </a:t>
            </a:r>
            <a:r>
              <a:rPr lang="en-US" dirty="0" err="1"/>
              <a:t>Phillippians</a:t>
            </a:r>
            <a:r>
              <a:rPr lang="en-US" dirty="0"/>
              <a:t> 4:6.</a:t>
            </a:r>
          </a:p>
          <a:p>
            <a:pPr marL="0" indent="0">
              <a:buNone/>
            </a:pPr>
            <a:endParaRPr lang="en-US" dirty="0"/>
          </a:p>
          <a:p>
            <a:pPr marL="0" indent="0">
              <a:buNone/>
            </a:pPr>
            <a:r>
              <a:rPr lang="en-US" dirty="0"/>
              <a:t>About your life-psyche.  It can be soul in contrast to the body in some contexts, but it can also refer to one's whole being.</a:t>
            </a:r>
          </a:p>
          <a:p>
            <a:pPr marL="0" indent="0">
              <a:buNone/>
            </a:pPr>
            <a:endParaRPr lang="en-US" dirty="0"/>
          </a:p>
          <a:p>
            <a:pPr marL="0" indent="0">
              <a:buNone/>
            </a:pPr>
            <a:r>
              <a:rPr lang="en-US" dirty="0"/>
              <a:t>v.26-sow or reap-farming terms</a:t>
            </a:r>
          </a:p>
          <a:p>
            <a:endParaRPr lang="en-US" dirty="0"/>
          </a:p>
          <a:p>
            <a:pPr marL="0" indent="0">
              <a:buNone/>
            </a:pPr>
            <a:r>
              <a:rPr lang="en-US" dirty="0"/>
              <a:t>feeds them-Psalm 145:16</a:t>
            </a:r>
          </a:p>
          <a:p>
            <a:pPr marL="0" indent="0">
              <a:buNone/>
            </a:pPr>
            <a:r>
              <a:rPr lang="en-US" dirty="0"/>
              <a:t> </a:t>
            </a:r>
          </a:p>
        </p:txBody>
      </p:sp>
    </p:spTree>
    <p:extLst>
      <p:ext uri="{BB962C8B-B14F-4D97-AF65-F5344CB8AC3E}">
        <p14:creationId xmlns:p14="http://schemas.microsoft.com/office/powerpoint/2010/main" val="8680713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6:25ff</a:t>
            </a:r>
          </a:p>
        </p:txBody>
      </p:sp>
      <p:sp>
        <p:nvSpPr>
          <p:cNvPr id="3" name="Content Placeholder 2"/>
          <p:cNvSpPr>
            <a:spLocks noGrp="1"/>
          </p:cNvSpPr>
          <p:nvPr>
            <p:ph idx="1"/>
          </p:nvPr>
        </p:nvSpPr>
        <p:spPr>
          <a:xfrm>
            <a:off x="457200" y="1219200"/>
            <a:ext cx="8229600" cy="5181600"/>
          </a:xfrm>
        </p:spPr>
        <p:txBody>
          <a:bodyPr>
            <a:normAutofit fontScale="77500" lnSpcReduction="20000"/>
          </a:bodyPr>
          <a:lstStyle/>
          <a:p>
            <a:r>
              <a:rPr lang="en-US" dirty="0"/>
              <a:t>v.27-Is able to add upon his age or height one cubit.</a:t>
            </a:r>
          </a:p>
          <a:p>
            <a:endParaRPr lang="en-US" dirty="0"/>
          </a:p>
          <a:p>
            <a:r>
              <a:rPr lang="en-US" dirty="0"/>
              <a:t>The Greek word typically means "age or time of life", but can mean one's height or stature-Luke 19:3, 2:53.-Like Zacchaeus and Jesus at a young age who was growing.  </a:t>
            </a:r>
          </a:p>
          <a:p>
            <a:r>
              <a:rPr lang="en-US" dirty="0"/>
              <a:t>It could be understood in either way really as adding to one's height or as a cubit was simply a unit of distance, adding further distance to your life.  </a:t>
            </a:r>
          </a:p>
          <a:p>
            <a:endParaRPr lang="en-US" dirty="0"/>
          </a:p>
          <a:p>
            <a:r>
              <a:rPr lang="en-US" dirty="0"/>
              <a:t>A cubit was an average length from the elbow to the fingertips, usually about 18 inches or a foot and a half.</a:t>
            </a:r>
          </a:p>
          <a:p>
            <a:endParaRPr lang="en-US" dirty="0"/>
          </a:p>
          <a:p>
            <a:r>
              <a:rPr lang="en-US" dirty="0"/>
              <a:t>Basically, worrying does you no good.  It would be like trying to make yourself taller or make yourself older. </a:t>
            </a:r>
          </a:p>
        </p:txBody>
      </p:sp>
    </p:spTree>
    <p:extLst>
      <p:ext uri="{BB962C8B-B14F-4D97-AF65-F5344CB8AC3E}">
        <p14:creationId xmlns:p14="http://schemas.microsoft.com/office/powerpoint/2010/main" val="23585566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6:25ff</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t>v.28-labor or spin like someone making clothing</a:t>
            </a:r>
          </a:p>
          <a:p>
            <a:endParaRPr lang="en-US" dirty="0"/>
          </a:p>
          <a:p>
            <a:r>
              <a:rPr lang="en-US" dirty="0"/>
              <a:t>v. 29-Solomon was known for his splendor. </a:t>
            </a:r>
          </a:p>
          <a:p>
            <a:endParaRPr lang="en-US" dirty="0"/>
          </a:p>
          <a:p>
            <a:r>
              <a:rPr lang="en-US" dirty="0"/>
              <a:t>v.30-Thrown into the oven-</a:t>
            </a:r>
          </a:p>
          <a:p>
            <a:r>
              <a:rPr lang="en-US" dirty="0" err="1"/>
              <a:t>Lenski</a:t>
            </a:r>
            <a:r>
              <a:rPr lang="en-US" dirty="0"/>
              <a:t>-"In a country where fuel was scarce dried grass and stalks of all kinds were used to heat ovens for baking."</a:t>
            </a:r>
          </a:p>
          <a:p>
            <a:endParaRPr lang="en-US" dirty="0"/>
          </a:p>
          <a:p>
            <a:r>
              <a:rPr lang="en-US" dirty="0"/>
              <a:t>Of little faith-Uses this word in 6:30, 8:26, 16:8, 14:31.  Their faith is being small. </a:t>
            </a:r>
          </a:p>
          <a:p>
            <a:pPr marL="0" indent="0">
              <a:buNone/>
            </a:pPr>
            <a:endParaRPr lang="en-US" dirty="0"/>
          </a:p>
        </p:txBody>
      </p:sp>
    </p:spTree>
    <p:extLst>
      <p:ext uri="{BB962C8B-B14F-4D97-AF65-F5344CB8AC3E}">
        <p14:creationId xmlns:p14="http://schemas.microsoft.com/office/powerpoint/2010/main" val="16628341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Matthew 6:25ff</a:t>
            </a:r>
          </a:p>
        </p:txBody>
      </p:sp>
      <p:sp>
        <p:nvSpPr>
          <p:cNvPr id="3" name="Content Placeholder 2"/>
          <p:cNvSpPr>
            <a:spLocks noGrp="1"/>
          </p:cNvSpPr>
          <p:nvPr>
            <p:ph idx="1"/>
          </p:nvPr>
        </p:nvSpPr>
        <p:spPr>
          <a:xfrm>
            <a:off x="304800" y="1066800"/>
            <a:ext cx="8458200" cy="5486400"/>
          </a:xfrm>
        </p:spPr>
        <p:txBody>
          <a:bodyPr>
            <a:normAutofit fontScale="70000" lnSpcReduction="20000"/>
          </a:bodyPr>
          <a:lstStyle/>
          <a:p>
            <a:pPr marL="0" indent="0">
              <a:buNone/>
            </a:pPr>
            <a:r>
              <a:rPr lang="en-US" dirty="0"/>
              <a:t>v.32-Gentiles-term for unbelievers whose life pursuit is the things of this world</a:t>
            </a:r>
          </a:p>
          <a:p>
            <a:endParaRPr lang="en-US" dirty="0"/>
          </a:p>
          <a:p>
            <a:pPr marL="0" indent="0">
              <a:buNone/>
            </a:pPr>
            <a:r>
              <a:rPr lang="en-US" dirty="0"/>
              <a:t>Your Father knows that you need them-6:8.</a:t>
            </a:r>
          </a:p>
          <a:p>
            <a:endParaRPr lang="en-US" dirty="0"/>
          </a:p>
          <a:p>
            <a:pPr marL="0" indent="0">
              <a:buNone/>
            </a:pPr>
            <a:r>
              <a:rPr lang="en-US" dirty="0"/>
              <a:t>v.33-Seek-imperative- "to seek, as in to go after, to hunger and thirst to have something."</a:t>
            </a:r>
          </a:p>
          <a:p>
            <a:pPr marL="0" indent="0">
              <a:buNone/>
            </a:pPr>
            <a:r>
              <a:rPr lang="en-US" dirty="0"/>
              <a:t>In contrast to the Gentiles seeking after the things of this world.  </a:t>
            </a:r>
          </a:p>
          <a:p>
            <a:endParaRPr lang="en-US" dirty="0"/>
          </a:p>
          <a:p>
            <a:pPr marL="0" indent="0">
              <a:buNone/>
            </a:pPr>
            <a:r>
              <a:rPr lang="en-US" dirty="0"/>
              <a:t>kingdom-the Kingdom proclaimed by both Jesus and John as having come into the world through Christ.  </a:t>
            </a:r>
          </a:p>
          <a:p>
            <a:pPr marL="0" indent="0">
              <a:buNone/>
            </a:pPr>
            <a:r>
              <a:rPr lang="en-US" dirty="0"/>
              <a:t>First mention of the Kingdom-Matthew 3:2, 4:17, 4:23. 5:20.  The kingdom of heaven.  Entrance into the kingdom of heaven would come through Christ.  </a:t>
            </a:r>
          </a:p>
          <a:p>
            <a:endParaRPr lang="en-US" dirty="0"/>
          </a:p>
          <a:p>
            <a:pPr marL="0" indent="0">
              <a:buNone/>
            </a:pPr>
            <a:r>
              <a:rPr lang="en-US" dirty="0"/>
              <a:t>Gibbs sees the kingdom as meaning, "God's saving activity and righteous, redemptive deeds in Jesus."</a:t>
            </a:r>
          </a:p>
          <a:p>
            <a:endParaRPr lang="en-US" dirty="0"/>
          </a:p>
          <a:p>
            <a:endParaRPr lang="en-US" dirty="0"/>
          </a:p>
        </p:txBody>
      </p:sp>
    </p:spTree>
    <p:extLst>
      <p:ext uri="{BB962C8B-B14F-4D97-AF65-F5344CB8AC3E}">
        <p14:creationId xmlns:p14="http://schemas.microsoft.com/office/powerpoint/2010/main" val="2929699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6:25ff</a:t>
            </a:r>
          </a:p>
        </p:txBody>
      </p:sp>
      <p:sp>
        <p:nvSpPr>
          <p:cNvPr id="3" name="Content Placeholder 2"/>
          <p:cNvSpPr>
            <a:spLocks noGrp="1"/>
          </p:cNvSpPr>
          <p:nvPr>
            <p:ph idx="1"/>
          </p:nvPr>
        </p:nvSpPr>
        <p:spPr>
          <a:xfrm>
            <a:off x="457200" y="1447800"/>
            <a:ext cx="8229600" cy="4800600"/>
          </a:xfrm>
        </p:spPr>
        <p:txBody>
          <a:bodyPr>
            <a:normAutofit lnSpcReduction="10000"/>
          </a:bodyPr>
          <a:lstStyle/>
          <a:p>
            <a:pPr marL="0" indent="0">
              <a:buNone/>
            </a:pPr>
            <a:r>
              <a:rPr lang="en-US" dirty="0"/>
              <a:t>Gibbs says, "What might this mean in practical terms today, this invitation to "first" seek the reign or kingdom of God and His righteousness?  It means to go to the places where Jesus is reigning with his gracious presence, to receive his gifts of forgiveness and righteousness, to learn his truth, and to respond to his call."  He says later, "To seek the kingdom of God is to seek the Gospel, which comes to us in the Scriptures and the Sacraments."</a:t>
            </a:r>
          </a:p>
        </p:txBody>
      </p:sp>
    </p:spTree>
    <p:extLst>
      <p:ext uri="{BB962C8B-B14F-4D97-AF65-F5344CB8AC3E}">
        <p14:creationId xmlns:p14="http://schemas.microsoft.com/office/powerpoint/2010/main" val="102367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v.25- “Be kindly or friendly” with your adversary or opponent quickly.  </a:t>
            </a:r>
          </a:p>
          <a:p>
            <a:pPr marL="0" indent="0">
              <a:buNone/>
            </a:pPr>
            <a:r>
              <a:rPr lang="en-US" dirty="0"/>
              <a:t>This verb is only found here in the NT-”It means to make amends or come to terms-related to reconciling.  “Be well disposed to” or to almost make friends with, as in to be in continually friendly relations with.  </a:t>
            </a:r>
          </a:p>
          <a:p>
            <a:pPr marL="0" indent="0">
              <a:buNone/>
            </a:pPr>
            <a:r>
              <a:rPr lang="en-US" dirty="0"/>
              <a:t>Opponent or adversary-It generally meant an opponent in a court of law-a legal term at the time. But sometimes in general.  Probably the legal sense is meant here because of the reference to a judge. </a:t>
            </a:r>
          </a:p>
        </p:txBody>
      </p:sp>
      <p:sp>
        <p:nvSpPr>
          <p:cNvPr id="4" name="Title 1"/>
          <p:cNvSpPr>
            <a:spLocks noGrp="1"/>
          </p:cNvSpPr>
          <p:nvPr>
            <p:ph type="title"/>
          </p:nvPr>
        </p:nvSpPr>
        <p:spPr/>
        <p:txBody>
          <a:bodyPr/>
          <a:lstStyle/>
          <a:p>
            <a:r>
              <a:rPr lang="en-US" dirty="0"/>
              <a:t>Chapter 5:21-26</a:t>
            </a:r>
          </a:p>
        </p:txBody>
      </p:sp>
    </p:spTree>
    <p:extLst>
      <p:ext uri="{BB962C8B-B14F-4D97-AF65-F5344CB8AC3E}">
        <p14:creationId xmlns:p14="http://schemas.microsoft.com/office/powerpoint/2010/main" val="220124888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6:25ff</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a:t>Notice His righteousness-Christ's righteousness as opposed to our own.  Philippians 3:8-9, Romans 14:17</a:t>
            </a:r>
          </a:p>
          <a:p>
            <a:endParaRPr lang="en-US" dirty="0"/>
          </a:p>
          <a:p>
            <a:r>
              <a:rPr lang="en-US" dirty="0"/>
              <a:t>his right standing before His Father as sinless and holy.  </a:t>
            </a:r>
          </a:p>
          <a:p>
            <a:endParaRPr lang="en-US" dirty="0"/>
          </a:p>
          <a:p>
            <a:r>
              <a:rPr lang="en-US" dirty="0"/>
              <a:t>It clarifies what it means in 5:6 to hunger and thirst for righteousness.  The righteousness of Christ.  Essentially the forgiveness of sins that makes us righteous before God.</a:t>
            </a:r>
          </a:p>
          <a:p>
            <a:endParaRPr lang="en-US" dirty="0"/>
          </a:p>
          <a:p>
            <a:r>
              <a:rPr lang="en-US" dirty="0"/>
              <a:t>Put first things first and God will see that you get the other things. </a:t>
            </a:r>
          </a:p>
          <a:p>
            <a:pPr marL="0" indent="0">
              <a:buNone/>
            </a:pPr>
            <a:endParaRPr lang="en-US" dirty="0"/>
          </a:p>
        </p:txBody>
      </p:sp>
    </p:spTree>
    <p:extLst>
      <p:ext uri="{BB962C8B-B14F-4D97-AF65-F5344CB8AC3E}">
        <p14:creationId xmlns:p14="http://schemas.microsoft.com/office/powerpoint/2010/main" val="42665897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6:25ff</a:t>
            </a:r>
          </a:p>
        </p:txBody>
      </p:sp>
      <p:sp>
        <p:nvSpPr>
          <p:cNvPr id="3" name="Content Placeholder 2"/>
          <p:cNvSpPr>
            <a:spLocks noGrp="1"/>
          </p:cNvSpPr>
          <p:nvPr>
            <p:ph idx="1"/>
          </p:nvPr>
        </p:nvSpPr>
        <p:spPr/>
        <p:txBody>
          <a:bodyPr/>
          <a:lstStyle/>
          <a:p>
            <a:r>
              <a:rPr lang="en-US" dirty="0"/>
              <a:t>v.34-tomorrow has enough worry of its own.  </a:t>
            </a:r>
          </a:p>
          <a:p>
            <a:endParaRPr lang="en-US" dirty="0"/>
          </a:p>
          <a:p>
            <a:r>
              <a:rPr lang="en-US" dirty="0"/>
              <a:t>Each day has enough trouble or evil of its own. </a:t>
            </a:r>
          </a:p>
        </p:txBody>
      </p:sp>
    </p:spTree>
    <p:extLst>
      <p:ext uri="{BB962C8B-B14F-4D97-AF65-F5344CB8AC3E}">
        <p14:creationId xmlns:p14="http://schemas.microsoft.com/office/powerpoint/2010/main" val="24104152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7:1-6</a:t>
            </a:r>
          </a:p>
        </p:txBody>
      </p:sp>
      <p:sp>
        <p:nvSpPr>
          <p:cNvPr id="3" name="Content Placeholder 2"/>
          <p:cNvSpPr>
            <a:spLocks noGrp="1"/>
          </p:cNvSpPr>
          <p:nvPr>
            <p:ph idx="1"/>
          </p:nvPr>
        </p:nvSpPr>
        <p:spPr>
          <a:xfrm>
            <a:off x="457200" y="1066800"/>
            <a:ext cx="8229600" cy="5562600"/>
          </a:xfrm>
        </p:spPr>
        <p:txBody>
          <a:bodyPr>
            <a:normAutofit fontScale="85000" lnSpcReduction="20000"/>
          </a:bodyPr>
          <a:lstStyle/>
          <a:p>
            <a:pPr marL="0" indent="0">
              <a:buNone/>
            </a:pPr>
            <a:r>
              <a:rPr lang="en-US" dirty="0"/>
              <a:t>“Judge not, that you be not judged</a:t>
            </a:r>
            <a:r>
              <a:rPr lang="en-US" dirty="0" smtClean="0"/>
              <a:t>.”  </a:t>
            </a:r>
            <a:endParaRPr lang="en-US" dirty="0"/>
          </a:p>
          <a:p>
            <a:pPr marL="0" indent="0">
              <a:buNone/>
            </a:pPr>
            <a:r>
              <a:rPr lang="en-US" dirty="0"/>
              <a:t>To judge-a legal term to judge as in condemn or sentence.  </a:t>
            </a:r>
          </a:p>
          <a:p>
            <a:pPr marL="0" indent="0">
              <a:buNone/>
            </a:pPr>
            <a:r>
              <a:rPr lang="en-US" dirty="0"/>
              <a:t>Lutheran text note- “He refers to the condemnation of a fellow believer by one who has not first practiced proper self-examination.”  </a:t>
            </a:r>
            <a:endParaRPr lang="en-US" dirty="0" smtClean="0"/>
          </a:p>
          <a:p>
            <a:pPr marL="0" indent="0">
              <a:buNone/>
            </a:pPr>
            <a:r>
              <a:rPr lang="en-US" dirty="0" smtClean="0"/>
              <a:t>Gibbs- “Jesus is forbidding his disciples to criticize or reject a fellow disciple while being blind to their own faults.  That sort of arrogant superiority complex has no place in relationships between Jesus’ followers.”</a:t>
            </a:r>
            <a:endParaRPr lang="en-US" dirty="0"/>
          </a:p>
          <a:p>
            <a:pPr marL="0" indent="0">
              <a:buNone/>
            </a:pPr>
            <a:r>
              <a:rPr lang="en-US" dirty="0"/>
              <a:t>It doesn’t mean we don’t have a right to call something a sin and confront someone with God’s Law.  It just means if we do that, we better apply it to ourselves as well.  (I Corinthians 5, Galatians 6:1, James 5:19-20, James 4:11-12).</a:t>
            </a:r>
          </a:p>
          <a:p>
            <a:pPr marL="0" indent="0">
              <a:buNone/>
            </a:pPr>
            <a:r>
              <a:rPr lang="en-US" dirty="0"/>
              <a:t>Be not judged-By God, for hypocrisy.  </a:t>
            </a:r>
            <a:r>
              <a:rPr lang="en-US" dirty="0" smtClean="0"/>
              <a:t>Gibbs p. 367.</a:t>
            </a:r>
            <a:endParaRPr lang="en-US" dirty="0"/>
          </a:p>
        </p:txBody>
      </p:sp>
    </p:spTree>
    <p:extLst>
      <p:ext uri="{BB962C8B-B14F-4D97-AF65-F5344CB8AC3E}">
        <p14:creationId xmlns:p14="http://schemas.microsoft.com/office/powerpoint/2010/main" val="287792488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7:1-6</a:t>
            </a: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dirty="0"/>
              <a:t>According to Augustine, when we do not know the intentions behind a person’s actions, “we are to put the better construction on them</a:t>
            </a:r>
            <a:r>
              <a:rPr lang="en-US" dirty="0" smtClean="0"/>
              <a:t>.”</a:t>
            </a:r>
            <a:endParaRPr lang="en-US" dirty="0"/>
          </a:p>
          <a:p>
            <a:pPr marL="0" indent="0">
              <a:buNone/>
            </a:pPr>
            <a:r>
              <a:rPr lang="en-US" dirty="0"/>
              <a:t>Rabbinic saying at the time, “in the pot in which they cooked, they were cooked.”</a:t>
            </a:r>
          </a:p>
          <a:p>
            <a:pPr marL="0" indent="0">
              <a:buNone/>
            </a:pPr>
            <a:r>
              <a:rPr lang="en-US" dirty="0"/>
              <a:t>v.2-you acting as judge.  If you pronounce a judgment on someone else like a judge, you better be free from that charge yourself.  </a:t>
            </a:r>
          </a:p>
        </p:txBody>
      </p:sp>
    </p:spTree>
    <p:extLst>
      <p:ext uri="{BB962C8B-B14F-4D97-AF65-F5344CB8AC3E}">
        <p14:creationId xmlns:p14="http://schemas.microsoft.com/office/powerpoint/2010/main" val="27317051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7:1-6</a:t>
            </a:r>
          </a:p>
        </p:txBody>
      </p:sp>
      <p:sp>
        <p:nvSpPr>
          <p:cNvPr id="3" name="Content Placeholder 2"/>
          <p:cNvSpPr>
            <a:spLocks noGrp="1"/>
          </p:cNvSpPr>
          <p:nvPr>
            <p:ph idx="1"/>
          </p:nvPr>
        </p:nvSpPr>
        <p:spPr/>
        <p:txBody>
          <a:bodyPr>
            <a:normAutofit lnSpcReduction="10000"/>
          </a:bodyPr>
          <a:lstStyle/>
          <a:p>
            <a:pPr marL="0" indent="0">
              <a:buNone/>
            </a:pPr>
            <a:r>
              <a:rPr lang="en-US" dirty="0"/>
              <a:t>v. 3-4-</a:t>
            </a:r>
          </a:p>
          <a:p>
            <a:pPr marL="0" indent="0">
              <a:buNone/>
            </a:pPr>
            <a:r>
              <a:rPr lang="en-US" dirty="0"/>
              <a:t>Speck or chip-small piece of straw, chaff, or wood</a:t>
            </a:r>
          </a:p>
          <a:p>
            <a:pPr marL="0" indent="0">
              <a:buNone/>
            </a:pPr>
            <a:r>
              <a:rPr lang="en-US" dirty="0"/>
              <a:t>plank or log or beam-quite a sizable thing you can’t miss.  </a:t>
            </a:r>
          </a:p>
          <a:p>
            <a:pPr marL="0" indent="0">
              <a:buNone/>
            </a:pPr>
            <a:r>
              <a:rPr lang="en-US" dirty="0"/>
              <a:t>How can you see the smallest of offenses by one and hold them accountable, if you yourself are ignoring the offenses you are clearly doing as not worthy of judgment.  </a:t>
            </a:r>
          </a:p>
        </p:txBody>
      </p:sp>
    </p:spTree>
    <p:extLst>
      <p:ext uri="{BB962C8B-B14F-4D97-AF65-F5344CB8AC3E}">
        <p14:creationId xmlns:p14="http://schemas.microsoft.com/office/powerpoint/2010/main" val="28892812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7:1-6</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marL="0" indent="0">
              <a:buNone/>
            </a:pPr>
            <a:r>
              <a:rPr lang="en-US" dirty="0"/>
              <a:t>You hypocrite-play actor.  </a:t>
            </a:r>
          </a:p>
          <a:p>
            <a:pPr marL="0" indent="0">
              <a:buNone/>
            </a:pPr>
            <a:r>
              <a:rPr lang="en-US" dirty="0"/>
              <a:t>Text note- “Jesus did not rule out speaking to fellow believers about their sins (18:15), but it should be done only after proper self-examination and repentance</a:t>
            </a:r>
            <a:r>
              <a:rPr lang="en-US" dirty="0" smtClean="0"/>
              <a:t>.”</a:t>
            </a:r>
          </a:p>
          <a:p>
            <a:pPr marL="0" indent="0">
              <a:buNone/>
            </a:pPr>
            <a:endParaRPr lang="en-US" dirty="0"/>
          </a:p>
          <a:p>
            <a:pPr marL="0" indent="0">
              <a:buNone/>
            </a:pPr>
            <a:r>
              <a:rPr lang="en-US" dirty="0" smtClean="0"/>
              <a:t>Read Luther quote in “What Luther Says”-p. 637-638, n. </a:t>
            </a:r>
            <a:r>
              <a:rPr lang="en-US" smtClean="0"/>
              <a:t>1958. </a:t>
            </a:r>
            <a:endParaRPr lang="en-US" dirty="0"/>
          </a:p>
          <a:p>
            <a:pPr marL="0" indent="0">
              <a:buNone/>
            </a:pPr>
            <a:endParaRPr lang="en-US" dirty="0"/>
          </a:p>
          <a:p>
            <a:pPr marL="0" indent="0">
              <a:buNone/>
            </a:pPr>
            <a:r>
              <a:rPr lang="en-US" dirty="0"/>
              <a:t>Do you find yourself struggling with this section?</a:t>
            </a:r>
          </a:p>
          <a:p>
            <a:pPr marL="0" indent="0">
              <a:buNone/>
            </a:pPr>
            <a:r>
              <a:rPr lang="en-US" dirty="0"/>
              <a:t>It can sometimes be used as a tool for people trying to justify their sins.  You can’t say anything because you are a sinner too.  We have to say yes I am, but…</a:t>
            </a:r>
          </a:p>
        </p:txBody>
      </p:sp>
    </p:spTree>
    <p:extLst>
      <p:ext uri="{BB962C8B-B14F-4D97-AF65-F5344CB8AC3E}">
        <p14:creationId xmlns:p14="http://schemas.microsoft.com/office/powerpoint/2010/main" val="24732117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dirty="0"/>
              <a:t>7:1-6</a:t>
            </a:r>
          </a:p>
        </p:txBody>
      </p:sp>
      <p:sp>
        <p:nvSpPr>
          <p:cNvPr id="3" name="Content Placeholder 2"/>
          <p:cNvSpPr>
            <a:spLocks noGrp="1"/>
          </p:cNvSpPr>
          <p:nvPr>
            <p:ph idx="1"/>
          </p:nvPr>
        </p:nvSpPr>
        <p:spPr>
          <a:xfrm>
            <a:off x="457200" y="1143000"/>
            <a:ext cx="8229600" cy="5562600"/>
          </a:xfrm>
        </p:spPr>
        <p:txBody>
          <a:bodyPr>
            <a:normAutofit fontScale="77500" lnSpcReduction="20000"/>
          </a:bodyPr>
          <a:lstStyle/>
          <a:p>
            <a:pPr marL="0" indent="0">
              <a:buNone/>
            </a:pPr>
            <a:r>
              <a:rPr lang="en-US" dirty="0"/>
              <a:t>v.6-viewed as a proverb-Read text note.  </a:t>
            </a:r>
          </a:p>
          <a:p>
            <a:pPr marL="0" indent="0">
              <a:buNone/>
            </a:pPr>
            <a:r>
              <a:rPr lang="en-US" dirty="0"/>
              <a:t>Dogs-considered vicious and wild and unclean, not like our pet dogs today. </a:t>
            </a:r>
          </a:p>
          <a:p>
            <a:pPr marL="0" indent="0">
              <a:buNone/>
            </a:pPr>
            <a:endParaRPr lang="en-US" dirty="0"/>
          </a:p>
          <a:p>
            <a:pPr marL="0" indent="0">
              <a:buNone/>
            </a:pPr>
            <a:r>
              <a:rPr lang="en-US" dirty="0"/>
              <a:t>Pigs-considered very </a:t>
            </a:r>
            <a:r>
              <a:rPr lang="en-US" dirty="0" smtClean="0"/>
              <a:t>unclean-Lev. 11:7</a:t>
            </a:r>
            <a:endParaRPr lang="en-US" dirty="0"/>
          </a:p>
          <a:p>
            <a:pPr marL="0" indent="0">
              <a:buNone/>
            </a:pPr>
            <a:endParaRPr lang="en-US" dirty="0"/>
          </a:p>
          <a:p>
            <a:pPr marL="0" indent="0">
              <a:buNone/>
            </a:pPr>
            <a:r>
              <a:rPr lang="en-US" dirty="0"/>
              <a:t>Dogs and pigs at the time represented those who had abandoned themselves to vicious courses and were hard-hearted and blind.  Piglets and puppies were frequently associated with pagan worship.  </a:t>
            </a:r>
          </a:p>
          <a:p>
            <a:pPr marL="0" indent="0">
              <a:buNone/>
            </a:pPr>
            <a:endParaRPr lang="en-US" dirty="0"/>
          </a:p>
          <a:p>
            <a:pPr marL="0" indent="0">
              <a:buNone/>
            </a:pPr>
            <a:r>
              <a:rPr lang="en-US" dirty="0"/>
              <a:t>Holy things-sacred things</a:t>
            </a:r>
          </a:p>
          <a:p>
            <a:pPr marL="0" indent="0">
              <a:buNone/>
            </a:pPr>
            <a:endParaRPr lang="en-US" dirty="0"/>
          </a:p>
          <a:p>
            <a:pPr marL="0" indent="0">
              <a:buNone/>
            </a:pPr>
            <a:r>
              <a:rPr lang="en-US" dirty="0"/>
              <a:t>Pearls-considered of great worth at the time.  Often used figuratively for something of great value-13:45ff</a:t>
            </a:r>
          </a:p>
        </p:txBody>
      </p:sp>
    </p:spTree>
    <p:extLst>
      <p:ext uri="{BB962C8B-B14F-4D97-AF65-F5344CB8AC3E}">
        <p14:creationId xmlns:p14="http://schemas.microsoft.com/office/powerpoint/2010/main" val="37547652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7:1-6</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0" indent="0">
              <a:buNone/>
            </a:pPr>
            <a:r>
              <a:rPr lang="en-US" dirty="0" smtClean="0"/>
              <a:t>What does this proverb mean?</a:t>
            </a:r>
          </a:p>
          <a:p>
            <a:pPr marL="0" indent="0">
              <a:buNone/>
            </a:pPr>
            <a:r>
              <a:rPr lang="en-US" dirty="0" smtClean="0"/>
              <a:t>According to Gibbs, the traditional view of these verses is Jesus giving a warning against offering valuable spiritual things to unbelievers who have shown themselves predisposed to reject or despise such treasures.</a:t>
            </a:r>
          </a:p>
          <a:p>
            <a:pPr marL="0" indent="0">
              <a:buNone/>
            </a:pPr>
            <a:r>
              <a:rPr lang="en-US" dirty="0" smtClean="0"/>
              <a:t>The holy things and pearls then are interpreted as the Gospel or Sacraments or Christian doctrine.  The “dogs” or “swine” are generally regarded as unbelievers or outsiders.</a:t>
            </a:r>
            <a:endParaRPr lang="en-US" dirty="0"/>
          </a:p>
        </p:txBody>
      </p:sp>
    </p:spTree>
    <p:extLst>
      <p:ext uri="{BB962C8B-B14F-4D97-AF65-F5344CB8AC3E}">
        <p14:creationId xmlns:p14="http://schemas.microsoft.com/office/powerpoint/2010/main" val="15619943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a:t>
            </a: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20000"/>
          </a:bodyPr>
          <a:lstStyle/>
          <a:p>
            <a:pPr marL="0" indent="0">
              <a:buNone/>
            </a:pPr>
            <a:r>
              <a:rPr lang="en-US" dirty="0" smtClean="0"/>
              <a:t>The problem with that interpretation according to Gibbs is that it does not seem to fit the context.  </a:t>
            </a:r>
          </a:p>
          <a:p>
            <a:pPr marL="514350" indent="-514350">
              <a:buAutoNum type="arabicPeriod"/>
            </a:pPr>
            <a:r>
              <a:rPr lang="en-US" dirty="0" smtClean="0"/>
              <a:t>The context is not talking about offering spiritual treasures to others.  Jesus’ teaching is about hypocritically rebuking a fellow disciple</a:t>
            </a:r>
          </a:p>
          <a:p>
            <a:pPr marL="514350" indent="-514350">
              <a:buAutoNum type="arabicPeriod"/>
            </a:pPr>
            <a:r>
              <a:rPr lang="en-US" dirty="0" smtClean="0"/>
              <a:t>How does one determine who to cast your pearls before and who you don’t.  We are all predisposed to reject the Gospel.  All of us are fallen sinners.   Aren’t the unbelievers exactly the people who need to hear the Gospel.  How do you know who is going to be responsive to it or not.  </a:t>
            </a:r>
          </a:p>
          <a:p>
            <a:pPr marL="514350" indent="-514350">
              <a:buAutoNum type="arabicPeriod"/>
            </a:pPr>
            <a:endParaRPr lang="en-US" dirty="0"/>
          </a:p>
        </p:txBody>
      </p:sp>
    </p:spTree>
    <p:extLst>
      <p:ext uri="{BB962C8B-B14F-4D97-AF65-F5344CB8AC3E}">
        <p14:creationId xmlns:p14="http://schemas.microsoft.com/office/powerpoint/2010/main" val="30052943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0" indent="0">
              <a:buNone/>
            </a:pPr>
            <a:r>
              <a:rPr lang="en-US" dirty="0" smtClean="0"/>
              <a:t>Rather Gibbs sees this verse as a summary statement of what comes before it.  If that is the case, what does it mean?  He interprets it like this.</a:t>
            </a:r>
          </a:p>
          <a:p>
            <a:pPr marL="0" indent="0">
              <a:buNone/>
            </a:pPr>
            <a:r>
              <a:rPr lang="en-US" dirty="0" smtClean="0"/>
              <a:t>“To condemn or reject a fellow believer unjustly is like giving something holy to be mistreated by dogs.”  The disciples of Jesus are the holy ones, or the pearl of great worth.  To unjustly judge them is to take someone made holy in Christ and to toss them to the dogs or pigs of accusation and judgment.  Outsiders to the faith might pounce on those sins pointed out when you might be just as guilty.  Read </a:t>
            </a:r>
            <a:r>
              <a:rPr lang="en-US" dirty="0" err="1" smtClean="0"/>
              <a:t>Luth</a:t>
            </a:r>
            <a:r>
              <a:rPr lang="en-US" dirty="0" smtClean="0"/>
              <a:t>. Study Bible text note.  </a:t>
            </a:r>
          </a:p>
        </p:txBody>
      </p:sp>
    </p:spTree>
    <p:extLst>
      <p:ext uri="{BB962C8B-B14F-4D97-AF65-F5344CB8AC3E}">
        <p14:creationId xmlns:p14="http://schemas.microsoft.com/office/powerpoint/2010/main" val="29081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763000" cy="5410200"/>
          </a:xfrm>
        </p:spPr>
        <p:txBody>
          <a:bodyPr>
            <a:normAutofit fontScale="85000" lnSpcReduction="20000"/>
          </a:bodyPr>
          <a:lstStyle/>
          <a:p>
            <a:pPr marL="0" indent="0">
              <a:buNone/>
            </a:pPr>
            <a:r>
              <a:rPr lang="en-US" dirty="0"/>
              <a:t>In other words, he is saying reconcile quickly and you may avoid the judgment from your actions of being put in jail.  It is Jesus illustrating the importance of seeking reconciliation quickly.  </a:t>
            </a:r>
          </a:p>
          <a:p>
            <a:pPr marL="0" indent="0">
              <a:buNone/>
            </a:pPr>
            <a:endParaRPr lang="en-US" dirty="0"/>
          </a:p>
          <a:p>
            <a:pPr marL="0" indent="0">
              <a:buNone/>
            </a:pPr>
            <a:r>
              <a:rPr lang="en-US" dirty="0"/>
              <a:t>“until you have paid the last penny”-</a:t>
            </a:r>
          </a:p>
          <a:p>
            <a:pPr marL="0" indent="0">
              <a:buNone/>
            </a:pPr>
            <a:r>
              <a:rPr lang="en-US" dirty="0"/>
              <a:t>Penny-literally a </a:t>
            </a:r>
            <a:r>
              <a:rPr lang="en-US" dirty="0" err="1"/>
              <a:t>kodranteis</a:t>
            </a:r>
            <a:r>
              <a:rPr lang="en-US" dirty="0"/>
              <a:t>-the smallest Roman copper coin in value.  A quarter of a cent.</a:t>
            </a:r>
          </a:p>
          <a:p>
            <a:pPr marL="0" indent="0">
              <a:buNone/>
            </a:pPr>
            <a:r>
              <a:rPr lang="en-US" dirty="0"/>
              <a:t>Really a phrase meaning until you have received your full due punishment.  </a:t>
            </a:r>
          </a:p>
          <a:p>
            <a:pPr marL="0" indent="0">
              <a:buNone/>
            </a:pPr>
            <a:r>
              <a:rPr lang="en-US" dirty="0" err="1"/>
              <a:t>Lenski</a:t>
            </a:r>
            <a:r>
              <a:rPr lang="en-US" dirty="0"/>
              <a:t>- “The imagery is borrowed from the old legal method of dealing with debtors who could be remanded to prison until they paid the last cent of their debt….The parable about the debtor carries this illustration to its conclusion.”</a:t>
            </a:r>
          </a:p>
        </p:txBody>
      </p:sp>
      <p:sp>
        <p:nvSpPr>
          <p:cNvPr id="4" name="Title 1"/>
          <p:cNvSpPr>
            <a:spLocks noGrp="1"/>
          </p:cNvSpPr>
          <p:nvPr>
            <p:ph type="title"/>
          </p:nvPr>
        </p:nvSpPr>
        <p:spPr/>
        <p:txBody>
          <a:bodyPr/>
          <a:lstStyle/>
          <a:p>
            <a:r>
              <a:rPr lang="en-US" dirty="0"/>
              <a:t>Chapter 5:21-26</a:t>
            </a:r>
          </a:p>
        </p:txBody>
      </p:sp>
    </p:spTree>
    <p:extLst>
      <p:ext uri="{BB962C8B-B14F-4D97-AF65-F5344CB8AC3E}">
        <p14:creationId xmlns:p14="http://schemas.microsoft.com/office/powerpoint/2010/main" val="64613267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a:t>
            </a:r>
            <a:endParaRPr lang="en-US" dirty="0"/>
          </a:p>
        </p:txBody>
      </p:sp>
      <p:sp>
        <p:nvSpPr>
          <p:cNvPr id="3" name="Content Placeholder 2"/>
          <p:cNvSpPr>
            <a:spLocks noGrp="1"/>
          </p:cNvSpPr>
          <p:nvPr>
            <p:ph idx="1"/>
          </p:nvPr>
        </p:nvSpPr>
        <p:spPr/>
        <p:txBody>
          <a:bodyPr/>
          <a:lstStyle/>
          <a:p>
            <a:pPr marL="0" indent="0">
              <a:buNone/>
            </a:pPr>
            <a:r>
              <a:rPr lang="en-US" dirty="0" smtClean="0"/>
              <a:t>Gibbs- “the valuables (the holy things and pearls) thus represent other disciples of Jesus, and the wrongful judging of other disciples is the abuse of those valuables.”  He says later,…”One must and should treat one’s fellow disciples with compassion, humility, and gentleness.  They are, for Jesus’ sake, a holy thing, pearls-a treasure to God, to be treated as treasure by you.”-p. 374.</a:t>
            </a:r>
            <a:endParaRPr lang="en-US" dirty="0"/>
          </a:p>
        </p:txBody>
      </p:sp>
    </p:spTree>
    <p:extLst>
      <p:ext uri="{BB962C8B-B14F-4D97-AF65-F5344CB8AC3E}">
        <p14:creationId xmlns:p14="http://schemas.microsoft.com/office/powerpoint/2010/main" val="35325779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7:1-5</a:t>
            </a:r>
            <a:endParaRPr lang="en-US" dirty="0"/>
          </a:p>
        </p:txBody>
      </p:sp>
      <p:sp>
        <p:nvSpPr>
          <p:cNvPr id="3" name="Content Placeholder 2"/>
          <p:cNvSpPr>
            <a:spLocks noGrp="1"/>
          </p:cNvSpPr>
          <p:nvPr>
            <p:ph idx="1"/>
          </p:nvPr>
        </p:nvSpPr>
        <p:spPr/>
        <p:txBody>
          <a:bodyPr/>
          <a:lstStyle/>
          <a:p>
            <a:pPr marL="0" indent="0">
              <a:buNone/>
            </a:pPr>
            <a:r>
              <a:rPr lang="en-US" dirty="0" smtClean="0"/>
              <a:t>The New Testament can support this view in that disciples of Christ as often referred to as “saints” or “holy ones.”  </a:t>
            </a:r>
          </a:p>
          <a:p>
            <a:pPr marL="0" indent="0">
              <a:buNone/>
            </a:pPr>
            <a:r>
              <a:rPr lang="en-US" dirty="0" smtClean="0"/>
              <a:t>Matthew 27:52, Romans 1:7, I Corinthians 1:2. </a:t>
            </a:r>
          </a:p>
          <a:p>
            <a:pPr marL="0" indent="0">
              <a:buNone/>
            </a:pPr>
            <a:endParaRPr lang="en-US" dirty="0"/>
          </a:p>
          <a:p>
            <a:pPr marL="0" indent="0">
              <a:buNone/>
            </a:pPr>
            <a:r>
              <a:rPr lang="en-US" dirty="0" smtClean="0"/>
              <a:t>Colossians 4:5-6, I Thess. 4:12, I Timothy 3:7 </a:t>
            </a:r>
            <a:endParaRPr lang="en-US" dirty="0"/>
          </a:p>
        </p:txBody>
      </p:sp>
    </p:spTree>
    <p:extLst>
      <p:ext uri="{BB962C8B-B14F-4D97-AF65-F5344CB8AC3E}">
        <p14:creationId xmlns:p14="http://schemas.microsoft.com/office/powerpoint/2010/main" val="18000391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7:7-14</a:t>
            </a: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10000"/>
          </a:bodyPr>
          <a:lstStyle/>
          <a:p>
            <a:pPr marL="0" indent="0">
              <a:buNone/>
            </a:pPr>
            <a:r>
              <a:rPr lang="en-US" dirty="0" smtClean="0"/>
              <a:t>v. 7-Ask, as in ask for or request-imperative</a:t>
            </a:r>
          </a:p>
          <a:p>
            <a:pPr marL="0" indent="0">
              <a:buNone/>
            </a:pPr>
            <a:r>
              <a:rPr lang="en-US" dirty="0" smtClean="0"/>
              <a:t>John 14:13-14, 15:7, 16, 16:23-26, I John 5:14-16.</a:t>
            </a:r>
          </a:p>
          <a:p>
            <a:pPr marL="0" indent="0">
              <a:buNone/>
            </a:pPr>
            <a:r>
              <a:rPr lang="en-US" dirty="0" smtClean="0"/>
              <a:t>Seek-imperative, look for with a desire to possess.</a:t>
            </a:r>
          </a:p>
          <a:p>
            <a:pPr marL="0" indent="0">
              <a:buNone/>
            </a:pPr>
            <a:r>
              <a:rPr lang="en-US" dirty="0" smtClean="0"/>
              <a:t>Matthew 6:33, like the Magi seeking Jesus.</a:t>
            </a:r>
          </a:p>
          <a:p>
            <a:pPr marL="0" indent="0">
              <a:buNone/>
            </a:pPr>
            <a:r>
              <a:rPr lang="en-US" dirty="0" smtClean="0"/>
              <a:t>Knock-imperative.   We are figuratively knocking on God’s 			God’s door to intercede for us.  </a:t>
            </a:r>
          </a:p>
          <a:p>
            <a:pPr marL="0" indent="0">
              <a:buNone/>
            </a:pPr>
            <a:r>
              <a:rPr lang="en-US" dirty="0" smtClean="0"/>
              <a:t>Luke 12:36, 13:25, Rev. 3:20</a:t>
            </a:r>
          </a:p>
          <a:p>
            <a:pPr marL="0" indent="0">
              <a:buNone/>
            </a:pPr>
            <a:r>
              <a:rPr lang="en-US" dirty="0" smtClean="0"/>
              <a:t>There actually is not a word for door in the Geek.  </a:t>
            </a:r>
          </a:p>
          <a:p>
            <a:pPr marL="0" indent="0">
              <a:buNone/>
            </a:pPr>
            <a:r>
              <a:rPr lang="en-US" dirty="0" smtClean="0"/>
              <a:t>We believe the earnestness of the request intensifies with each word.  </a:t>
            </a:r>
          </a:p>
          <a:p>
            <a:pPr marL="0" indent="0">
              <a:buNone/>
            </a:pPr>
            <a:r>
              <a:rPr lang="en-US" dirty="0" err="1" smtClean="0"/>
              <a:t>Lenski</a:t>
            </a:r>
            <a:r>
              <a:rPr lang="en-US" dirty="0" smtClean="0"/>
              <a:t>- “We ask for what we need, we seek what we earnestly desire, we knock when our desire becomes necessity.”</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240895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7:7-14</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marL="0" indent="0">
              <a:buNone/>
            </a:pPr>
            <a:r>
              <a:rPr lang="en-US" dirty="0" smtClean="0"/>
              <a:t>It is somewhat debated as to how these verses relate to what comes before it.  Some think it better belongs with the Lord’s Prayer.  </a:t>
            </a:r>
          </a:p>
          <a:p>
            <a:pPr marL="0" indent="0">
              <a:buNone/>
            </a:pPr>
            <a:r>
              <a:rPr lang="en-US" dirty="0" smtClean="0"/>
              <a:t>However, Jesus had been talking not long before about not worrying about our needs, so this is where he tells us to not hesitate to ask.  Also, when it comes to proper discernment as to when to speak some words of law to someone or Gospel, in other words, proper judgment, we can also ask for help.  </a:t>
            </a:r>
            <a:endParaRPr lang="en-US" dirty="0"/>
          </a:p>
        </p:txBody>
      </p:sp>
    </p:spTree>
    <p:extLst>
      <p:ext uri="{BB962C8B-B14F-4D97-AF65-F5344CB8AC3E}">
        <p14:creationId xmlns:p14="http://schemas.microsoft.com/office/powerpoint/2010/main" val="20895915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7:7-14</a:t>
            </a:r>
            <a:endParaRPr lang="en-US" dirty="0"/>
          </a:p>
        </p:txBody>
      </p:sp>
      <p:sp>
        <p:nvSpPr>
          <p:cNvPr id="3" name="Content Placeholder 2"/>
          <p:cNvSpPr>
            <a:spLocks noGrp="1"/>
          </p:cNvSpPr>
          <p:nvPr>
            <p:ph idx="1"/>
          </p:nvPr>
        </p:nvSpPr>
        <p:spPr>
          <a:xfrm>
            <a:off x="457200" y="1295400"/>
            <a:ext cx="8229600" cy="5029200"/>
          </a:xfrm>
        </p:spPr>
        <p:txBody>
          <a:bodyPr/>
          <a:lstStyle/>
          <a:p>
            <a:pPr marL="0" indent="0">
              <a:buNone/>
            </a:pPr>
            <a:r>
              <a:rPr lang="en-US" dirty="0" smtClean="0"/>
              <a:t>v.8-The verbs change to present tense.  </a:t>
            </a:r>
          </a:p>
          <a:p>
            <a:pPr marL="0" indent="0">
              <a:buNone/>
            </a:pPr>
            <a:r>
              <a:rPr lang="en-US" dirty="0" smtClean="0"/>
              <a:t>For All the ones, while they are asking, are receiving…</a:t>
            </a:r>
          </a:p>
          <a:p>
            <a:pPr marL="0" indent="0">
              <a:buNone/>
            </a:pPr>
            <a:r>
              <a:rPr lang="en-US" dirty="0" smtClean="0"/>
              <a:t>Jesus will meet the needs of his disciples not just in the future, but in present time, when He has determined it best.  </a:t>
            </a:r>
            <a:endParaRPr lang="en-US" dirty="0"/>
          </a:p>
        </p:txBody>
      </p:sp>
    </p:spTree>
    <p:extLst>
      <p:ext uri="{BB962C8B-B14F-4D97-AF65-F5344CB8AC3E}">
        <p14:creationId xmlns:p14="http://schemas.microsoft.com/office/powerpoint/2010/main" val="8521281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7:7-14</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dirty="0" smtClean="0"/>
              <a:t>v.9-11-Even earthly fathers with sin in their hearts more often than not would not give their children such things as stones or snakes if they ask for things to satisfy their basic needs of life, such as bread and fish.  Even the harshest of fathers would make sure their children get what they need to survive.  </a:t>
            </a:r>
          </a:p>
          <a:p>
            <a:pPr marL="0" indent="0">
              <a:buNone/>
            </a:pPr>
            <a:r>
              <a:rPr lang="en-US" dirty="0" smtClean="0"/>
              <a:t>Notice bread and fish-Where do they show up later?</a:t>
            </a:r>
          </a:p>
        </p:txBody>
      </p:sp>
    </p:spTree>
    <p:extLst>
      <p:ext uri="{BB962C8B-B14F-4D97-AF65-F5344CB8AC3E}">
        <p14:creationId xmlns:p14="http://schemas.microsoft.com/office/powerpoint/2010/main" val="16652436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7:7-14</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v.11-Jesus calls us evil because he knows what is in our hearts.  </a:t>
            </a:r>
          </a:p>
          <a:p>
            <a:pPr marL="0" indent="0">
              <a:buNone/>
            </a:pPr>
            <a:r>
              <a:rPr lang="en-US" dirty="0" smtClean="0"/>
              <a:t>Even with sinful hearts, we know how to give good gifts, how much more our Father in heaven who is without sin.  </a:t>
            </a:r>
          </a:p>
          <a:p>
            <a:pPr marL="0" indent="0">
              <a:buNone/>
            </a:pPr>
            <a:r>
              <a:rPr lang="en-US" dirty="0" smtClean="0"/>
              <a:t>Gibbs- “Since even human fathers generally do not fail to meet their sons requests for necessities, it follows logically and theologically, that God will all the more give good things to His children, who are the disciples of Jesus.”</a:t>
            </a:r>
            <a:endParaRPr lang="en-US" dirty="0"/>
          </a:p>
        </p:txBody>
      </p:sp>
    </p:spTree>
    <p:extLst>
      <p:ext uri="{BB962C8B-B14F-4D97-AF65-F5344CB8AC3E}">
        <p14:creationId xmlns:p14="http://schemas.microsoft.com/office/powerpoint/2010/main" val="4685268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7:7-14</a:t>
            </a:r>
            <a:endParaRPr lang="en-US" dirty="0"/>
          </a:p>
        </p:txBody>
      </p:sp>
      <p:sp>
        <p:nvSpPr>
          <p:cNvPr id="3" name="Content Placeholder 2"/>
          <p:cNvSpPr>
            <a:spLocks noGrp="1"/>
          </p:cNvSpPr>
          <p:nvPr>
            <p:ph idx="1"/>
          </p:nvPr>
        </p:nvSpPr>
        <p:spPr>
          <a:xfrm>
            <a:off x="457200" y="1447800"/>
            <a:ext cx="8229600" cy="4953000"/>
          </a:xfrm>
        </p:spPr>
        <p:txBody>
          <a:bodyPr>
            <a:normAutofit lnSpcReduction="10000"/>
          </a:bodyPr>
          <a:lstStyle/>
          <a:p>
            <a:pPr marL="0" indent="0">
              <a:buNone/>
            </a:pPr>
            <a:r>
              <a:rPr lang="en-US" dirty="0" smtClean="0"/>
              <a:t>v.12-The Golden Rule as we call it.  </a:t>
            </a:r>
          </a:p>
          <a:p>
            <a:pPr marL="0" indent="0">
              <a:buNone/>
            </a:pPr>
            <a:r>
              <a:rPr lang="en-US" dirty="0" smtClean="0"/>
              <a:t>Gibbs sees this verse as a summary of all that Jesus had been teaching from 5:13-7:6.  </a:t>
            </a:r>
          </a:p>
          <a:p>
            <a:pPr marL="0" indent="0">
              <a:buNone/>
            </a:pPr>
            <a:r>
              <a:rPr lang="en-US" dirty="0" smtClean="0"/>
              <a:t>It does make sense.  Would we want people to reconcile with us (5:24), divorce us (5:32), go back on promises to us (5:37), retaliate (5:38-39ff), would we appreciate people lording themselves over us (giving, prayer, fasting, judging).  It brings it back full circle to 5:17.  </a:t>
            </a:r>
          </a:p>
          <a:p>
            <a:pPr marL="0" indent="0">
              <a:buNone/>
            </a:pPr>
            <a:r>
              <a:rPr lang="en-US" dirty="0" smtClean="0"/>
              <a:t>Romans 13:8-10, James 2:8, Prov. </a:t>
            </a:r>
            <a:r>
              <a:rPr lang="en-US" smtClean="0"/>
              <a:t>24:28-29</a:t>
            </a:r>
            <a:endParaRPr lang="en-US" dirty="0"/>
          </a:p>
        </p:txBody>
      </p:sp>
    </p:spTree>
    <p:extLst>
      <p:ext uri="{BB962C8B-B14F-4D97-AF65-F5344CB8AC3E}">
        <p14:creationId xmlns:p14="http://schemas.microsoft.com/office/powerpoint/2010/main" val="256658605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7:13-14</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marL="0" indent="0">
              <a:buNone/>
            </a:pPr>
            <a:r>
              <a:rPr lang="en-US" dirty="0" smtClean="0"/>
              <a:t>v.13-Enter-imperative </a:t>
            </a:r>
          </a:p>
          <a:p>
            <a:pPr marL="0" indent="0">
              <a:buNone/>
            </a:pPr>
            <a:r>
              <a:rPr lang="en-US" dirty="0" smtClean="0"/>
              <a:t>Through or by means of the narrow gate.  </a:t>
            </a:r>
          </a:p>
          <a:p>
            <a:pPr marL="0" indent="0">
              <a:buNone/>
            </a:pPr>
            <a:r>
              <a:rPr lang="en-US" dirty="0" smtClean="0"/>
              <a:t>This Greek word is not the same as door.  The only other time it is used in Matthew is in 16:18.</a:t>
            </a:r>
          </a:p>
          <a:p>
            <a:pPr marL="0" indent="0">
              <a:buNone/>
            </a:pPr>
            <a:r>
              <a:rPr lang="en-US" dirty="0" smtClean="0"/>
              <a:t>Usually used in Scripture for literally a gate one opens to enter some place, like the temple or gates of a city.  </a:t>
            </a:r>
          </a:p>
          <a:p>
            <a:pPr marL="0" indent="0">
              <a:buNone/>
            </a:pPr>
            <a:r>
              <a:rPr lang="en-US" dirty="0" smtClean="0"/>
              <a:t>It is related however to probably the door idea in 7:7, and Jesus as the Gate or Door for the sheep in John 10:7.  Also, literally the pearly gates in Revelation 21.  Jesus is the gateway into the kingdom of heaven.  </a:t>
            </a:r>
            <a:endParaRPr lang="en-US" dirty="0"/>
          </a:p>
        </p:txBody>
      </p:sp>
    </p:spTree>
    <p:extLst>
      <p:ext uri="{BB962C8B-B14F-4D97-AF65-F5344CB8AC3E}">
        <p14:creationId xmlns:p14="http://schemas.microsoft.com/office/powerpoint/2010/main" val="176028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7:13-14</a:t>
            </a:r>
            <a:endParaRPr lang="en-US" dirty="0"/>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pPr marL="0" indent="0">
              <a:buNone/>
            </a:pPr>
            <a:r>
              <a:rPr lang="en-US" dirty="0" smtClean="0"/>
              <a:t>“Because wide the gate and broad the road or way the one that leads into destruction or ruin, and many are the ones entering through it.”</a:t>
            </a:r>
          </a:p>
          <a:p>
            <a:pPr marL="0" indent="0">
              <a:buNone/>
            </a:pPr>
            <a:endParaRPr lang="en-US" dirty="0"/>
          </a:p>
          <a:p>
            <a:pPr marL="0" indent="0">
              <a:buNone/>
            </a:pPr>
            <a:r>
              <a:rPr lang="en-US" dirty="0" smtClean="0"/>
              <a:t>Destruction-to come to utter ruin</a:t>
            </a:r>
          </a:p>
          <a:p>
            <a:pPr marL="0" indent="0">
              <a:buNone/>
            </a:pPr>
            <a:r>
              <a:rPr lang="en-US" dirty="0" smtClean="0"/>
              <a:t>It would be life without God after death, and being judged on the Last Day as the goats on the left for rejecting Christ and His kingdom  </a:t>
            </a:r>
          </a:p>
          <a:p>
            <a:pPr marL="0" indent="0">
              <a:buNone/>
            </a:pPr>
            <a:r>
              <a:rPr lang="en-US" dirty="0" smtClean="0"/>
              <a:t>The idea of people being faced with two ways is common in the OT-Psalm 1, Proverbs 2.  One way is God’s and leads to good things, the other is wicked and wrong and leads to destruction.  </a:t>
            </a:r>
          </a:p>
          <a:p>
            <a:pPr marL="0" indent="0">
              <a:buNone/>
            </a:pPr>
            <a:r>
              <a:rPr lang="en-US" dirty="0" smtClean="0"/>
              <a:t>It is a call to faith in Christ and following him, as opposed the way of rejecting Him through unbelief which leads to destruction.  John 14:1-6.-Jesus is the Way to the Father. </a:t>
            </a:r>
            <a:endParaRPr lang="en-US" dirty="0"/>
          </a:p>
        </p:txBody>
      </p:sp>
    </p:spTree>
    <p:extLst>
      <p:ext uri="{BB962C8B-B14F-4D97-AF65-F5344CB8AC3E}">
        <p14:creationId xmlns:p14="http://schemas.microsoft.com/office/powerpoint/2010/main" val="808789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7777</TotalTime>
  <Words>10111</Words>
  <Application>Microsoft Office PowerPoint</Application>
  <PresentationFormat>On-screen Show (4:3)</PresentationFormat>
  <Paragraphs>571</Paragraphs>
  <Slides>120</Slides>
  <Notes>0</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Office Theme</vt:lpstr>
      <vt:lpstr>Matthew Chapter 5</vt:lpstr>
      <vt:lpstr>Chapter 5:21-26</vt:lpstr>
      <vt:lpstr>Chapter 5:21-26</vt:lpstr>
      <vt:lpstr>Chapter 5:21-26</vt:lpstr>
      <vt:lpstr>Chapter 5:21-26</vt:lpstr>
      <vt:lpstr>Chapter 5:21-26</vt:lpstr>
      <vt:lpstr>Chapter 5:21-26</vt:lpstr>
      <vt:lpstr>Chapter 5:21-26</vt:lpstr>
      <vt:lpstr>Chapter 5:21-26</vt:lpstr>
      <vt:lpstr>Matthew 5:27-32</vt:lpstr>
      <vt:lpstr>Matthew 5:27-32</vt:lpstr>
      <vt:lpstr>Matthew 5:27-32</vt:lpstr>
      <vt:lpstr>Matthew 5:27-32</vt:lpstr>
      <vt:lpstr>Matthew 5:27-32</vt:lpstr>
      <vt:lpstr>Matthew 5:27-32</vt:lpstr>
      <vt:lpstr>Matthew 5:27-32</vt:lpstr>
      <vt:lpstr>Matthew 5:27-32</vt:lpstr>
      <vt:lpstr>Matthew 5:27-32</vt:lpstr>
      <vt:lpstr>Matthew 5:27-32</vt:lpstr>
      <vt:lpstr>Matthew 5:27-32</vt:lpstr>
      <vt:lpstr>Matthew 5:27-32</vt:lpstr>
      <vt:lpstr>Matthew 5:27-32</vt:lpstr>
      <vt:lpstr>Matthew 5:27-32</vt:lpstr>
      <vt:lpstr>Matthew 5:27-32</vt:lpstr>
      <vt:lpstr>Matthew 5:27-32</vt:lpstr>
      <vt:lpstr>Mathew 5:33-37</vt:lpstr>
      <vt:lpstr>Matthew 5:33-37</vt:lpstr>
      <vt:lpstr>Matthew 5:38-42</vt:lpstr>
      <vt:lpstr>Matthew 5:38-42</vt:lpstr>
      <vt:lpstr>Matthew 5:38-42</vt:lpstr>
      <vt:lpstr>Matthew 5:38-42</vt:lpstr>
      <vt:lpstr>Matthew 5:43-48</vt:lpstr>
      <vt:lpstr>Matthew 5:43-48</vt:lpstr>
      <vt:lpstr>Matthew 5:43-48</vt:lpstr>
      <vt:lpstr>Matthew 6:1-4</vt:lpstr>
      <vt:lpstr>Matthew 6:1-4</vt:lpstr>
      <vt:lpstr>Matthew 6:1-4</vt:lpstr>
      <vt:lpstr>Matthew 6:1-4 </vt:lpstr>
      <vt:lpstr>Matthew 6:5-15</vt:lpstr>
      <vt:lpstr>Matthew 6:5-15</vt:lpstr>
      <vt:lpstr>Matthew 6:5-15</vt:lpstr>
      <vt:lpstr>Matthew 6:5-15</vt:lpstr>
      <vt:lpstr>In Catechism</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6:5-15</vt:lpstr>
      <vt:lpstr>Matthew 6:16-18</vt:lpstr>
      <vt:lpstr>Matthew 6:16-18</vt:lpstr>
      <vt:lpstr>Matthew 6:16-18</vt:lpstr>
      <vt:lpstr>Matthew 6:16-18</vt:lpstr>
      <vt:lpstr>Matthew 6:19-24</vt:lpstr>
      <vt:lpstr>Matthew 6:19-24</vt:lpstr>
      <vt:lpstr>Matthew 6:19-24</vt:lpstr>
      <vt:lpstr>Matthew 6:19-24</vt:lpstr>
      <vt:lpstr>Matthew 6:19-24</vt:lpstr>
      <vt:lpstr>Matthew 6:19-24</vt:lpstr>
      <vt:lpstr>Matthew 6:19-24</vt:lpstr>
      <vt:lpstr>Matthew 6:19-24</vt:lpstr>
      <vt:lpstr>Matthew 6:25ff</vt:lpstr>
      <vt:lpstr>Matthew 6:25ff</vt:lpstr>
      <vt:lpstr>Matthew 6:25ff</vt:lpstr>
      <vt:lpstr>Matthew 6:25ff</vt:lpstr>
      <vt:lpstr>Matthew 6:25ff</vt:lpstr>
      <vt:lpstr>Matthew 6:25ff</vt:lpstr>
      <vt:lpstr>Matthew 6:25ff</vt:lpstr>
      <vt:lpstr>7:1-6</vt:lpstr>
      <vt:lpstr>Matthew 7:1-6</vt:lpstr>
      <vt:lpstr>7:1-6</vt:lpstr>
      <vt:lpstr>7:1-6</vt:lpstr>
      <vt:lpstr>7:1-6</vt:lpstr>
      <vt:lpstr>7:1-6</vt:lpstr>
      <vt:lpstr>7:1-5</vt:lpstr>
      <vt:lpstr>7:1-5</vt:lpstr>
      <vt:lpstr>7:1-5</vt:lpstr>
      <vt:lpstr>7:1-5</vt:lpstr>
      <vt:lpstr>7:7-14</vt:lpstr>
      <vt:lpstr>7:7-14</vt:lpstr>
      <vt:lpstr>7:7-14</vt:lpstr>
      <vt:lpstr>7:7-14</vt:lpstr>
      <vt:lpstr>7:7-14</vt:lpstr>
      <vt:lpstr>7:7-14</vt:lpstr>
      <vt:lpstr>7:13-14</vt:lpstr>
      <vt:lpstr>7:13-14</vt:lpstr>
      <vt:lpstr>7:13-14</vt:lpstr>
      <vt:lpstr>7:13-14</vt:lpstr>
      <vt:lpstr>7:15-20</vt:lpstr>
      <vt:lpstr>7:15-20</vt:lpstr>
      <vt:lpstr>7:15-20</vt:lpstr>
      <vt:lpstr>7:15-20</vt:lpstr>
      <vt:lpstr>7:15-20</vt:lpstr>
      <vt:lpstr>7:15-20</vt:lpstr>
      <vt:lpstr>7:15-20</vt:lpstr>
      <vt:lpstr>7:15-20</vt:lpstr>
      <vt:lpstr>7:21-23</vt:lpstr>
      <vt:lpstr>7:21-23</vt:lpstr>
      <vt:lpstr>7:21-23</vt:lpstr>
      <vt:lpstr>7:21-13</vt:lpstr>
      <vt:lpstr>7:21-23</vt:lpstr>
      <vt:lpstr>7:24-27</vt:lpstr>
      <vt:lpstr>7:24-27</vt:lpstr>
      <vt:lpstr>7:24-27</vt:lpstr>
      <vt:lpstr>7:24-27</vt:lpstr>
      <vt:lpstr>7:24-27</vt:lpstr>
      <vt:lpstr>7:24-27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Chapter 5</dc:title>
  <dc:creator>Church</dc:creator>
  <cp:lastModifiedBy>Church</cp:lastModifiedBy>
  <cp:revision>119</cp:revision>
  <dcterms:created xsi:type="dcterms:W3CDTF">2018-10-19T18:57:46Z</dcterms:created>
  <dcterms:modified xsi:type="dcterms:W3CDTF">2020-02-15T19:40:57Z</dcterms:modified>
</cp:coreProperties>
</file>